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85" r:id="rId4"/>
    <p:sldId id="287" r:id="rId5"/>
    <p:sldId id="288" r:id="rId6"/>
    <p:sldId id="289" r:id="rId7"/>
    <p:sldId id="260" r:id="rId8"/>
    <p:sldId id="286" r:id="rId9"/>
    <p:sldId id="282" r:id="rId10"/>
    <p:sldId id="284" r:id="rId11"/>
  </p:sldIdLst>
  <p:sldSz cx="9906000" cy="6858000" type="A4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6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8" y="67"/>
      </p:cViewPr>
      <p:guideLst>
        <p:guide orient="horz" pos="3974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8FF3D-D1B2-4F59-8713-9EF4D295DD83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DEAA-FBAE-4420-91EB-E4FC38F6B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9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smtClean="0"/>
              <a:t>표지</a:t>
            </a:r>
            <a:endParaRPr lang="ko-KR" altLang="en-US" sz="1821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4" name="직사각형 3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 userDrawn="1"/>
            </p:nvSpPr>
            <p:spPr>
              <a:xfrm>
                <a:off x="1068340" y="0"/>
                <a:ext cx="340715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연결선 7"/>
            <p:cNvCxnSpPr/>
            <p:nvPr userDrawn="1"/>
          </p:nvCxnSpPr>
          <p:spPr>
            <a:xfrm>
              <a:off x="920552" y="479715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92" y="6453336"/>
            <a:ext cx="2380891" cy="3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21" dirty="0" smtClean="0"/>
              <a:t>목차</a:t>
            </a:r>
            <a:endParaRPr lang="ko-KR" altLang="en-US" sz="1821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19325" y="0"/>
            <a:ext cx="488504" cy="6858000"/>
            <a:chOff x="920552" y="0"/>
            <a:chExt cx="488504" cy="6858000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920552" y="0"/>
              <a:ext cx="488504" cy="6858000"/>
              <a:chOff x="920552" y="0"/>
              <a:chExt cx="488504" cy="6858000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920552" y="0"/>
                <a:ext cx="488504" cy="6858000"/>
              </a:xfrm>
              <a:prstGeom prst="rect">
                <a:avLst/>
              </a:prstGeom>
              <a:gradFill>
                <a:gsLst>
                  <a:gs pos="0">
                    <a:srgbClr val="404A56"/>
                  </a:gs>
                  <a:gs pos="100000">
                    <a:srgbClr val="313B4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993142" y="0"/>
                <a:ext cx="415913" cy="6858000"/>
              </a:xfrm>
              <a:prstGeom prst="rect">
                <a:avLst/>
              </a:prstGeom>
              <a:gradFill flip="none" rotWithShape="1">
                <a:gsLst>
                  <a:gs pos="80000">
                    <a:srgbClr val="1B1D27">
                      <a:alpha val="0"/>
                    </a:srgbClr>
                  </a:gs>
                  <a:gs pos="100000">
                    <a:srgbClr val="1B1D27">
                      <a:alpha val="3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 userDrawn="1"/>
          </p:nvCxnSpPr>
          <p:spPr>
            <a:xfrm>
              <a:off x="920552" y="1556792"/>
              <a:ext cx="488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연결선 8"/>
          <p:cNvCxnSpPr/>
          <p:nvPr userDrawn="1"/>
        </p:nvCxnSpPr>
        <p:spPr>
          <a:xfrm>
            <a:off x="704528" y="1563581"/>
            <a:ext cx="87849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5094" y="267741"/>
            <a:ext cx="7110306" cy="469106"/>
          </a:xfrm>
          <a:noFill/>
        </p:spPr>
        <p:txBody>
          <a:bodyPr wrap="square" rtlCol="0">
            <a:noAutofit/>
          </a:bodyPr>
          <a:lstStyle>
            <a:lvl1pPr algn="l">
              <a:defRPr lang="ko-KR" altLang="en-US" sz="2600" b="1" spc="-14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lvl="0" algn="l"/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857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57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290367" y="6556231"/>
            <a:ext cx="2579232" cy="1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1236126" eaLnBrk="0" fontAlgn="ctr" latinLnBrk="0" hangingPunct="0">
              <a:lnSpc>
                <a:spcPct val="125000"/>
              </a:lnSpc>
              <a:buFont typeface="Symbol" pitchFamily="18" charset="2"/>
              <a:buNone/>
              <a:defRPr/>
            </a:pPr>
            <a:r>
              <a:rPr lang="en-US" altLang="ko-KR" sz="667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2019 HANWHA SYSTEM CO.LTD., All rights reserved.</a:t>
            </a:r>
            <a:endParaRPr lang="en-US" altLang="ko-KR" sz="667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-19325" y="0"/>
            <a:ext cx="210913" cy="744976"/>
            <a:chOff x="920552" y="0"/>
            <a:chExt cx="488504" cy="6858000"/>
          </a:xfrm>
        </p:grpSpPr>
        <p:sp>
          <p:nvSpPr>
            <p:cNvPr id="60" name="직사각형 59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94E6C"/>
                </a:gs>
                <a:gs pos="100000">
                  <a:srgbClr val="3134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 userDrawn="1"/>
        </p:nvCxnSpPr>
        <p:spPr>
          <a:xfrm>
            <a:off x="299946" y="744976"/>
            <a:ext cx="9606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289505" y="737930"/>
            <a:ext cx="3151327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02" y="6380623"/>
            <a:ext cx="2309430" cy="3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714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smtClean="0"/>
              <a:t>Q&amp;A</a:t>
            </a:r>
            <a:endParaRPr lang="ko-KR" altLang="en-US" sz="1821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56598" y="3086105"/>
            <a:ext cx="38833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200" b="0" spc="-286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132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018276" y="0"/>
            <a:ext cx="1018276" cy="8229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086" tIns="43543" rIns="87086" bIns="435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21" dirty="0" err="1" smtClean="0"/>
              <a:t>Endof</a:t>
            </a:r>
            <a:r>
              <a:rPr lang="en-US" altLang="ko-KR" sz="1821" dirty="0" smtClean="0"/>
              <a:t> </a:t>
            </a:r>
            <a:r>
              <a:rPr lang="en-US" altLang="ko-KR" sz="1821" dirty="0" err="1" smtClean="0"/>
              <a:t>docu</a:t>
            </a:r>
            <a:endParaRPr lang="ko-KR" altLang="en-US" sz="1821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4568" y="476672"/>
            <a:ext cx="1008112" cy="0"/>
          </a:xfrm>
          <a:prstGeom prst="line">
            <a:avLst/>
          </a:prstGeom>
          <a:ln w="44450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469179" y="1567543"/>
            <a:ext cx="9436821" cy="5290457"/>
          </a:xfrm>
          <a:prstGeom prst="rect">
            <a:avLst/>
          </a:prstGeom>
          <a:pattFill prst="dkUpDiag">
            <a:fgClr>
              <a:srgbClr val="494E6C"/>
            </a:fgClr>
            <a:bgClr>
              <a:srgbClr val="313B45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56598" y="3612606"/>
            <a:ext cx="6310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0" spc="-286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88900" dir="2700000" algn="tl">
                    <a:srgbClr val="000000">
                      <a:alpha val="29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6600" b="0" spc="-286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88900" dir="2700000" algn="tl">
                  <a:srgbClr val="000000">
                    <a:alpha val="29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-19325" y="0"/>
            <a:ext cx="488504" cy="1563581"/>
            <a:chOff x="920552" y="0"/>
            <a:chExt cx="488504" cy="6858000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920552" y="0"/>
              <a:ext cx="488504" cy="6858000"/>
            </a:xfrm>
            <a:prstGeom prst="rect">
              <a:avLst/>
            </a:prstGeom>
            <a:gradFill>
              <a:gsLst>
                <a:gs pos="0">
                  <a:srgbClr val="404A56"/>
                </a:gs>
                <a:gs pos="100000">
                  <a:srgbClr val="313B4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직사각형 13"/>
            <p:cNvSpPr/>
            <p:nvPr userDrawn="1"/>
          </p:nvSpPr>
          <p:spPr>
            <a:xfrm>
              <a:off x="993142" y="0"/>
              <a:ext cx="415913" cy="6858000"/>
            </a:xfrm>
            <a:prstGeom prst="rect">
              <a:avLst/>
            </a:prstGeom>
            <a:gradFill flip="none" rotWithShape="1">
              <a:gsLst>
                <a:gs pos="80000">
                  <a:srgbClr val="1B1D27">
                    <a:alpha val="0"/>
                  </a:srgbClr>
                </a:gs>
                <a:gs pos="100000">
                  <a:srgbClr val="1B1D27">
                    <a:alpha val="3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3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9A89-7E2F-4741-B1CD-C9714B06A9E8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68A-6960-41F1-AD48-5E168A0D9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8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504" y="4941168"/>
            <a:ext cx="29014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SPAM</a:t>
            </a:r>
          </a:p>
          <a:p>
            <a:pPr algn="r"/>
            <a:r>
              <a:rPr lang="ko-KR" altLang="en-US" sz="20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금융사업부</a:t>
            </a:r>
            <a:r>
              <a:rPr lang="en-US" altLang="ko-KR" sz="3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E786D0-0491-EB41-AED5-791962EF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6" y="2160"/>
            <a:ext cx="9155534" cy="48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2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58202" y="1988840"/>
            <a:ext cx="17908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  <a:endParaRPr lang="en-US" altLang="ko-KR" sz="2400" b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방안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775" indent="-358775">
              <a:lnSpc>
                <a:spcPct val="150000"/>
              </a:lnSpc>
              <a:buFontTx/>
              <a:buAutoNum type="arabicPeriod"/>
            </a:pPr>
            <a:r>
              <a:rPr lang="ko-KR" alt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ko-KR" alt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202" y="1122061"/>
            <a:ext cx="60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 SPAM - </a:t>
            </a:r>
            <a:r>
              <a:rPr lang="ko-KR" altLang="en-US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45A0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금융사업부</a:t>
            </a:r>
            <a:endParaRPr lang="ko-KR" altLang="en-US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45A0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87339" y="835190"/>
            <a:ext cx="9326562" cy="707673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출처의 뉴스를 모두 확인하여 광고 뉴스를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하기에 불가능한 현실적 한계</a:t>
            </a:r>
            <a:endParaRPr lang="en-US" altLang="ko-K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kern="0" dirty="0">
                <a:latin typeface="+mj-ea"/>
                <a:ea typeface="+mj-ea"/>
                <a:cs typeface="Arial"/>
              </a:rPr>
              <a:t>유의미한 데이터 제공을 통한 고객만족도 향상 및 상품</a:t>
            </a:r>
            <a:r>
              <a:rPr lang="en-US" altLang="ko-KR" kern="0" dirty="0">
                <a:latin typeface="+mj-ea"/>
                <a:ea typeface="+mj-ea"/>
                <a:cs typeface="Arial"/>
              </a:rPr>
              <a:t>(</a:t>
            </a:r>
            <a:r>
              <a:rPr lang="ko-KR" altLang="en-US" kern="0" dirty="0">
                <a:latin typeface="+mj-ea"/>
                <a:ea typeface="+mj-ea"/>
                <a:cs typeface="Arial"/>
              </a:rPr>
              <a:t>종목</a:t>
            </a:r>
            <a:r>
              <a:rPr lang="en-US" altLang="ko-KR" kern="0" dirty="0">
                <a:latin typeface="+mj-ea"/>
                <a:ea typeface="+mj-ea"/>
                <a:cs typeface="Arial"/>
              </a:rPr>
              <a:t>)</a:t>
            </a:r>
            <a:r>
              <a:rPr lang="ko-KR" altLang="en-US" kern="0" dirty="0">
                <a:latin typeface="+mj-ea"/>
                <a:ea typeface="+mj-ea"/>
                <a:cs typeface="Arial"/>
              </a:rPr>
              <a:t>추천을 통한 잠재고객 확보를 위함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E011FCD-7D8D-2343-9600-FC867252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26" y="1772815"/>
            <a:ext cx="7591202" cy="44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ko-KR" altLang="en-US" sz="2000" dirty="0" smtClean="0"/>
              <a:t>광고 뉴스 </a:t>
            </a:r>
            <a:r>
              <a:rPr lang="ko-KR" altLang="en-US" sz="2000" dirty="0" err="1" smtClean="0"/>
              <a:t>필터링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D55B2FA-DFF9-9947-A143-493677863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4568" y="1143468"/>
            <a:ext cx="4325867" cy="51525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E0C6E84-CAD0-544A-94BB-04363EF11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16" y="1556792"/>
            <a:ext cx="3549512" cy="39216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CFCF04-BDF9-604B-B720-10ABD5330E56}"/>
              </a:ext>
            </a:extLst>
          </p:cNvPr>
          <p:cNvSpPr txBox="1"/>
          <p:nvPr/>
        </p:nvSpPr>
        <p:spPr>
          <a:xfrm>
            <a:off x="2149383" y="528581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시스템 구조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2093BC4-E191-F94A-80A3-CAD85F01EE24}"/>
              </a:ext>
            </a:extLst>
          </p:cNvPr>
          <p:cNvSpPr txBox="1"/>
          <p:nvPr/>
        </p:nvSpPr>
        <p:spPr>
          <a:xfrm>
            <a:off x="6609184" y="5416618"/>
            <a:ext cx="16914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예상 데이터 처리 순서도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CFCF04-BDF9-604B-B720-10ABD5330E56}"/>
              </a:ext>
            </a:extLst>
          </p:cNvPr>
          <p:cNvSpPr txBox="1"/>
          <p:nvPr/>
        </p:nvSpPr>
        <p:spPr>
          <a:xfrm>
            <a:off x="6510165" y="6047115"/>
            <a:ext cx="3103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ko-KR" altLang="en-US" sz="1100" dirty="0" err="1" smtClean="0"/>
              <a:t>미래에셋대우</a:t>
            </a:r>
            <a:r>
              <a:rPr kumimoji="1" lang="ko-KR" altLang="en-US" sz="1100" dirty="0" smtClean="0"/>
              <a:t> </a:t>
            </a:r>
            <a:r>
              <a:rPr kumimoji="1" lang="en-US" altLang="ko-KR" sz="1100" dirty="0" smtClean="0"/>
              <a:t>AI </a:t>
            </a:r>
            <a:r>
              <a:rPr kumimoji="1" lang="ko-KR" altLang="en-US" sz="1100" dirty="0" err="1" smtClean="0"/>
              <a:t>스팸</a:t>
            </a:r>
            <a:r>
              <a:rPr kumimoji="1" lang="ko-KR" altLang="en-US" sz="1100" dirty="0" smtClean="0"/>
              <a:t> 뉴스 </a:t>
            </a:r>
            <a:r>
              <a:rPr kumimoji="1" lang="ko-KR" altLang="en-US" sz="1100" dirty="0" err="1" smtClean="0"/>
              <a:t>필터링</a:t>
            </a:r>
            <a:r>
              <a:rPr kumimoji="1" lang="ko-KR" altLang="en-US" sz="1100" dirty="0" smtClean="0"/>
              <a:t> 서비스</a:t>
            </a:r>
            <a:endParaRPr kumimoji="1" lang="ko-KR" altLang="en-US" sz="1100" dirty="0"/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err="1" smtClean="0"/>
              <a:t>거버닝메세지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6138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사례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46D6296-65F2-FD40-96B0-36688F01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524000"/>
            <a:ext cx="9485436" cy="452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CFCF04-BDF9-604B-B720-10ABD5330E56}"/>
              </a:ext>
            </a:extLst>
          </p:cNvPr>
          <p:cNvSpPr txBox="1"/>
          <p:nvPr/>
        </p:nvSpPr>
        <p:spPr>
          <a:xfrm>
            <a:off x="8044623" y="6047115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smtClean="0"/>
              <a:t>출처 </a:t>
            </a:r>
            <a:r>
              <a:rPr kumimoji="1" lang="en-US" altLang="ko-KR" sz="1100" dirty="0" smtClean="0"/>
              <a:t>: </a:t>
            </a:r>
            <a:r>
              <a:rPr kumimoji="1" lang="ko-KR" altLang="en-US" sz="1100" dirty="0" err="1" smtClean="0"/>
              <a:t>빅카인즈</a:t>
            </a:r>
            <a:r>
              <a:rPr kumimoji="1" lang="ko-KR" altLang="en-US" sz="1100" dirty="0" smtClean="0"/>
              <a:t> 솔루션</a:t>
            </a:r>
            <a:endParaRPr kumimoji="1" lang="ko-KR" altLang="en-US" sz="1100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err="1" smtClean="0"/>
              <a:t>거버닝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메세지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3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endCxn id="3" idx="1"/>
          </p:cNvCxnSpPr>
          <p:nvPr/>
        </p:nvCxnSpPr>
        <p:spPr bwMode="gray">
          <a:xfrm flipV="1">
            <a:off x="2144688" y="2448476"/>
            <a:ext cx="2603648" cy="971877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– </a:t>
            </a:r>
            <a:r>
              <a:rPr lang="ko-KR" altLang="en-US" sz="2000" dirty="0" smtClean="0"/>
              <a:t>키워드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예상 설계도</a:t>
            </a:r>
            <a:r>
              <a:rPr lang="en-US" altLang="ko-KR" sz="2000" dirty="0" smtClean="0"/>
              <a:t>) 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BDAD534-23FD-5243-8E4D-739A2DAAB463}"/>
              </a:ext>
            </a:extLst>
          </p:cNvPr>
          <p:cNvSpPr/>
          <p:nvPr/>
        </p:nvSpPr>
        <p:spPr>
          <a:xfrm>
            <a:off x="2657048" y="4157781"/>
            <a:ext cx="1709550" cy="177755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고려대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5B3A417-1B8C-0044-8C41-FE8847CEB120}"/>
              </a:ext>
            </a:extLst>
          </p:cNvPr>
          <p:cNvSpPr/>
          <p:nvPr/>
        </p:nvSpPr>
        <p:spPr>
          <a:xfrm>
            <a:off x="605688" y="1941797"/>
            <a:ext cx="3028573" cy="2862775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 smtClean="0">
                <a:solidFill>
                  <a:schemeClr val="bg1"/>
                </a:solidFill>
              </a:rPr>
              <a:t>한화시스템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9833CC5-4E2A-1D4D-94E8-EE578DC6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32" y="4364404"/>
            <a:ext cx="3935950" cy="1584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FA4DF5-6B93-F74C-929A-0FF145B4983A}"/>
              </a:ext>
            </a:extLst>
          </p:cNvPr>
          <p:cNvSpPr txBox="1"/>
          <p:nvPr/>
        </p:nvSpPr>
        <p:spPr>
          <a:xfrm>
            <a:off x="7006406" y="35631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smtClean="0">
                <a:solidFill>
                  <a:srgbClr val="FF0000"/>
                </a:solidFill>
              </a:rPr>
              <a:t>긍정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 smtClean="0">
                <a:solidFill>
                  <a:srgbClr val="FF0000"/>
                </a:solidFill>
              </a:rPr>
              <a:t>? </a:t>
            </a:r>
            <a:r>
              <a:rPr kumimoji="1" lang="ko-KR" altLang="en-US" sz="1600" b="1" dirty="0" smtClean="0">
                <a:solidFill>
                  <a:schemeClr val="accent5"/>
                </a:solidFill>
              </a:rPr>
              <a:t>부정 </a:t>
            </a:r>
            <a:r>
              <a:rPr kumimoji="1" lang="en-US" altLang="ko-KR" sz="1600" b="1" dirty="0" smtClean="0">
                <a:solidFill>
                  <a:schemeClr val="accent5"/>
                </a:solidFill>
              </a:rPr>
              <a:t>?</a:t>
            </a:r>
            <a:endParaRPr kumimoji="1" lang="ko-KR" altLang="en-US" sz="1600" b="1" dirty="0">
              <a:solidFill>
                <a:schemeClr val="accent5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B375D081-78D5-BA4B-A65D-FD1BC657203B}"/>
              </a:ext>
            </a:extLst>
          </p:cNvPr>
          <p:cNvSpPr/>
          <p:nvPr/>
        </p:nvSpPr>
        <p:spPr>
          <a:xfrm>
            <a:off x="324518" y="1699285"/>
            <a:ext cx="949675" cy="9364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endParaRPr kumimoji="1"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2ABF1AF-E453-814E-9C04-8462BAB173A2}"/>
              </a:ext>
            </a:extLst>
          </p:cNvPr>
          <p:cNvSpPr/>
          <p:nvPr/>
        </p:nvSpPr>
        <p:spPr>
          <a:xfrm>
            <a:off x="588523" y="4136819"/>
            <a:ext cx="1284410" cy="13355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smtClean="0">
                <a:solidFill>
                  <a:schemeClr val="bg1"/>
                </a:solidFill>
              </a:rPr>
              <a:t>IPO</a:t>
            </a: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36" y="1654897"/>
            <a:ext cx="4884614" cy="1587157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endCxn id="12" idx="0"/>
          </p:cNvCxnSpPr>
          <p:nvPr/>
        </p:nvCxnSpPr>
        <p:spPr bwMode="gray">
          <a:xfrm>
            <a:off x="6753200" y="3242054"/>
            <a:ext cx="253207" cy="1122350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err="1" smtClean="0"/>
              <a:t>거버닝메세지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66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방안 </a:t>
            </a:r>
            <a:r>
              <a:rPr lang="en-US" altLang="ko-KR" dirty="0" smtClean="0"/>
              <a:t>- </a:t>
            </a:r>
            <a:r>
              <a:rPr lang="en-US" altLang="ko-KR" sz="2000" dirty="0" smtClean="0"/>
              <a:t>WBS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699717"/>
              </p:ext>
            </p:extLst>
          </p:nvPr>
        </p:nvGraphicFramePr>
        <p:xfrm>
          <a:off x="312570" y="1539153"/>
          <a:ext cx="9301328" cy="476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88"/>
                <a:gridCol w="1934560"/>
                <a:gridCol w="1934560"/>
                <a:gridCol w="1934560"/>
                <a:gridCol w="1934560"/>
              </a:tblGrid>
              <a:tr h="332362"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내용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-100808" algn="ctr" defTabSz="1001779" rtl="0" fontAlgn="base" latinLnBrk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(10.11-10.24)</a:t>
                      </a:r>
                      <a:endParaRPr kumimoji="1" lang="ko-KR" altLang="en-US" sz="1100" b="1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(10.25-11.7)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(11.8-11.29)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(11.30-12.13)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09302">
                <a:tc>
                  <a:txBody>
                    <a:bodyPr/>
                    <a:lstStyle/>
                    <a:p>
                      <a:pPr marL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분석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전처리</a:t>
                      </a:r>
                      <a:endParaRPr kumimoji="1" lang="en-US" altLang="ko-KR" sz="1100" b="0" kern="1200" dirty="0" smtClean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09302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구축 및 파일럿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09302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피드백 반영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모델 성능 고도화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09302">
                <a:tc>
                  <a:txBody>
                    <a:bodyPr/>
                    <a:lstStyle/>
                    <a:p>
                      <a:pPr marL="0" marR="0" indent="-100808" algn="ctr" defTabSz="1001779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마무리 및 </a:t>
                      </a:r>
                      <a: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b="1" kern="1200" dirty="0" smtClean="0">
                          <a:ln w="0">
                            <a:solidFill>
                              <a:srgbClr val="0B4355">
                                <a:alpha val="5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제안 발표 준비</a:t>
                      </a:r>
                      <a:endParaRPr kumimoji="1" lang="ko-KR" altLang="en-US" sz="1100" b="1" kern="1200" dirty="0">
                        <a:ln w="0">
                          <a:solidFill>
                            <a:srgbClr val="0B4355">
                              <a:alpha val="5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42950" rtl="0" eaLnBrk="1" latinLnBrk="1" hangingPunct="1"/>
                      <a:endParaRPr lang="ko-KR" altLang="en-US" sz="11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7105" marR="87105" marT="43546" marB="43546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 bwMode="gray">
          <a:xfrm flipV="1">
            <a:off x="1882640" y="2492896"/>
            <a:ext cx="1937571" cy="1694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 bwMode="gray">
          <a:xfrm>
            <a:off x="3820211" y="3573017"/>
            <a:ext cx="1956713" cy="0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 bwMode="gray">
          <a:xfrm>
            <a:off x="5776923" y="4653136"/>
            <a:ext cx="3098351" cy="0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 bwMode="gray">
          <a:xfrm flipV="1">
            <a:off x="7704834" y="5733255"/>
            <a:ext cx="1937571" cy="1694"/>
          </a:xfrm>
          <a:prstGeom prst="straightConnector1">
            <a:avLst/>
          </a:prstGeom>
          <a:ln w="22225">
            <a:solidFill>
              <a:srgbClr val="F2732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gray">
          <a:xfrm flipH="1">
            <a:off x="5745088" y="1840754"/>
            <a:ext cx="6797" cy="4468566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 bwMode="gray">
          <a:xfrm rot="10800000">
            <a:off x="5628262" y="2797017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4" name="이등변 삼각형 13"/>
          <p:cNvSpPr/>
          <p:nvPr/>
        </p:nvSpPr>
        <p:spPr bwMode="gray">
          <a:xfrm rot="10800000">
            <a:off x="9484583" y="4985578"/>
            <a:ext cx="241961" cy="208464"/>
          </a:xfrm>
          <a:prstGeom prst="triangl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lnSpc>
                <a:spcPct val="100000"/>
              </a:lnSpc>
            </a:pPr>
            <a:endParaRPr lang="ko-KR" altLang="en-US" sz="1715"/>
          </a:p>
        </p:txBody>
      </p:sp>
      <p:sp>
        <p:nvSpPr>
          <p:cNvPr id="15" name="직사각형 44"/>
          <p:cNvSpPr>
            <a:spLocks noChangeArrowheads="1"/>
          </p:cNvSpPr>
          <p:nvPr/>
        </p:nvSpPr>
        <p:spPr bwMode="gray">
          <a:xfrm>
            <a:off x="4620916" y="2751885"/>
            <a:ext cx="1095517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(11.7)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44"/>
          <p:cNvSpPr>
            <a:spLocks noChangeArrowheads="1"/>
          </p:cNvSpPr>
          <p:nvPr/>
        </p:nvSpPr>
        <p:spPr bwMode="gray">
          <a:xfrm>
            <a:off x="8409384" y="4911244"/>
            <a:ext cx="1135689" cy="2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indent="-96030" defTabSz="954295" latinLnBrk="0">
              <a:defRPr/>
            </a:pPr>
            <a:r>
              <a:rPr lang="ko-KR" altLang="en-US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1048" dirty="0" smtClean="0">
                <a:ln w="0">
                  <a:solidFill>
                    <a:srgbClr val="0B4355">
                      <a:alpha val="5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(12.13)</a:t>
            </a:r>
            <a:endParaRPr lang="ko-KR" altLang="en-US" sz="1048" dirty="0">
              <a:ln w="0">
                <a:solidFill>
                  <a:srgbClr val="0B4355">
                    <a:alpha val="5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 bwMode="gray">
          <a:xfrm flipH="1">
            <a:off x="9608793" y="1862875"/>
            <a:ext cx="6797" cy="4468566"/>
          </a:xfrm>
          <a:prstGeom prst="line">
            <a:avLst/>
          </a:prstGeom>
          <a:ln w="22225">
            <a:solidFill>
              <a:srgbClr val="FF3300"/>
            </a:solidFill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ko-KR" sz="1500" dirty="0" smtClean="0"/>
              <a:t>3</a:t>
            </a:r>
            <a:r>
              <a:rPr lang="ko-KR" altLang="en-US" sz="1500" dirty="0" smtClean="0"/>
              <a:t>개월 간 해당 일정에 맞게 액션러닝 수행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499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87339" y="835190"/>
            <a:ext cx="9326562" cy="70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sz="1500" dirty="0" smtClean="0"/>
              <a:t>확인하지 않는 뉴스를 새로운 정보의 원천으로 활용 가능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기업 이미지 분석</a:t>
            </a:r>
            <a:r>
              <a:rPr lang="en-US" altLang="ko-KR" sz="1500" dirty="0" smtClean="0"/>
              <a:t>,</a:t>
            </a:r>
            <a:r>
              <a:rPr lang="ko-KR" altLang="en-US" sz="1500" dirty="0" err="1" smtClean="0"/>
              <a:t>콘텐츠</a:t>
            </a:r>
            <a:r>
              <a:rPr lang="ko-KR" altLang="en-US" sz="1500" dirty="0" smtClean="0"/>
              <a:t> 분석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등</a:t>
            </a:r>
            <a:endParaRPr lang="en-US" altLang="ko-KR" sz="1500" dirty="0" smtClean="0"/>
          </a:p>
          <a:p>
            <a:pPr marL="285750" indent="-285750"/>
            <a:r>
              <a:rPr lang="ko-KR" altLang="en-US" sz="1500" dirty="0" smtClean="0"/>
              <a:t>정확한 정보제공을 통한 고객 만족도 향상 및 상품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종목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추천을 통한 잠재 고객 확보 가능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76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1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180</Words>
  <Application>Microsoft Office PowerPoint</Application>
  <PresentationFormat>A4 용지(210x297mm)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Symbol</vt:lpstr>
      <vt:lpstr>Arial</vt:lpstr>
      <vt:lpstr>Calibri Light</vt:lpstr>
      <vt:lpstr>맑은 고딕</vt:lpstr>
      <vt:lpstr>Office 테마</vt:lpstr>
      <vt:lpstr>PowerPoint 프레젠테이션</vt:lpstr>
      <vt:lpstr>PowerPoint 프레젠테이션</vt:lpstr>
      <vt:lpstr>추진 배경</vt:lpstr>
      <vt:lpstr>구현 방안 - 광고 뉴스 필터링</vt:lpstr>
      <vt:lpstr>구현 방안 – 키워드 분석(사례) </vt:lpstr>
      <vt:lpstr>구현 방안 – 키워드 분석(예상 설계도) </vt:lpstr>
      <vt:lpstr>구현 방안 - WBS</vt:lpstr>
      <vt:lpstr>기대 효과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HANWHALIFE</cp:lastModifiedBy>
  <cp:revision>18</cp:revision>
  <dcterms:created xsi:type="dcterms:W3CDTF">2016-09-05T05:52:35Z</dcterms:created>
  <dcterms:modified xsi:type="dcterms:W3CDTF">2019-10-10T06:33:46Z</dcterms:modified>
</cp:coreProperties>
</file>