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0" r:id="rId3"/>
    <p:sldId id="261" r:id="rId4"/>
    <p:sldId id="263" r:id="rId5"/>
    <p:sldId id="259" r:id="rId6"/>
    <p:sldId id="258" r:id="rId7"/>
    <p:sldId id="257" r:id="rId8"/>
    <p:sldId id="256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648" y="200"/>
      </p:cViewPr>
      <p:guideLst>
        <p:guide orient="horz" pos="2160"/>
        <p:guide pos="2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F0A-8FBC-416A-A9FF-A29D18EBC33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1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F0A-8FBC-416A-A9FF-A29D18EBC33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F0A-8FBC-416A-A9FF-A29D18EBC33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1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C212-4251-41DD-957C-280659B2A81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504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C212-4251-41DD-957C-280659B2A81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89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C212-4251-41DD-957C-280659B2A81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C212-4251-41DD-957C-280659B2A81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21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C212-4251-41DD-957C-280659B2A81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36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C212-4251-41DD-957C-280659B2A81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592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C212-4251-41DD-957C-280659B2A81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63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C212-4251-41DD-957C-280659B2A81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9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F0A-8FBC-416A-A9FF-A29D18EBC33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80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C212-4251-41DD-957C-280659B2A81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947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C212-4251-41DD-957C-280659B2A81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19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C212-4251-41DD-957C-280659B2A81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3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F0A-8FBC-416A-A9FF-A29D18EBC33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83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F0A-8FBC-416A-A9FF-A29D18EBC33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5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F0A-8FBC-416A-A9FF-A29D18EBC33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00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F0A-8FBC-416A-A9FF-A29D18EBC33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F0A-8FBC-416A-A9FF-A29D18EBC33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0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F0A-8FBC-416A-A9FF-A29D18EBC33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9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F0A-8FBC-416A-A9FF-A29D18EBC33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7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89F0A-8FBC-416A-A9FF-A29D18EBC33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3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9C212-4251-41DD-957C-280659B2A81F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E786D0-0491-EB41-AED5-791962EFA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238" y="-245745"/>
            <a:ext cx="10072897" cy="71037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594A18-9F0F-904F-A374-1D664C056281}"/>
              </a:ext>
            </a:extLst>
          </p:cNvPr>
          <p:cNvSpPr/>
          <p:nvPr/>
        </p:nvSpPr>
        <p:spPr>
          <a:xfrm>
            <a:off x="-391885" y="5255172"/>
            <a:ext cx="9535886" cy="16028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R" altLang="en-US" sz="4000" dirty="0" err="1"/>
              <a:t>금융사업부</a:t>
            </a:r>
            <a:endParaRPr kumimoji="1"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75365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형 설명선[O] 10">
            <a:extLst>
              <a:ext uri="{FF2B5EF4-FFF2-40B4-BE49-F238E27FC236}">
                <a16:creationId xmlns:a16="http://schemas.microsoft.com/office/drawing/2014/main" id="{15C7B7E5-7203-984C-B69E-5CC4C56C3322}"/>
              </a:ext>
            </a:extLst>
          </p:cNvPr>
          <p:cNvSpPr/>
          <p:nvPr/>
        </p:nvSpPr>
        <p:spPr>
          <a:xfrm>
            <a:off x="409780" y="5562507"/>
            <a:ext cx="3321393" cy="1040524"/>
          </a:xfrm>
          <a:prstGeom prst="wedgeEllipseCallout">
            <a:avLst>
              <a:gd name="adj1" fmla="val 66189"/>
              <a:gd name="adj2" fmla="val -5366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011FCD-7D8D-2343-9600-FC867252F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45" y="1239252"/>
            <a:ext cx="3519237" cy="208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52A7FD-6CFC-214B-B40E-628B1FF3807D}"/>
              </a:ext>
            </a:extLst>
          </p:cNvPr>
          <p:cNvSpPr txBox="1"/>
          <p:nvPr/>
        </p:nvSpPr>
        <p:spPr>
          <a:xfrm>
            <a:off x="321547" y="18087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주제 선정 배경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E7D86AE8-D4F1-6F40-926D-BFCF7189BF9D}"/>
              </a:ext>
            </a:extLst>
          </p:cNvPr>
          <p:cNvCxnSpPr/>
          <p:nvPr/>
        </p:nvCxnSpPr>
        <p:spPr>
          <a:xfrm>
            <a:off x="262635" y="582808"/>
            <a:ext cx="208730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D26CE512-E297-0943-A50F-B469A989B18E}"/>
              </a:ext>
            </a:extLst>
          </p:cNvPr>
          <p:cNvCxnSpPr/>
          <p:nvPr/>
        </p:nvCxnSpPr>
        <p:spPr>
          <a:xfrm>
            <a:off x="262635" y="664870"/>
            <a:ext cx="80474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974BF7-C5FC-7B42-B246-F9A3F8A18EE8}"/>
              </a:ext>
            </a:extLst>
          </p:cNvPr>
          <p:cNvSpPr txBox="1"/>
          <p:nvPr/>
        </p:nvSpPr>
        <p:spPr>
          <a:xfrm>
            <a:off x="881063" y="589810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광고가 너무 많아요</a:t>
            </a:r>
            <a:r>
              <a:rPr kumimoji="1" lang="en-US" altLang="ko-KR" dirty="0"/>
              <a:t>~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85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43988A-151A-4144-B0B7-D4FF673CDD45}"/>
              </a:ext>
            </a:extLst>
          </p:cNvPr>
          <p:cNvSpPr/>
          <p:nvPr/>
        </p:nvSpPr>
        <p:spPr>
          <a:xfrm>
            <a:off x="321547" y="961483"/>
            <a:ext cx="8109020" cy="185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1763" lvl="0" indent="-131763" defTabSz="981075" fontAlgn="base" latinLnBrk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다양한 출처의 뉴스를 모두 확인 불가능한 현실적 한계</a:t>
            </a:r>
            <a:endParaRPr lang="en-US" altLang="ko-KR" kern="0" dirty="0"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  <a:p>
            <a:pPr marL="131763" lvl="0" indent="-131763" defTabSz="981075" fontAlgn="base" latinLnBrk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확인하지 못한 뉴스들 속의 유익한 정보의 존재 가능성</a:t>
            </a:r>
            <a:endParaRPr lang="en-US" altLang="ko-KR" kern="0" dirty="0"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  <a:p>
            <a:pPr marL="131763" lvl="0" indent="-131763" defTabSz="981075" fontAlgn="base" latinLnBrk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유의미한 데이터 제공을 통한 고객만족도 향상 및 상품</a:t>
            </a:r>
            <a: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(</a:t>
            </a: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종목</a:t>
            </a:r>
            <a: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)</a:t>
            </a: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추천을 통한 잠재고객 확보를 위함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A25A7-616F-6946-B114-261B57345ED0}"/>
              </a:ext>
            </a:extLst>
          </p:cNvPr>
          <p:cNvSpPr txBox="1"/>
          <p:nvPr/>
        </p:nvSpPr>
        <p:spPr>
          <a:xfrm>
            <a:off x="321547" y="18087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주제 선정 배경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194E5D7-FEE7-A54F-ACD8-C247BC701F09}"/>
              </a:ext>
            </a:extLst>
          </p:cNvPr>
          <p:cNvCxnSpPr/>
          <p:nvPr/>
        </p:nvCxnSpPr>
        <p:spPr>
          <a:xfrm>
            <a:off x="262635" y="582808"/>
            <a:ext cx="208730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2875287E-518F-7E47-8078-4BE0029E7371}"/>
              </a:ext>
            </a:extLst>
          </p:cNvPr>
          <p:cNvCxnSpPr/>
          <p:nvPr/>
        </p:nvCxnSpPr>
        <p:spPr>
          <a:xfrm>
            <a:off x="262635" y="664870"/>
            <a:ext cx="80474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5FA7AB0-BCB7-3547-923F-5F1AEECF6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8" y="3199897"/>
            <a:ext cx="5152516" cy="3053345"/>
          </a:xfrm>
          <a:prstGeom prst="rect">
            <a:avLst/>
          </a:prstGeom>
        </p:spPr>
      </p:pic>
      <p:sp>
        <p:nvSpPr>
          <p:cNvPr id="9" name="타원형 설명선[O] 8">
            <a:extLst>
              <a:ext uri="{FF2B5EF4-FFF2-40B4-BE49-F238E27FC236}">
                <a16:creationId xmlns:a16="http://schemas.microsoft.com/office/drawing/2014/main" id="{752A3B7D-43F4-D544-B07F-C98D96CBE806}"/>
              </a:ext>
            </a:extLst>
          </p:cNvPr>
          <p:cNvSpPr/>
          <p:nvPr/>
        </p:nvSpPr>
        <p:spPr>
          <a:xfrm>
            <a:off x="5822608" y="5542410"/>
            <a:ext cx="2949604" cy="1040524"/>
          </a:xfrm>
          <a:prstGeom prst="wedgeEllipseCallout">
            <a:avLst>
              <a:gd name="adj1" fmla="val -50892"/>
              <a:gd name="adj2" fmla="val -362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35988F-E12B-5A4E-A229-CFC56A49EE4A}"/>
              </a:ext>
            </a:extLst>
          </p:cNvPr>
          <p:cNvSpPr txBox="1"/>
          <p:nvPr/>
        </p:nvSpPr>
        <p:spPr>
          <a:xfrm>
            <a:off x="6193410" y="5878006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광고가 너무 많아요</a:t>
            </a:r>
            <a:r>
              <a:rPr kumimoji="1" lang="en-US" altLang="ko-KR" dirty="0"/>
              <a:t>~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90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55B2FA-DFF9-9947-A143-493677863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3325" y="1116669"/>
            <a:ext cx="4325867" cy="51525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0C6E84-CAD0-544A-94BB-04363EF11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895" y="1377749"/>
            <a:ext cx="3549512" cy="39216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806810-11A1-4D43-B3B8-A08113E58443}"/>
              </a:ext>
            </a:extLst>
          </p:cNvPr>
          <p:cNvSpPr txBox="1"/>
          <p:nvPr/>
        </p:nvSpPr>
        <p:spPr>
          <a:xfrm>
            <a:off x="321547" y="18087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스팸 분류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FCF04-BDF9-604B-B720-10ABD5330E56}"/>
              </a:ext>
            </a:extLst>
          </p:cNvPr>
          <p:cNvSpPr txBox="1"/>
          <p:nvPr/>
        </p:nvSpPr>
        <p:spPr>
          <a:xfrm>
            <a:off x="1958140" y="5259014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예상 시스템 구조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93BC4-E191-F94A-80A3-CAD85F01EE24}"/>
              </a:ext>
            </a:extLst>
          </p:cNvPr>
          <p:cNvSpPr txBox="1"/>
          <p:nvPr/>
        </p:nvSpPr>
        <p:spPr>
          <a:xfrm>
            <a:off x="6180123" y="5259014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예상 데이터 처리 순서도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F8C2E6D-8D9A-2840-822E-DEBC52FE5AC1}"/>
              </a:ext>
            </a:extLst>
          </p:cNvPr>
          <p:cNvCxnSpPr/>
          <p:nvPr/>
        </p:nvCxnSpPr>
        <p:spPr>
          <a:xfrm>
            <a:off x="262635" y="582808"/>
            <a:ext cx="208730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D575B119-D9EA-4845-AC8A-F01A5624DCF0}"/>
              </a:ext>
            </a:extLst>
          </p:cNvPr>
          <p:cNvCxnSpPr/>
          <p:nvPr/>
        </p:nvCxnSpPr>
        <p:spPr>
          <a:xfrm>
            <a:off x="262635" y="664870"/>
            <a:ext cx="80474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1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6D6296-65F2-FD40-96B0-36688F01D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7" y="863727"/>
            <a:ext cx="8162636" cy="5911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20C0C-F6B0-1646-9B13-89D1EA16D3C7}"/>
              </a:ext>
            </a:extLst>
          </p:cNvPr>
          <p:cNvSpPr txBox="1"/>
          <p:nvPr/>
        </p:nvSpPr>
        <p:spPr>
          <a:xfrm>
            <a:off x="321547" y="180871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뉴스 키워드 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EDD5679C-AA55-E044-A3D0-D57710BEC46C}"/>
              </a:ext>
            </a:extLst>
          </p:cNvPr>
          <p:cNvCxnSpPr/>
          <p:nvPr/>
        </p:nvCxnSpPr>
        <p:spPr>
          <a:xfrm>
            <a:off x="262635" y="582808"/>
            <a:ext cx="208730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D26D3F3-A0DF-0E49-AC3D-A32B9B5F9CD3}"/>
              </a:ext>
            </a:extLst>
          </p:cNvPr>
          <p:cNvCxnSpPr/>
          <p:nvPr/>
        </p:nvCxnSpPr>
        <p:spPr>
          <a:xfrm>
            <a:off x="262635" y="664870"/>
            <a:ext cx="80474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A1F4BB3-F423-2343-A3FE-7EB32B7760AB}"/>
              </a:ext>
            </a:extLst>
          </p:cNvPr>
          <p:cNvSpPr/>
          <p:nvPr/>
        </p:nvSpPr>
        <p:spPr>
          <a:xfrm>
            <a:off x="321547" y="746931"/>
            <a:ext cx="4331416" cy="5854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5B3A417-1B8C-0044-8C41-FE8847CEB120}"/>
              </a:ext>
            </a:extLst>
          </p:cNvPr>
          <p:cNvSpPr/>
          <p:nvPr/>
        </p:nvSpPr>
        <p:spPr>
          <a:xfrm>
            <a:off x="924450" y="2127738"/>
            <a:ext cx="2753248" cy="260252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>
                <a:solidFill>
                  <a:schemeClr val="bg1"/>
                </a:solidFill>
              </a:rPr>
              <a:t>갤럭시 </a:t>
            </a:r>
            <a:r>
              <a:rPr kumimoji="1" lang="ko-KR" altLang="en-US" sz="3600" dirty="0" err="1">
                <a:solidFill>
                  <a:schemeClr val="bg1"/>
                </a:solidFill>
              </a:rPr>
              <a:t>폴드</a:t>
            </a:r>
            <a:endParaRPr kumimoji="1"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BDAD534-23FD-5243-8E4D-739A2DAAB463}"/>
              </a:ext>
            </a:extLst>
          </p:cNvPr>
          <p:cNvSpPr/>
          <p:nvPr/>
        </p:nvSpPr>
        <p:spPr>
          <a:xfrm>
            <a:off x="2411516" y="3697455"/>
            <a:ext cx="1709550" cy="17775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고려대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375D081-78D5-BA4B-A65D-FD1BC657203B}"/>
              </a:ext>
            </a:extLst>
          </p:cNvPr>
          <p:cNvSpPr/>
          <p:nvPr/>
        </p:nvSpPr>
        <p:spPr>
          <a:xfrm>
            <a:off x="449612" y="1382986"/>
            <a:ext cx="949675" cy="9364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JAPAN</a:t>
            </a:r>
            <a:endParaRPr kumimoji="1"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AA4D1-2483-774C-9F05-7E9589E471B5}"/>
              </a:ext>
            </a:extLst>
          </p:cNvPr>
          <p:cNvSpPr txBox="1"/>
          <p:nvPr/>
        </p:nvSpPr>
        <p:spPr>
          <a:xfrm>
            <a:off x="321547" y="180871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뉴스 키워드 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ABF1AF-E453-814E-9C04-8462BAB173A2}"/>
              </a:ext>
            </a:extLst>
          </p:cNvPr>
          <p:cNvSpPr/>
          <p:nvPr/>
        </p:nvSpPr>
        <p:spPr>
          <a:xfrm>
            <a:off x="3277894" y="1768549"/>
            <a:ext cx="1284410" cy="13355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아이폰</a:t>
            </a:r>
            <a:r>
              <a:rPr kumimoji="1" lang="en-US" altLang="ko-KR" sz="1400" dirty="0">
                <a:solidFill>
                  <a:schemeClr val="bg1"/>
                </a:solidFill>
              </a:rPr>
              <a:t>11</a:t>
            </a:r>
            <a:r>
              <a:rPr kumimoji="1" lang="ko-KR" altLang="en-US" sz="1400" dirty="0">
                <a:solidFill>
                  <a:schemeClr val="bg1"/>
                </a:solidFill>
              </a:rPr>
              <a:t> 프로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489DCCD-407B-BE48-876E-AF5CF79D9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32" y="1209449"/>
            <a:ext cx="3877949" cy="1605470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2A341F4-8910-9B42-B912-B7A20226DD3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114989" y="2012184"/>
            <a:ext cx="1952443" cy="883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39833CC5-4E2A-1D4D-94E8-EE578DC68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32" y="4048105"/>
            <a:ext cx="3935950" cy="1584876"/>
          </a:xfrm>
          <a:prstGeom prst="rect">
            <a:avLst/>
          </a:prstGeom>
        </p:spPr>
      </p:pic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C732B597-9E82-A24F-B1E0-33BC25B3B3C5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flipV="1">
            <a:off x="7006407" y="2814919"/>
            <a:ext cx="0" cy="12331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FA4DF5-6B93-F74C-929A-0FF145B4983A}"/>
              </a:ext>
            </a:extLst>
          </p:cNvPr>
          <p:cNvSpPr txBox="1"/>
          <p:nvPr/>
        </p:nvSpPr>
        <p:spPr>
          <a:xfrm>
            <a:off x="7006406" y="3246846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긍정</a:t>
            </a:r>
            <a:r>
              <a:rPr kumimoji="1" lang="en-US" altLang="ko-KR" dirty="0">
                <a:solidFill>
                  <a:srgbClr val="FF0000"/>
                </a:solidFill>
              </a:rPr>
              <a:t>?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R" altLang="en-US" dirty="0">
                <a:solidFill>
                  <a:schemeClr val="accent5"/>
                </a:solidFill>
              </a:rPr>
              <a:t>부정</a:t>
            </a:r>
            <a:r>
              <a:rPr kumimoji="1" lang="en-US" altLang="ko-KR" dirty="0">
                <a:solidFill>
                  <a:schemeClr val="accent5"/>
                </a:solidFill>
              </a:rPr>
              <a:t>?</a:t>
            </a:r>
            <a:endParaRPr kumimoji="1"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B8B0FAA0-4075-CF47-AB6E-24B89D725A97}"/>
              </a:ext>
            </a:extLst>
          </p:cNvPr>
          <p:cNvCxnSpPr/>
          <p:nvPr/>
        </p:nvCxnSpPr>
        <p:spPr>
          <a:xfrm>
            <a:off x="262635" y="582808"/>
            <a:ext cx="208730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D476002-075D-5442-9204-D981869FDAA9}"/>
              </a:ext>
            </a:extLst>
          </p:cNvPr>
          <p:cNvCxnSpPr/>
          <p:nvPr/>
        </p:nvCxnSpPr>
        <p:spPr>
          <a:xfrm>
            <a:off x="262635" y="664870"/>
            <a:ext cx="80474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4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30829"/>
              </p:ext>
            </p:extLst>
          </p:nvPr>
        </p:nvGraphicFramePr>
        <p:xfrm>
          <a:off x="627528" y="959914"/>
          <a:ext cx="8068237" cy="5131952"/>
        </p:xfrm>
        <a:graphic>
          <a:graphicData uri="http://schemas.openxmlformats.org/drawingml/2006/table">
            <a:tbl>
              <a:tblPr/>
              <a:tblGrid>
                <a:gridCol w="1204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3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과제명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1293" marR="41293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텍스트 </a:t>
                      </a:r>
                      <a:r>
                        <a:rPr kumimoji="1" lang="ko-KR" alt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마이닝을</a:t>
                      </a: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활용한 뉴스 데이터 분류 및 키워드 분석</a:t>
                      </a:r>
                    </a:p>
                  </a:txBody>
                  <a:tcPr marL="108000" marR="72000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3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선정 사유</a:t>
                      </a:r>
                    </a:p>
                  </a:txBody>
                  <a:tcPr marL="41293" marR="41293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1763" marR="0" lvl="0" indent="-131763" algn="l" defTabSz="981075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200" b="0" kern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</a:rPr>
                        <a:t>다양한 출처의 뉴스를 모두 확인 불가능한 현실적 한계</a:t>
                      </a:r>
                      <a:endParaRPr kumimoji="0" lang="en-US" altLang="ko-KR" sz="1200" b="0" kern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</a:endParaRPr>
                    </a:p>
                    <a:p>
                      <a:pPr marL="131763" marR="0" lvl="0" indent="-131763" algn="l" defTabSz="981075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200" b="0" kern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</a:rPr>
                        <a:t>확인하지 못한 뉴스</a:t>
                      </a:r>
                      <a:r>
                        <a:rPr kumimoji="0" lang="ko-KR" altLang="en-US" sz="1200" b="0" kern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</a:rPr>
                        <a:t>들 속의 유익한 정보의 존재 가능성</a:t>
                      </a:r>
                      <a:endParaRPr kumimoji="0" lang="en-US" altLang="ko-KR" sz="1200" b="0" kern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</a:endParaRPr>
                    </a:p>
                    <a:p>
                      <a:pPr marL="131763" marR="0" lvl="0" indent="-131763" algn="l" defTabSz="981075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200" b="0" kern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</a:rPr>
                        <a:t>유의미한 데이터 제공을 통한</a:t>
                      </a:r>
                      <a:r>
                        <a:rPr kumimoji="0" lang="ko-KR" altLang="en-US" sz="1200" b="0" kern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</a:rPr>
                        <a:t> </a:t>
                      </a:r>
                      <a:r>
                        <a:rPr kumimoji="0" lang="ko-KR" altLang="en-US" sz="1200" b="0" kern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</a:rPr>
                        <a:t>고객만족도 향상 및</a:t>
                      </a:r>
                      <a:r>
                        <a:rPr kumimoji="0" lang="ko-KR" altLang="en-US" sz="1200" b="0" kern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</a:rPr>
                        <a:t> </a:t>
                      </a:r>
                      <a:r>
                        <a:rPr kumimoji="0" lang="ko-KR" altLang="en-US" sz="1200" b="0" kern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</a:rPr>
                        <a:t>상품</a:t>
                      </a:r>
                      <a:r>
                        <a:rPr kumimoji="0" lang="en-US" altLang="ko-KR" sz="1200" b="0" kern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</a:rPr>
                        <a:t>(</a:t>
                      </a:r>
                      <a:r>
                        <a:rPr kumimoji="0" lang="ko-KR" altLang="en-US" sz="1200" b="0" kern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</a:rPr>
                        <a:t>종목</a:t>
                      </a:r>
                      <a:r>
                        <a:rPr kumimoji="0" lang="en-US" altLang="ko-KR" sz="1200" b="0" kern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</a:rPr>
                        <a:t>)</a:t>
                      </a:r>
                      <a:r>
                        <a:rPr kumimoji="0" lang="ko-KR" altLang="en-US" sz="1200" b="0" kern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</a:rPr>
                        <a:t>추천을 통한 잠재고객 확보를 위함</a:t>
                      </a:r>
                    </a:p>
                  </a:txBody>
                  <a:tcPr marL="108000" marR="72000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3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 목표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1293" marR="41293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1288" marR="0" lvl="0" indent="-141288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Machine-Learning</a:t>
                      </a: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을 활용한 수많은 뉴스 중 광고성 뉴스를 분류</a:t>
                      </a:r>
                      <a:endParaRPr kumimoji="1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41288" marR="0" lvl="0" indent="-141288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뉴스 주요 키워드 추출을 통한 시장 동향 예측 및 트렌드 분석</a:t>
                      </a:r>
                      <a:endParaRPr kumimoji="1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8000" marR="72000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3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예상 활동</a:t>
                      </a:r>
                    </a:p>
                  </a:txBody>
                  <a:tcPr marL="41293" marR="41293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데이터 수집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실시간 유입되는 뉴스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(data)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수집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데이터 분석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수집된 뉴스의 패턴 및 키워드 분석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결과 도출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광고 뉴스 분류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키워드 분석을 통한 시장 예측 및 추천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8000" marR="72000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예상 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산출물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기대효과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1293" marR="41293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1763" marR="0" lvl="0" indent="-131763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확인하지 않는 뉴스를 새로운 정보의 원천으로 활용 가능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기업 이미지 분석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콘텐츠 분석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문제 및 위기 분석 등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31763" marR="0" lvl="0" indent="-131763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정확한 정보제공을 통한 고객 만족도 향상</a:t>
                      </a:r>
                      <a:r>
                        <a:rPr lang="ko-KR" altLang="en-US" sz="1200" baseline="0" dirty="0"/>
                        <a:t> 및 </a:t>
                      </a:r>
                      <a:r>
                        <a:rPr lang="ko-KR" altLang="en-US" sz="1200" dirty="0"/>
                        <a:t>상품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종목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추천을 통한 잠재 고객 확보 가능</a:t>
                      </a:r>
                    </a:p>
                  </a:txBody>
                  <a:tcPr marL="108000" marR="72000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기타 </a:t>
                      </a:r>
                      <a:r>
                        <a:rPr kumimoji="1" lang="ko-KR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marL="41293" marR="41293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1763" marR="0" lvl="0" indent="-131763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실시간 적용이 가능할 수 있는 성능 고려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31763" marR="0" lvl="0" indent="-131763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등록된 특허 확인 필요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출원번호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10-2019-0018965,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금융뉴스 </a:t>
                      </a:r>
                      <a:r>
                        <a:rPr kumimoji="1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스팸구별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장치 및 그 방법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108000" marR="72000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제목 18"/>
          <p:cNvSpPr txBox="1">
            <a:spLocks/>
          </p:cNvSpPr>
          <p:nvPr/>
        </p:nvSpPr>
        <p:spPr>
          <a:xfrm>
            <a:off x="959222" y="179009"/>
            <a:ext cx="2854099" cy="638251"/>
          </a:xfrm>
          <a:prstGeom prst="rect">
            <a:avLst/>
          </a:prstGeom>
          <a:noFill/>
        </p:spPr>
        <p:txBody>
          <a:bodyPr wrap="square" lIns="83438" tIns="41719" rIns="83438" bIns="41719" rtlCol="0">
            <a:spAutoFit/>
          </a:bodyPr>
          <a:lstStyle>
            <a:defPPr>
              <a:defRPr lang="ko-KR"/>
            </a:defPPr>
            <a:lvl1pPr defTabSz="914290" latinLnBrk="0">
              <a:defRPr sz="2800" b="1" spc="-15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아카데미 </a:t>
            </a: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전문가 과정 액션러닝 과제 </a:t>
            </a: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정의서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43182"/>
              </p:ext>
            </p:extLst>
          </p:nvPr>
        </p:nvGraphicFramePr>
        <p:xfrm>
          <a:off x="5178368" y="236216"/>
          <a:ext cx="3517397" cy="523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제출조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1293" marR="41293" marT="44415" marB="44415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금융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사업부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8000" marR="72000" marT="44415" marB="44415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8462" t="34832" r="66361" b="31241"/>
          <a:stretch/>
        </p:blipFill>
        <p:spPr>
          <a:xfrm>
            <a:off x="176697" y="166897"/>
            <a:ext cx="782525" cy="5931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592" y="6262897"/>
            <a:ext cx="2380891" cy="3133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132738" y="639154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119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9686A3-AACD-BC4A-B76D-B0B7F00B8C6C}"/>
              </a:ext>
            </a:extLst>
          </p:cNvPr>
          <p:cNvSpPr txBox="1"/>
          <p:nvPr/>
        </p:nvSpPr>
        <p:spPr>
          <a:xfrm>
            <a:off x="3819433" y="2875002"/>
            <a:ext cx="16670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dirty="0"/>
              <a:t>EOD</a:t>
            </a:r>
            <a:endParaRPr kumimoji="1"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2880608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253</Words>
  <Application>Microsoft Macintosh PowerPoint</Application>
  <PresentationFormat>화면 슬라이드 쇼(4:3)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나눔고딕</vt:lpstr>
      <vt:lpstr>맑은 고딕</vt:lpstr>
      <vt:lpstr>Arial</vt:lpstr>
      <vt:lpstr>Calibri</vt:lpstr>
      <vt:lpstr>Calibri Light</vt:lpstr>
      <vt:lpstr>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정문미(jung mun mi)</dc:creator>
  <cp:lastModifiedBy>문 규진</cp:lastModifiedBy>
  <cp:revision>62</cp:revision>
  <dcterms:created xsi:type="dcterms:W3CDTF">2019-02-22T08:25:03Z</dcterms:created>
  <dcterms:modified xsi:type="dcterms:W3CDTF">2019-10-10T05:25:23Z</dcterms:modified>
</cp:coreProperties>
</file>