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77"/>
      </p:cViewPr>
      <p:guideLst>
        <p:guide orient="horz" pos="2160"/>
        <p:guide pos="29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9F0A-8FBC-416A-A9FF-A29D18EBC33F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5F9F2-E541-455A-9C6A-5B2BFD21C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91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9F0A-8FBC-416A-A9FF-A29D18EBC33F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5F9F2-E541-455A-9C6A-5B2BFD21C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0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9F0A-8FBC-416A-A9FF-A29D18EBC33F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5F9F2-E541-455A-9C6A-5B2BFD21C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12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C212-4251-41DD-957C-280659B2A81F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0AFE-4B2E-44E3-B260-00A30D9F7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504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C212-4251-41DD-957C-280659B2A81F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0AFE-4B2E-44E3-B260-00A30D9F7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489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C212-4251-41DD-957C-280659B2A81F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0AFE-4B2E-44E3-B260-00A30D9F7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4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C212-4251-41DD-957C-280659B2A81F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0AFE-4B2E-44E3-B260-00A30D9F7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521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C212-4251-41DD-957C-280659B2A81F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0AFE-4B2E-44E3-B260-00A30D9F7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136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C212-4251-41DD-957C-280659B2A81F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0AFE-4B2E-44E3-B260-00A30D9F7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592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C212-4251-41DD-957C-280659B2A81F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0AFE-4B2E-44E3-B260-00A30D9F7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4630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C212-4251-41DD-957C-280659B2A81F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0AFE-4B2E-44E3-B260-00A30D9F7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09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9F0A-8FBC-416A-A9FF-A29D18EBC33F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5F9F2-E541-455A-9C6A-5B2BFD21C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1803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C212-4251-41DD-957C-280659B2A81F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0AFE-4B2E-44E3-B260-00A30D9F7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9472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C212-4251-41DD-957C-280659B2A81F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0AFE-4B2E-44E3-B260-00A30D9F7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5190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C212-4251-41DD-957C-280659B2A81F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0AFE-4B2E-44E3-B260-00A30D9F7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73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9F0A-8FBC-416A-A9FF-A29D18EBC33F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5F9F2-E541-455A-9C6A-5B2BFD21C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83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9F0A-8FBC-416A-A9FF-A29D18EBC33F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5F9F2-E541-455A-9C6A-5B2BFD21C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25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9F0A-8FBC-416A-A9FF-A29D18EBC33F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5F9F2-E541-455A-9C6A-5B2BFD21C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00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9F0A-8FBC-416A-A9FF-A29D18EBC33F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5F9F2-E541-455A-9C6A-5B2BFD21C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8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9F0A-8FBC-416A-A9FF-A29D18EBC33F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5F9F2-E541-455A-9C6A-5B2BFD21C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90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9F0A-8FBC-416A-A9FF-A29D18EBC33F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5F9F2-E541-455A-9C6A-5B2BFD21C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99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9F0A-8FBC-416A-A9FF-A29D18EBC33F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5F9F2-E541-455A-9C6A-5B2BFD21C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17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89F0A-8FBC-416A-A9FF-A29D18EBC33F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5F9F2-E541-455A-9C6A-5B2BFD21C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13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9C212-4251-41DD-957C-280659B2A81F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20AFE-4B2E-44E3-B260-00A30D9F7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01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323730"/>
              </p:ext>
            </p:extLst>
          </p:nvPr>
        </p:nvGraphicFramePr>
        <p:xfrm>
          <a:off x="627528" y="1046174"/>
          <a:ext cx="8068237" cy="5121544"/>
        </p:xfrm>
        <a:graphic>
          <a:graphicData uri="http://schemas.openxmlformats.org/drawingml/2006/table">
            <a:tbl>
              <a:tblPr/>
              <a:tblGrid>
                <a:gridCol w="1204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3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과제명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1293" marR="41293" marT="44415" marB="4441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텍스트 </a:t>
                      </a:r>
                      <a:r>
                        <a:rPr kumimoji="1" lang="ko-KR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마이닝을</a:t>
                      </a:r>
                      <a:r>
                        <a:rPr kumimoji="1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이용한 뉴스 분류 및 트렌드 분석</a:t>
                      </a:r>
                      <a:endParaRPr kumimoji="1" lang="ko-KR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8000" marR="72000" marT="44415" marB="4441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3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선정 사유</a:t>
                      </a:r>
                    </a:p>
                  </a:txBody>
                  <a:tcPr marL="41293" marR="41293" marT="44415" marB="4441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1763" marR="0" lvl="0" indent="-131763" algn="l" defTabSz="981075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ko-KR" altLang="en-US" sz="1400" b="0" kern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</a:rPr>
                        <a:t>다양한 출처의 뉴스를 모두 확인 불가능한 현실적 한계</a:t>
                      </a:r>
                      <a:endParaRPr kumimoji="0" lang="en-US" altLang="ko-KR" sz="1400" b="0" kern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</a:endParaRPr>
                    </a:p>
                    <a:p>
                      <a:pPr marL="131763" marR="0" lvl="0" indent="-131763" algn="l" defTabSz="981075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ko-KR" altLang="en-US" sz="1400" b="0" kern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</a:rPr>
                        <a:t>확인하지 못한 뉴스</a:t>
                      </a:r>
                      <a:r>
                        <a:rPr kumimoji="0" lang="ko-KR" altLang="en-US" sz="1400" b="0" kern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</a:rPr>
                        <a:t>들 속의 유익한 정보의 존재 가능성</a:t>
                      </a:r>
                      <a:endParaRPr kumimoji="0" lang="en-US" altLang="ko-KR" sz="1400" b="0" kern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</a:endParaRPr>
                    </a:p>
                  </a:txBody>
                  <a:tcPr marL="108000" marR="72000" marT="44415" marB="4441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3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학습 목표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1293" marR="41293" marT="44415" marB="4441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1288" marR="0" lvl="0" indent="-141288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수많은 뉴스 중 광고성 뉴스를 분류</a:t>
                      </a:r>
                      <a:endParaRPr kumimoji="1" lang="en-US" altLang="ko-KR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141288" marR="0" lvl="0" indent="-141288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주요 키워드 추출을 통한 시장 동향 예측 및 트렌드 분석</a:t>
                      </a:r>
                      <a:endParaRPr kumimoji="1" lang="en-US" altLang="ko-KR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8000" marR="72000" marT="44415" marB="4441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3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예상 활동</a:t>
                      </a:r>
                    </a:p>
                  </a:txBody>
                  <a:tcPr marL="41293" marR="41293" marT="44415" marB="4441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데이터 수집 </a:t>
                      </a:r>
                      <a:r>
                        <a:rPr kumimoji="1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유입되는 뉴스</a:t>
                      </a:r>
                      <a:r>
                        <a:rPr kumimoji="1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(data) </a:t>
                      </a:r>
                      <a:r>
                        <a:rPr kumimoji="1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수집</a:t>
                      </a:r>
                      <a:endParaRPr kumimoji="1" lang="en-US" altLang="ko-KR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데이터 분석 </a:t>
                      </a:r>
                      <a:r>
                        <a:rPr kumimoji="1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매체별</a:t>
                      </a:r>
                      <a:r>
                        <a:rPr kumimoji="1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분석</a:t>
                      </a:r>
                      <a:r>
                        <a:rPr kumimoji="1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</a:t>
                      </a:r>
                      <a:r>
                        <a:rPr kumimoji="1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긍</a:t>
                      </a:r>
                      <a:r>
                        <a:rPr kumimoji="1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부정 분석</a:t>
                      </a:r>
                      <a:r>
                        <a:rPr kumimoji="1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등</a:t>
                      </a:r>
                      <a:endParaRPr kumimoji="1" lang="en-US" altLang="ko-KR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결과 도출 </a:t>
                      </a:r>
                      <a:r>
                        <a:rPr kumimoji="1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광고 뉴스 분류</a:t>
                      </a:r>
                      <a:r>
                        <a:rPr kumimoji="1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경제 및 시사 키워드를 통한 시장 예측</a:t>
                      </a:r>
                      <a:endParaRPr kumimoji="1" lang="en-US" altLang="ko-KR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8000" marR="72000" marT="44415" marB="4441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3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예상 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산출물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기대효과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1293" marR="41293" marT="44415" marB="4441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1763" marR="0" lvl="0" indent="-131763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확인하지 않는 뉴스를 새로운 정보의 원천으로 활용 가능 </a:t>
                      </a:r>
                      <a:r>
                        <a:rPr kumimoji="1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기업 이미지 분석</a:t>
                      </a:r>
                      <a:r>
                        <a:rPr kumimoji="1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콘텐츠 분석</a:t>
                      </a:r>
                      <a:r>
                        <a:rPr kumimoji="1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문제 및 위기 분석 등</a:t>
                      </a:r>
                      <a:endParaRPr kumimoji="1" lang="en-US" altLang="ko-KR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8000" marR="72000" marT="44415" marB="4441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0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  </a:t>
                      </a:r>
                    </a:p>
                  </a:txBody>
                  <a:tcPr marL="41293" marR="41293" marT="44415" marB="4441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</a:t>
                      </a:r>
                      <a:endParaRPr kumimoji="1" lang="en-US" altLang="ko-KR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8000" marR="72000" marT="44415" marB="4441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제목 18"/>
          <p:cNvSpPr txBox="1">
            <a:spLocks/>
          </p:cNvSpPr>
          <p:nvPr/>
        </p:nvSpPr>
        <p:spPr>
          <a:xfrm>
            <a:off x="959222" y="179009"/>
            <a:ext cx="2854099" cy="638251"/>
          </a:xfrm>
          <a:prstGeom prst="rect">
            <a:avLst/>
          </a:prstGeom>
          <a:noFill/>
        </p:spPr>
        <p:txBody>
          <a:bodyPr wrap="square" lIns="83438" tIns="41719" rIns="83438" bIns="41719" rtlCol="0">
            <a:spAutoFit/>
          </a:bodyPr>
          <a:lstStyle>
            <a:defPPr>
              <a:defRPr lang="ko-KR"/>
            </a:defPPr>
            <a:lvl1pPr defTabSz="914290" latinLnBrk="0">
              <a:defRPr sz="2800" b="1" spc="-15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 </a:t>
            </a:r>
            <a:r>
              <a:rPr lang="ko-KR" altLang="en-US" sz="18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아카데미 </a:t>
            </a:r>
            <a:r>
              <a:rPr lang="en-US" altLang="ko-KR" sz="1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 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전문가 과정 액션러닝 </a:t>
            </a:r>
            <a:r>
              <a:rPr lang="ko-KR" altLang="en-US" sz="18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과제 </a:t>
            </a:r>
            <a:r>
              <a:rPr lang="ko-KR" altLang="en-US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정의서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43182"/>
              </p:ext>
            </p:extLst>
          </p:nvPr>
        </p:nvGraphicFramePr>
        <p:xfrm>
          <a:off x="5178368" y="236216"/>
          <a:ext cx="3517397" cy="523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7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제출조</a:t>
                      </a: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1293" marR="41293" marT="44415" marB="44415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금융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사업부</a:t>
                      </a:r>
                      <a:endParaRPr lang="en-US" altLang="ko-KR" sz="1400" b="1" kern="12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8000" marR="72000" marT="44415" marB="44415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8462" t="34832" r="66361" b="31241"/>
          <a:stretch/>
        </p:blipFill>
        <p:spPr>
          <a:xfrm>
            <a:off x="176697" y="166897"/>
            <a:ext cx="782525" cy="59315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592" y="6262897"/>
            <a:ext cx="2380891" cy="3133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1132738" y="639154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119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122</Words>
  <Application>Microsoft Office PowerPoint</Application>
  <PresentationFormat>화면 슬라이드 쇼(4:3)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나눔고딕</vt:lpstr>
      <vt:lpstr>맑은 고딕</vt:lpstr>
      <vt:lpstr>Arial</vt:lpstr>
      <vt:lpstr>Calibri</vt:lpstr>
      <vt:lpstr>Calibri Light</vt:lpstr>
      <vt:lpstr>디자인 사용자 지정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정문미(jung mun mi)</dc:creator>
  <cp:lastModifiedBy>박 관수</cp:lastModifiedBy>
  <cp:revision>47</cp:revision>
  <dcterms:created xsi:type="dcterms:W3CDTF">2019-02-22T08:25:03Z</dcterms:created>
  <dcterms:modified xsi:type="dcterms:W3CDTF">2019-09-27T04:13:55Z</dcterms:modified>
</cp:coreProperties>
</file>