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85" r:id="rId4"/>
    <p:sldId id="287" r:id="rId5"/>
    <p:sldId id="288" r:id="rId6"/>
    <p:sldId id="289" r:id="rId7"/>
    <p:sldId id="260" r:id="rId8"/>
    <p:sldId id="286" r:id="rId9"/>
    <p:sldId id="282" r:id="rId10"/>
    <p:sldId id="284" r:id="rId11"/>
  </p:sldIdLst>
  <p:sldSz cx="9906000" cy="6858000" type="A4"/>
  <p:notesSz cx="6858000" cy="9144000"/>
  <p:embeddedFontLst>
    <p:embeddedFont>
      <p:font typeface="Calibri Light" panose="020F0302020204030204" pitchFamily="34" charset="0"/>
      <p:regular r:id="rId13"/>
      <p: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60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7" d="100"/>
          <a:sy n="87" d="100"/>
        </p:scale>
        <p:origin x="1152" y="77"/>
      </p:cViewPr>
      <p:guideLst>
        <p:guide orient="horz" pos="3974"/>
        <p:guide pos="60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8FF3D-D1B2-4F59-8713-9EF4D295DD83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ADEAA-FBAE-4420-91EB-E4FC38F6B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793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018276" y="0"/>
            <a:ext cx="1018276" cy="8229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086" tIns="43543" rIns="87086" bIns="435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21" smtClean="0"/>
              <a:t>표지</a:t>
            </a:r>
            <a:endParaRPr lang="ko-KR" altLang="en-US" sz="1821"/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-19325" y="0"/>
            <a:ext cx="488504" cy="6858000"/>
            <a:chOff x="920552" y="0"/>
            <a:chExt cx="488504" cy="6858000"/>
          </a:xfrm>
        </p:grpSpPr>
        <p:grpSp>
          <p:nvGrpSpPr>
            <p:cNvPr id="6" name="그룹 5"/>
            <p:cNvGrpSpPr/>
            <p:nvPr userDrawn="1"/>
          </p:nvGrpSpPr>
          <p:grpSpPr>
            <a:xfrm>
              <a:off x="920552" y="0"/>
              <a:ext cx="488504" cy="6858000"/>
              <a:chOff x="920552" y="0"/>
              <a:chExt cx="488504" cy="6858000"/>
            </a:xfrm>
          </p:grpSpPr>
          <p:sp>
            <p:nvSpPr>
              <p:cNvPr id="4" name="직사각형 3"/>
              <p:cNvSpPr/>
              <p:nvPr userDrawn="1"/>
            </p:nvSpPr>
            <p:spPr>
              <a:xfrm>
                <a:off x="920552" y="0"/>
                <a:ext cx="488504" cy="6858000"/>
              </a:xfrm>
              <a:prstGeom prst="rect">
                <a:avLst/>
              </a:prstGeom>
              <a:gradFill>
                <a:gsLst>
                  <a:gs pos="0">
                    <a:srgbClr val="404A56"/>
                  </a:gs>
                  <a:gs pos="100000">
                    <a:srgbClr val="313B4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1068340" y="0"/>
                <a:ext cx="340715" cy="6858000"/>
              </a:xfrm>
              <a:prstGeom prst="rect">
                <a:avLst/>
              </a:prstGeom>
              <a:gradFill flip="none" rotWithShape="1">
                <a:gsLst>
                  <a:gs pos="80000">
                    <a:srgbClr val="1B1D27">
                      <a:alpha val="0"/>
                    </a:srgbClr>
                  </a:gs>
                  <a:gs pos="100000">
                    <a:srgbClr val="1B1D27">
                      <a:alpha val="3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8" name="직선 연결선 7"/>
            <p:cNvCxnSpPr/>
            <p:nvPr userDrawn="1"/>
          </p:nvCxnSpPr>
          <p:spPr>
            <a:xfrm>
              <a:off x="920552" y="4797152"/>
              <a:ext cx="4885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792" y="6453336"/>
            <a:ext cx="2380891" cy="31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3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1018276" y="0"/>
            <a:ext cx="1018276" cy="8229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086" tIns="43543" rIns="87086" bIns="435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21" dirty="0" smtClean="0"/>
              <a:t>목차</a:t>
            </a:r>
            <a:endParaRPr lang="ko-KR" altLang="en-US" sz="1821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-19325" y="0"/>
            <a:ext cx="488504" cy="6858000"/>
            <a:chOff x="920552" y="0"/>
            <a:chExt cx="488504" cy="6858000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920552" y="0"/>
              <a:ext cx="488504" cy="6858000"/>
              <a:chOff x="920552" y="0"/>
              <a:chExt cx="488504" cy="6858000"/>
            </a:xfrm>
          </p:grpSpPr>
          <p:sp>
            <p:nvSpPr>
              <p:cNvPr id="7" name="직사각형 6"/>
              <p:cNvSpPr/>
              <p:nvPr userDrawn="1"/>
            </p:nvSpPr>
            <p:spPr>
              <a:xfrm>
                <a:off x="920552" y="0"/>
                <a:ext cx="488504" cy="6858000"/>
              </a:xfrm>
              <a:prstGeom prst="rect">
                <a:avLst/>
              </a:prstGeom>
              <a:gradFill>
                <a:gsLst>
                  <a:gs pos="0">
                    <a:srgbClr val="404A56"/>
                  </a:gs>
                  <a:gs pos="100000">
                    <a:srgbClr val="313B4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 userDrawn="1"/>
            </p:nvSpPr>
            <p:spPr>
              <a:xfrm>
                <a:off x="993142" y="0"/>
                <a:ext cx="415913" cy="6858000"/>
              </a:xfrm>
              <a:prstGeom prst="rect">
                <a:avLst/>
              </a:prstGeom>
              <a:gradFill flip="none" rotWithShape="1">
                <a:gsLst>
                  <a:gs pos="80000">
                    <a:srgbClr val="1B1D27">
                      <a:alpha val="0"/>
                    </a:srgbClr>
                  </a:gs>
                  <a:gs pos="100000">
                    <a:srgbClr val="1B1D27">
                      <a:alpha val="3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" name="직선 연결선 5"/>
            <p:cNvCxnSpPr/>
            <p:nvPr userDrawn="1"/>
          </p:nvCxnSpPr>
          <p:spPr>
            <a:xfrm>
              <a:off x="920552" y="1556792"/>
              <a:ext cx="4885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직선 연결선 8"/>
          <p:cNvCxnSpPr/>
          <p:nvPr userDrawn="1"/>
        </p:nvCxnSpPr>
        <p:spPr>
          <a:xfrm>
            <a:off x="704528" y="1563581"/>
            <a:ext cx="87849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1064568" y="476672"/>
            <a:ext cx="1008112" cy="0"/>
          </a:xfrm>
          <a:prstGeom prst="line">
            <a:avLst/>
          </a:prstGeom>
          <a:ln w="44450">
            <a:solidFill>
              <a:srgbClr val="F45A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6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5094" y="267741"/>
            <a:ext cx="7110306" cy="469106"/>
          </a:xfrm>
          <a:noFill/>
        </p:spPr>
        <p:txBody>
          <a:bodyPr wrap="square" rtlCol="0">
            <a:noAutofit/>
          </a:bodyPr>
          <a:lstStyle>
            <a:lvl1pPr algn="l">
              <a:defRPr lang="ko-KR" altLang="en-US" sz="2600" b="1" spc="-14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algn="l"/>
            <a:endParaRPr lang="ko-KR" altLang="en-US" dirty="0"/>
          </a:p>
        </p:txBody>
      </p:sp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4591097" y="6520266"/>
            <a:ext cx="724421" cy="2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77" tIns="45539" rIns="91077" bIns="45539"/>
          <a:lstStyle/>
          <a:p>
            <a:pPr marL="0" marR="0" lvl="0" indent="0" algn="ctr" defTabSz="9101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57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12C3769-E4A2-4B9E-9272-6BE5FA27782E}" type="slidenum">
              <a:rPr kumimoji="0" lang="en-US" altLang="ko-KR" sz="857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ctr" defTabSz="9101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857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9" name="Text Box 168"/>
          <p:cNvSpPr txBox="1">
            <a:spLocks noChangeArrowheads="1"/>
          </p:cNvSpPr>
          <p:nvPr userDrawn="1"/>
        </p:nvSpPr>
        <p:spPr bwMode="auto">
          <a:xfrm>
            <a:off x="290367" y="6556231"/>
            <a:ext cx="2579232" cy="12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1236126" eaLnBrk="0" fontAlgn="ctr" latinLnBrk="0" hangingPunct="0">
              <a:lnSpc>
                <a:spcPct val="125000"/>
              </a:lnSpc>
              <a:buFont typeface="Symbol" pitchFamily="18" charset="2"/>
              <a:buNone/>
              <a:defRPr/>
            </a:pPr>
            <a:r>
              <a:rPr lang="en-US" altLang="ko-KR" sz="667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 ⓒ 2019 HANWHA SYSTEM CO.LTD., All rights reserved.</a:t>
            </a:r>
            <a:endParaRPr lang="en-US" altLang="ko-KR" sz="667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57"/>
          <p:cNvGrpSpPr/>
          <p:nvPr userDrawn="1"/>
        </p:nvGrpSpPr>
        <p:grpSpPr>
          <a:xfrm>
            <a:off x="-19325" y="0"/>
            <a:ext cx="210913" cy="744976"/>
            <a:chOff x="920552" y="0"/>
            <a:chExt cx="488504" cy="6858000"/>
          </a:xfrm>
        </p:grpSpPr>
        <p:sp>
          <p:nvSpPr>
            <p:cNvPr id="60" name="직사각형 59"/>
            <p:cNvSpPr/>
            <p:nvPr userDrawn="1"/>
          </p:nvSpPr>
          <p:spPr>
            <a:xfrm>
              <a:off x="920552" y="0"/>
              <a:ext cx="488504" cy="6858000"/>
            </a:xfrm>
            <a:prstGeom prst="rect">
              <a:avLst/>
            </a:prstGeom>
            <a:gradFill>
              <a:gsLst>
                <a:gs pos="0">
                  <a:srgbClr val="494E6C"/>
                </a:gs>
                <a:gs pos="100000">
                  <a:srgbClr val="31344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 userDrawn="1"/>
          </p:nvSpPr>
          <p:spPr>
            <a:xfrm>
              <a:off x="920552" y="0"/>
              <a:ext cx="488504" cy="6858000"/>
            </a:xfrm>
            <a:prstGeom prst="rect">
              <a:avLst/>
            </a:prstGeom>
            <a:gradFill>
              <a:gsLst>
                <a:gs pos="0">
                  <a:srgbClr val="404A56"/>
                </a:gs>
                <a:gs pos="100000">
                  <a:srgbClr val="313B4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cxnSp>
        <p:nvCxnSpPr>
          <p:cNvPr id="62" name="직선 연결선 61"/>
          <p:cNvCxnSpPr/>
          <p:nvPr userDrawn="1"/>
        </p:nvCxnSpPr>
        <p:spPr>
          <a:xfrm>
            <a:off x="299946" y="744976"/>
            <a:ext cx="96060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 userDrawn="1"/>
        </p:nvCxnSpPr>
        <p:spPr>
          <a:xfrm>
            <a:off x="289505" y="737930"/>
            <a:ext cx="3151327" cy="0"/>
          </a:xfrm>
          <a:prstGeom prst="line">
            <a:avLst/>
          </a:prstGeom>
          <a:ln w="28575">
            <a:solidFill>
              <a:srgbClr val="F45A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702" y="6380623"/>
            <a:ext cx="2309430" cy="30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714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4065">
          <p15:clr>
            <a:srgbClr val="FBAE40"/>
          </p15:clr>
        </p15:guide>
        <p15:guide id="3" pos="6056">
          <p15:clr>
            <a:srgbClr val="FBAE40"/>
          </p15:clr>
        </p15:guide>
        <p15:guide id="4" orient="horz" pos="9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1018276" y="0"/>
            <a:ext cx="1018276" cy="8229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086" tIns="43543" rIns="87086" bIns="435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21" dirty="0" smtClean="0"/>
              <a:t>Q&amp;A</a:t>
            </a:r>
            <a:endParaRPr lang="ko-KR" altLang="en-US" sz="1821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-19325" y="0"/>
            <a:ext cx="488504" cy="1563581"/>
            <a:chOff x="920552" y="0"/>
            <a:chExt cx="488504" cy="6858000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920552" y="0"/>
              <a:ext cx="488504" cy="6858000"/>
            </a:xfrm>
            <a:prstGeom prst="rect">
              <a:avLst/>
            </a:prstGeom>
            <a:gradFill>
              <a:gsLst>
                <a:gs pos="0">
                  <a:srgbClr val="404A56"/>
                </a:gs>
                <a:gs pos="100000">
                  <a:srgbClr val="313B4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8" name="직사각형 7"/>
            <p:cNvSpPr/>
            <p:nvPr userDrawn="1"/>
          </p:nvSpPr>
          <p:spPr>
            <a:xfrm>
              <a:off x="993142" y="0"/>
              <a:ext cx="415913" cy="6858000"/>
            </a:xfrm>
            <a:prstGeom prst="rect">
              <a:avLst/>
            </a:prstGeom>
            <a:gradFill flip="none" rotWithShape="1">
              <a:gsLst>
                <a:gs pos="80000">
                  <a:srgbClr val="1B1D27">
                    <a:alpha val="0"/>
                  </a:srgbClr>
                </a:gs>
                <a:gs pos="100000">
                  <a:srgbClr val="1B1D27">
                    <a:alpha val="3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/>
          <p:cNvCxnSpPr/>
          <p:nvPr userDrawn="1"/>
        </p:nvCxnSpPr>
        <p:spPr>
          <a:xfrm>
            <a:off x="1064568" y="476672"/>
            <a:ext cx="1008112" cy="0"/>
          </a:xfrm>
          <a:prstGeom prst="line">
            <a:avLst/>
          </a:prstGeom>
          <a:ln w="44450">
            <a:solidFill>
              <a:srgbClr val="F45A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 userDrawn="1"/>
        </p:nvSpPr>
        <p:spPr>
          <a:xfrm>
            <a:off x="469179" y="1567543"/>
            <a:ext cx="9436821" cy="5290457"/>
          </a:xfrm>
          <a:prstGeom prst="rect">
            <a:avLst/>
          </a:prstGeom>
          <a:pattFill prst="dkUpDiag">
            <a:fgClr>
              <a:srgbClr val="494E6C"/>
            </a:fgClr>
            <a:bgClr>
              <a:srgbClr val="313B45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956598" y="3086105"/>
            <a:ext cx="388337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200" b="0" spc="-286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88900" dir="2700000" algn="tl">
                    <a:srgbClr val="000000">
                      <a:alpha val="29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13200" b="0" spc="-286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dist="88900" dir="2700000" algn="tl">
                  <a:srgbClr val="000000">
                    <a:alpha val="29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07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-1018276" y="0"/>
            <a:ext cx="1018276" cy="8229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086" tIns="43543" rIns="87086" bIns="435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21" dirty="0" err="1" smtClean="0"/>
              <a:t>Endof</a:t>
            </a:r>
            <a:r>
              <a:rPr lang="en-US" altLang="ko-KR" sz="1821" dirty="0" smtClean="0"/>
              <a:t> </a:t>
            </a:r>
            <a:r>
              <a:rPr lang="en-US" altLang="ko-KR" sz="1821" dirty="0" err="1" smtClean="0"/>
              <a:t>docu</a:t>
            </a:r>
            <a:endParaRPr lang="ko-KR" altLang="en-US" sz="1821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064568" y="476672"/>
            <a:ext cx="1008112" cy="0"/>
          </a:xfrm>
          <a:prstGeom prst="line">
            <a:avLst/>
          </a:prstGeom>
          <a:ln w="44450">
            <a:solidFill>
              <a:srgbClr val="F45A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469179" y="1567543"/>
            <a:ext cx="9436821" cy="5290457"/>
          </a:xfrm>
          <a:prstGeom prst="rect">
            <a:avLst/>
          </a:prstGeom>
          <a:pattFill prst="dkUpDiag">
            <a:fgClr>
              <a:srgbClr val="494E6C"/>
            </a:fgClr>
            <a:bgClr>
              <a:srgbClr val="313B45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956598" y="3612606"/>
            <a:ext cx="63105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0" spc="-286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88900" dir="2700000" algn="tl">
                    <a:srgbClr val="000000">
                      <a:alpha val="29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  <a:endParaRPr lang="ko-KR" altLang="en-US" sz="6600" b="0" spc="-286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dist="88900" dir="2700000" algn="tl">
                  <a:srgbClr val="000000">
                    <a:alpha val="29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-19325" y="0"/>
            <a:ext cx="488504" cy="1563581"/>
            <a:chOff x="920552" y="0"/>
            <a:chExt cx="488504" cy="6858000"/>
          </a:xfrm>
        </p:grpSpPr>
        <p:sp>
          <p:nvSpPr>
            <p:cNvPr id="13" name="직사각형 12"/>
            <p:cNvSpPr/>
            <p:nvPr userDrawn="1"/>
          </p:nvSpPr>
          <p:spPr>
            <a:xfrm>
              <a:off x="920552" y="0"/>
              <a:ext cx="488504" cy="6858000"/>
            </a:xfrm>
            <a:prstGeom prst="rect">
              <a:avLst/>
            </a:prstGeom>
            <a:gradFill>
              <a:gsLst>
                <a:gs pos="0">
                  <a:srgbClr val="404A56"/>
                </a:gs>
                <a:gs pos="100000">
                  <a:srgbClr val="313B4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993142" y="0"/>
              <a:ext cx="415913" cy="6858000"/>
            </a:xfrm>
            <a:prstGeom prst="rect">
              <a:avLst/>
            </a:prstGeom>
            <a:gradFill flip="none" rotWithShape="1">
              <a:gsLst>
                <a:gs pos="80000">
                  <a:srgbClr val="1B1D27">
                    <a:alpha val="0"/>
                  </a:srgbClr>
                </a:gs>
                <a:gs pos="100000">
                  <a:srgbClr val="1B1D27">
                    <a:alpha val="3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436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09A89-7E2F-4741-B1CD-C9714B06A9E8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8468A-6960-41F1-AD48-5E168A0D9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54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6" r:id="rId4"/>
    <p:sldLayoutId id="2147483678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504" y="4941168"/>
            <a:ext cx="290143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45A0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STOP SPAM</a:t>
            </a:r>
          </a:p>
          <a:p>
            <a:pPr algn="r"/>
            <a:r>
              <a:rPr lang="ko-KR" altLang="en-US" sz="20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45A0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금융사업부</a:t>
            </a:r>
            <a:r>
              <a:rPr lang="en-US" altLang="ko-KR" sz="34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45A0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45A0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E786D0-0491-EB41-AED5-791962EFA3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16" y="2160"/>
            <a:ext cx="9155534" cy="48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8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2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58202" y="1988840"/>
            <a:ext cx="17908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0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marL="358775" indent="-358775">
              <a:lnSpc>
                <a:spcPct val="150000"/>
              </a:lnSpc>
              <a:buAutoNum type="arabicPeriod"/>
            </a:pPr>
            <a:r>
              <a:rPr lang="ko-KR" alt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추진 배경</a:t>
            </a:r>
            <a:endParaRPr lang="en-US" altLang="ko-KR" sz="2400" b="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358775">
              <a:lnSpc>
                <a:spcPct val="150000"/>
              </a:lnSpc>
              <a:buAutoNum type="arabicPeriod"/>
            </a:pPr>
            <a:r>
              <a:rPr lang="ko-KR" alt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구현 방안</a:t>
            </a:r>
            <a:endParaRPr lang="ko-KR" altLang="en-US" sz="24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358775">
              <a:lnSpc>
                <a:spcPct val="150000"/>
              </a:lnSpc>
              <a:buFontTx/>
              <a:buAutoNum type="arabicPeriod"/>
            </a:pPr>
            <a:r>
              <a:rPr lang="ko-KR" alt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</a:t>
            </a:r>
            <a:endParaRPr lang="ko-KR" altLang="en-US" sz="24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8202" y="1122061"/>
            <a:ext cx="608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45A0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STOP SPAM - </a:t>
            </a:r>
            <a:r>
              <a:rPr lang="ko-KR" altLang="en-US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45A0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금융사업부</a:t>
            </a:r>
            <a:endParaRPr lang="ko-KR" altLang="en-US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45A0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83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추진 배경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287339" y="835190"/>
            <a:ext cx="9326562" cy="707673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다양한 출처의 뉴스를 모두 확인하여 광고 뉴스를 필터링 하기에 불가능한 현실적 한계</a:t>
            </a:r>
            <a:endParaRPr lang="en-US" altLang="ko-K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kern="0" dirty="0">
                <a:latin typeface="+mj-ea"/>
                <a:ea typeface="+mj-ea"/>
                <a:cs typeface="Arial"/>
              </a:rPr>
              <a:t>유의미한 데이터 제공을 통한 고객만족도 향상 및 상품</a:t>
            </a:r>
            <a:r>
              <a:rPr lang="en-US" altLang="ko-KR" kern="0" dirty="0">
                <a:latin typeface="+mj-ea"/>
                <a:ea typeface="+mj-ea"/>
                <a:cs typeface="Arial"/>
              </a:rPr>
              <a:t>(</a:t>
            </a:r>
            <a:r>
              <a:rPr lang="ko-KR" altLang="en-US" kern="0" dirty="0">
                <a:latin typeface="+mj-ea"/>
                <a:ea typeface="+mj-ea"/>
                <a:cs typeface="Arial"/>
              </a:rPr>
              <a:t>종목</a:t>
            </a:r>
            <a:r>
              <a:rPr lang="en-US" altLang="ko-KR" kern="0" dirty="0">
                <a:latin typeface="+mj-ea"/>
                <a:ea typeface="+mj-ea"/>
                <a:cs typeface="Arial"/>
              </a:rPr>
              <a:t>)</a:t>
            </a:r>
            <a:r>
              <a:rPr lang="ko-KR" altLang="en-US" kern="0" dirty="0">
                <a:latin typeface="+mj-ea"/>
                <a:ea typeface="+mj-ea"/>
                <a:cs typeface="Arial"/>
              </a:rPr>
              <a:t>추천을 통한 잠재고객 확보를 위함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011FCD-7D8D-2343-9600-FC867252F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26" y="1772815"/>
            <a:ext cx="7591202" cy="449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r>
              <a:rPr lang="en-US" altLang="ko-KR" dirty="0"/>
              <a:t> </a:t>
            </a:r>
            <a:r>
              <a:rPr lang="ko-KR" altLang="en-US" dirty="0" smtClean="0"/>
              <a:t>방안 </a:t>
            </a:r>
            <a:r>
              <a:rPr lang="en-US" altLang="ko-KR" dirty="0" smtClean="0"/>
              <a:t>- </a:t>
            </a:r>
            <a:r>
              <a:rPr lang="ko-KR" altLang="en-US" sz="2000" dirty="0" smtClean="0"/>
              <a:t>광고 뉴스 필터링</a:t>
            </a:r>
            <a:endParaRPr lang="ko-KR" altLang="en-US" sz="20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D55B2FA-DFF9-9947-A143-493677863D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4568" y="1143468"/>
            <a:ext cx="4325867" cy="515251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E0C6E84-CAD0-544A-94BB-04363EF11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216" y="1556792"/>
            <a:ext cx="3549512" cy="39216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CFCF04-BDF9-604B-B720-10ABD5330E56}"/>
              </a:ext>
            </a:extLst>
          </p:cNvPr>
          <p:cNvSpPr txBox="1"/>
          <p:nvPr/>
        </p:nvSpPr>
        <p:spPr>
          <a:xfrm>
            <a:off x="2149383" y="5285813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예상 시스템 구조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093BC4-E191-F94A-80A3-CAD85F01EE24}"/>
              </a:ext>
            </a:extLst>
          </p:cNvPr>
          <p:cNvSpPr txBox="1"/>
          <p:nvPr/>
        </p:nvSpPr>
        <p:spPr>
          <a:xfrm>
            <a:off x="6609184" y="5416618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예상 데이터 처리 순서도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CFCF04-BDF9-604B-B720-10ABD5330E56}"/>
              </a:ext>
            </a:extLst>
          </p:cNvPr>
          <p:cNvSpPr txBox="1"/>
          <p:nvPr/>
        </p:nvSpPr>
        <p:spPr>
          <a:xfrm>
            <a:off x="6510165" y="6047115"/>
            <a:ext cx="31037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 smtClean="0"/>
              <a:t>출처 </a:t>
            </a:r>
            <a:r>
              <a:rPr kumimoji="1" lang="en-US" altLang="ko-KR" sz="1100" dirty="0" smtClean="0"/>
              <a:t>: </a:t>
            </a:r>
            <a:r>
              <a:rPr kumimoji="1" lang="ko-KR" altLang="en-US" sz="1100" dirty="0" err="1" smtClean="0"/>
              <a:t>미래에셋대우</a:t>
            </a:r>
            <a:r>
              <a:rPr kumimoji="1" lang="ko-KR" altLang="en-US" sz="1100" dirty="0" smtClean="0"/>
              <a:t> </a:t>
            </a:r>
            <a:r>
              <a:rPr kumimoji="1" lang="en-US" altLang="ko-KR" sz="1100" dirty="0" smtClean="0"/>
              <a:t>AI </a:t>
            </a:r>
            <a:r>
              <a:rPr kumimoji="1" lang="ko-KR" altLang="en-US" sz="1100" dirty="0" smtClean="0"/>
              <a:t>스팸 뉴스 필터링 서비스</a:t>
            </a:r>
            <a:endParaRPr kumimoji="1" lang="ko-KR" altLang="en-US" sz="1100" dirty="0"/>
          </a:p>
        </p:txBody>
      </p:sp>
      <p:sp>
        <p:nvSpPr>
          <p:cNvPr id="24" name="텍스트 개체 틀 2"/>
          <p:cNvSpPr txBox="1">
            <a:spLocks/>
          </p:cNvSpPr>
          <p:nvPr/>
        </p:nvSpPr>
        <p:spPr>
          <a:xfrm>
            <a:off x="287338" y="869816"/>
            <a:ext cx="9326562" cy="707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sz="1500" dirty="0" smtClean="0"/>
              <a:t>특정 단어를 필터링 하는 수준이 아닌 단어를 포함한 문장과 문서의 관계를 파악 후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스팸성</a:t>
            </a:r>
            <a:r>
              <a:rPr lang="ko-KR" altLang="en-US" sz="1500" dirty="0" smtClean="0"/>
              <a:t> 뉴스를 필터링 </a:t>
            </a:r>
            <a:r>
              <a:rPr lang="ko-KR" altLang="en-US" sz="1500" dirty="0" smtClean="0"/>
              <a:t>하여 의미 있는 </a:t>
            </a:r>
            <a:r>
              <a:rPr lang="ko-KR" altLang="en-US" sz="1500" dirty="0" smtClean="0"/>
              <a:t>정보를 추출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61382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r>
              <a:rPr lang="en-US" altLang="ko-KR" dirty="0"/>
              <a:t> </a:t>
            </a:r>
            <a:r>
              <a:rPr lang="ko-KR" altLang="en-US" dirty="0" smtClean="0"/>
              <a:t>방안 </a:t>
            </a:r>
            <a:r>
              <a:rPr lang="en-US" altLang="ko-KR" dirty="0" smtClean="0"/>
              <a:t>– </a:t>
            </a:r>
            <a:r>
              <a:rPr lang="ko-KR" altLang="en-US" sz="2000" dirty="0" smtClean="0"/>
              <a:t>키워드 분석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사례</a:t>
            </a:r>
            <a:r>
              <a:rPr lang="en-US" altLang="ko-KR" sz="2000" dirty="0" smtClean="0"/>
              <a:t>)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6D6296-65F2-FD40-96B0-36688F01D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5" y="1340768"/>
            <a:ext cx="9485436" cy="45231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CFCF04-BDF9-604B-B720-10ABD5330E56}"/>
              </a:ext>
            </a:extLst>
          </p:cNvPr>
          <p:cNvSpPr txBox="1"/>
          <p:nvPr/>
        </p:nvSpPr>
        <p:spPr>
          <a:xfrm>
            <a:off x="8044623" y="6047115"/>
            <a:ext cx="1588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 smtClean="0"/>
              <a:t>출처 </a:t>
            </a:r>
            <a:r>
              <a:rPr kumimoji="1" lang="en-US" altLang="ko-KR" sz="1100" dirty="0" smtClean="0"/>
              <a:t>: </a:t>
            </a:r>
            <a:r>
              <a:rPr kumimoji="1" lang="ko-KR" altLang="en-US" sz="1100" dirty="0" err="1" smtClean="0"/>
              <a:t>빅카인즈</a:t>
            </a:r>
            <a:r>
              <a:rPr kumimoji="1" lang="ko-KR" altLang="en-US" sz="1100" dirty="0" smtClean="0"/>
              <a:t> 솔루션</a:t>
            </a:r>
            <a:endParaRPr kumimoji="1" lang="ko-KR" altLang="en-US" sz="1100" dirty="0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87339" y="835190"/>
            <a:ext cx="9326562" cy="707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sz="1500" dirty="0" smtClean="0"/>
              <a:t>필터링 된 뉴스 속에서 추출 된 </a:t>
            </a:r>
            <a:r>
              <a:rPr lang="ko-KR" altLang="en-US" sz="1500" dirty="0" err="1" smtClean="0"/>
              <a:t>키워드간</a:t>
            </a:r>
            <a:r>
              <a:rPr lang="ko-KR" altLang="en-US" sz="1500" dirty="0" smtClean="0"/>
              <a:t> 관계 분석 및 시각화 데이터 제공  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3386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화살표 연결선 16"/>
          <p:cNvCxnSpPr>
            <a:endCxn id="3" idx="1"/>
          </p:cNvCxnSpPr>
          <p:nvPr/>
        </p:nvCxnSpPr>
        <p:spPr bwMode="gray">
          <a:xfrm flipV="1">
            <a:off x="2144688" y="2448476"/>
            <a:ext cx="2603648" cy="971877"/>
          </a:xfrm>
          <a:prstGeom prst="straightConnector1">
            <a:avLst/>
          </a:prstGeom>
          <a:ln w="22225">
            <a:solidFill>
              <a:srgbClr val="F2732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r>
              <a:rPr lang="en-US" altLang="ko-KR" dirty="0"/>
              <a:t> </a:t>
            </a:r>
            <a:r>
              <a:rPr lang="ko-KR" altLang="en-US" dirty="0" smtClean="0"/>
              <a:t>방안 </a:t>
            </a:r>
            <a:r>
              <a:rPr lang="en-US" altLang="ko-KR" dirty="0" smtClean="0"/>
              <a:t>– </a:t>
            </a:r>
            <a:r>
              <a:rPr lang="ko-KR" altLang="en-US" sz="2000" dirty="0" smtClean="0"/>
              <a:t>키워드 분석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예상 설계도</a:t>
            </a:r>
            <a:r>
              <a:rPr lang="en-US" altLang="ko-KR" sz="2000" dirty="0" smtClean="0"/>
              <a:t>) 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BDAD534-23FD-5243-8E4D-739A2DAAB463}"/>
              </a:ext>
            </a:extLst>
          </p:cNvPr>
          <p:cNvSpPr/>
          <p:nvPr/>
        </p:nvSpPr>
        <p:spPr>
          <a:xfrm>
            <a:off x="2657048" y="4157781"/>
            <a:ext cx="1709550" cy="17775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고려대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B3A417-1B8C-0044-8C41-FE8847CEB120}"/>
              </a:ext>
            </a:extLst>
          </p:cNvPr>
          <p:cNvSpPr/>
          <p:nvPr/>
        </p:nvSpPr>
        <p:spPr>
          <a:xfrm>
            <a:off x="605688" y="1941797"/>
            <a:ext cx="3028573" cy="2862775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b="1" dirty="0" smtClean="0">
                <a:solidFill>
                  <a:schemeClr val="bg1"/>
                </a:solidFill>
              </a:rPr>
              <a:t>한화시스템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9833CC5-4E2A-1D4D-94E8-EE578DC68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984" y="4364404"/>
            <a:ext cx="3935950" cy="15848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FA4DF5-6B93-F74C-929A-0FF145B4983A}"/>
              </a:ext>
            </a:extLst>
          </p:cNvPr>
          <p:cNvSpPr txBox="1"/>
          <p:nvPr/>
        </p:nvSpPr>
        <p:spPr>
          <a:xfrm>
            <a:off x="7272132" y="3615897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 smtClean="0">
                <a:solidFill>
                  <a:srgbClr val="FF0000"/>
                </a:solidFill>
              </a:rPr>
              <a:t>긍정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600" b="1" dirty="0" smtClean="0">
                <a:solidFill>
                  <a:srgbClr val="FF0000"/>
                </a:solidFill>
              </a:rPr>
              <a:t>? </a:t>
            </a:r>
            <a:r>
              <a:rPr kumimoji="1" lang="ko-KR" altLang="en-US" sz="1600" b="1" dirty="0" smtClean="0">
                <a:solidFill>
                  <a:schemeClr val="accent5"/>
                </a:solidFill>
              </a:rPr>
              <a:t>부정 </a:t>
            </a:r>
            <a:r>
              <a:rPr kumimoji="1" lang="en-US" altLang="ko-KR" sz="1600" b="1" dirty="0" smtClean="0">
                <a:solidFill>
                  <a:schemeClr val="accent5"/>
                </a:solidFill>
              </a:rPr>
              <a:t>?</a:t>
            </a:r>
            <a:endParaRPr kumimoji="1" lang="ko-KR" altLang="en-US" sz="1600" b="1" dirty="0">
              <a:solidFill>
                <a:schemeClr val="accent5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375D081-78D5-BA4B-A65D-FD1BC657203B}"/>
              </a:ext>
            </a:extLst>
          </p:cNvPr>
          <p:cNvSpPr/>
          <p:nvPr/>
        </p:nvSpPr>
        <p:spPr>
          <a:xfrm>
            <a:off x="324518" y="1699285"/>
            <a:ext cx="949675" cy="9364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AI</a:t>
            </a:r>
            <a:endParaRPr kumimoji="1"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2ABF1AF-E453-814E-9C04-8462BAB173A2}"/>
              </a:ext>
            </a:extLst>
          </p:cNvPr>
          <p:cNvSpPr/>
          <p:nvPr/>
        </p:nvSpPr>
        <p:spPr>
          <a:xfrm>
            <a:off x="588523" y="4136819"/>
            <a:ext cx="1284410" cy="13355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 smtClean="0">
                <a:solidFill>
                  <a:schemeClr val="bg1"/>
                </a:solidFill>
              </a:rPr>
              <a:t>IPO</a:t>
            </a:r>
            <a:endParaRPr kumimoji="1"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336" y="1654897"/>
            <a:ext cx="4884614" cy="1587157"/>
          </a:xfrm>
          <a:prstGeom prst="rect">
            <a:avLst/>
          </a:prstGeom>
        </p:spPr>
      </p:pic>
      <p:cxnSp>
        <p:nvCxnSpPr>
          <p:cNvPr id="20" name="직선 화살표 연결선 19"/>
          <p:cNvCxnSpPr>
            <a:stCxn id="3" idx="2"/>
            <a:endCxn id="12" idx="0"/>
          </p:cNvCxnSpPr>
          <p:nvPr/>
        </p:nvCxnSpPr>
        <p:spPr bwMode="gray">
          <a:xfrm flipH="1">
            <a:off x="7180959" y="3242054"/>
            <a:ext cx="9684" cy="1122350"/>
          </a:xfrm>
          <a:prstGeom prst="straightConnector1">
            <a:avLst/>
          </a:prstGeom>
          <a:ln w="22225">
            <a:solidFill>
              <a:srgbClr val="F2732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"/>
          <p:cNvSpPr txBox="1">
            <a:spLocks/>
          </p:cNvSpPr>
          <p:nvPr/>
        </p:nvSpPr>
        <p:spPr>
          <a:xfrm>
            <a:off x="287339" y="835190"/>
            <a:ext cx="9326562" cy="707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sz="1500" dirty="0" smtClean="0"/>
              <a:t>추출 된 키워드에 연관 된 뉴스 확인 </a:t>
            </a:r>
            <a:endParaRPr lang="en-US" altLang="ko-KR" sz="1500" dirty="0" smtClean="0"/>
          </a:p>
          <a:p>
            <a:pPr marL="285750" indent="-285750"/>
            <a:r>
              <a:rPr lang="ko-KR" altLang="en-US" sz="1500" dirty="0" smtClean="0"/>
              <a:t>해당 뉴스들의 </a:t>
            </a:r>
            <a:r>
              <a:rPr lang="ko-KR" altLang="en-US" sz="1500" dirty="0" err="1" smtClean="0"/>
              <a:t>감정분석을</a:t>
            </a:r>
            <a:r>
              <a:rPr lang="ko-KR" altLang="en-US" sz="1500" dirty="0" smtClean="0"/>
              <a:t> 통해 키워드가 증시에 미치는 영향도 예상 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8661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r>
              <a:rPr lang="en-US" altLang="ko-KR" dirty="0"/>
              <a:t> </a:t>
            </a:r>
            <a:r>
              <a:rPr lang="ko-KR" altLang="en-US" dirty="0" smtClean="0"/>
              <a:t>방안 </a:t>
            </a:r>
            <a:r>
              <a:rPr lang="en-US" altLang="ko-KR" dirty="0" smtClean="0"/>
              <a:t>- </a:t>
            </a:r>
            <a:r>
              <a:rPr lang="en-US" altLang="ko-KR" sz="2000" dirty="0" smtClean="0"/>
              <a:t>WBS</a:t>
            </a:r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746349"/>
              </p:ext>
            </p:extLst>
          </p:nvPr>
        </p:nvGraphicFramePr>
        <p:xfrm>
          <a:off x="315969" y="1340768"/>
          <a:ext cx="9296222" cy="4194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3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261">
                <a:tc>
                  <a:txBody>
                    <a:bodyPr/>
                    <a:lstStyle/>
                    <a:p>
                      <a:pPr indent="-100808" algn="ctr" defTabSz="1001779" rtl="0" fontAlgn="base" latinLnBrk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ko-KR" altLang="en-US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내용</a:t>
                      </a:r>
                      <a:endParaRPr kumimoji="1" lang="ko-KR" altLang="en-US" sz="1100" b="1" kern="120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00808" algn="ctr" defTabSz="1001779" rtl="0" fontAlgn="base" latinLnBrk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ko-KR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(10.11-10.24)</a:t>
                      </a:r>
                      <a:endParaRPr kumimoji="1" lang="ko-KR" altLang="en-US" sz="1100" b="1" kern="1200" dirty="0" smtClean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00808" algn="ctr" defTabSz="1001779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(10.25-11.7)</a:t>
                      </a:r>
                      <a:endParaRPr kumimoji="1" lang="ko-KR" altLang="en-US" sz="1100" b="1" kern="120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00808" algn="ctr" defTabSz="1001779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(11.8-11.29)</a:t>
                      </a:r>
                      <a:endParaRPr kumimoji="1" lang="ko-KR" altLang="en-US" sz="1100" b="1" kern="120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00808" algn="ctr" defTabSz="1001779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(11.30-12.13)</a:t>
                      </a:r>
                      <a:endParaRPr kumimoji="1" lang="ko-KR" altLang="en-US" sz="1100" b="1" kern="120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460">
                <a:tc>
                  <a:txBody>
                    <a:bodyPr/>
                    <a:lstStyle/>
                    <a:p>
                      <a:pPr marL="0" indent="-100808" algn="ctr" defTabSz="1001779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ko-KR" altLang="en-US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 분석 및 </a:t>
                      </a:r>
                      <a:r>
                        <a:rPr kumimoji="1" lang="en-US" altLang="ko-KR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ko-KR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</a:br>
                      <a:r>
                        <a:rPr kumimoji="1" lang="ko-KR" altLang="en-US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전처리</a:t>
                      </a:r>
                      <a:endParaRPr kumimoji="1" lang="en-US" altLang="ko-KR" sz="1100" b="0" kern="1200" dirty="0" smtClean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460">
                <a:tc>
                  <a:txBody>
                    <a:bodyPr/>
                    <a:lstStyle/>
                    <a:p>
                      <a:pPr marL="0" marR="0" indent="-100808" algn="ctr" defTabSz="1001779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파일럿 모델 구축</a:t>
                      </a:r>
                      <a:endParaRPr kumimoji="1" lang="ko-KR" altLang="en-US" sz="1100" b="1" kern="120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460">
                <a:tc>
                  <a:txBody>
                    <a:bodyPr/>
                    <a:lstStyle/>
                    <a:p>
                      <a:pPr marL="0" marR="0" indent="-100808" algn="ctr" defTabSz="1001779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피드백 반영 및 </a:t>
                      </a:r>
                      <a:r>
                        <a:rPr kumimoji="1" lang="en-US" altLang="ko-KR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ko-KR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</a:br>
                      <a:r>
                        <a:rPr kumimoji="1" lang="ko-KR" altLang="en-US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 성능 고도화</a:t>
                      </a:r>
                      <a:endParaRPr kumimoji="1" lang="ko-KR" altLang="en-US" sz="1100" b="1" kern="120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5460">
                <a:tc>
                  <a:txBody>
                    <a:bodyPr/>
                    <a:lstStyle/>
                    <a:p>
                      <a:pPr marL="0" marR="0" indent="-100808" algn="ctr" defTabSz="1001779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최종 마무리 및 </a:t>
                      </a:r>
                      <a:r>
                        <a:rPr kumimoji="1" lang="en-US" altLang="ko-KR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kumimoji="1" lang="en-US" altLang="ko-KR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1" lang="ko-KR" altLang="en-US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제안 발표 준비</a:t>
                      </a:r>
                      <a:endParaRPr kumimoji="1" lang="ko-KR" altLang="en-US" sz="1100" b="1" kern="120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 bwMode="gray">
          <a:xfrm flipV="1">
            <a:off x="1882640" y="2131162"/>
            <a:ext cx="1937571" cy="1694"/>
          </a:xfrm>
          <a:prstGeom prst="straightConnector1">
            <a:avLst/>
          </a:prstGeom>
          <a:ln w="57150">
            <a:solidFill>
              <a:srgbClr val="F2732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 bwMode="gray">
          <a:xfrm>
            <a:off x="3820211" y="3068960"/>
            <a:ext cx="1956713" cy="0"/>
          </a:xfrm>
          <a:prstGeom prst="straightConnector1">
            <a:avLst/>
          </a:prstGeom>
          <a:ln w="57150">
            <a:solidFill>
              <a:srgbClr val="F2732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 bwMode="gray">
          <a:xfrm>
            <a:off x="5776923" y="4149080"/>
            <a:ext cx="3098351" cy="0"/>
          </a:xfrm>
          <a:prstGeom prst="straightConnector1">
            <a:avLst/>
          </a:prstGeom>
          <a:ln w="57150">
            <a:solidFill>
              <a:srgbClr val="F2732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 bwMode="gray">
          <a:xfrm flipV="1">
            <a:off x="7704834" y="5085184"/>
            <a:ext cx="1937571" cy="1694"/>
          </a:xfrm>
          <a:prstGeom prst="straightConnector1">
            <a:avLst/>
          </a:prstGeom>
          <a:ln w="57150">
            <a:solidFill>
              <a:srgbClr val="F2732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 bwMode="gray">
          <a:xfrm flipH="1">
            <a:off x="5746709" y="1642369"/>
            <a:ext cx="5177" cy="3892500"/>
          </a:xfrm>
          <a:prstGeom prst="line">
            <a:avLst/>
          </a:prstGeom>
          <a:ln w="22225">
            <a:solidFill>
              <a:srgbClr val="FF3300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 bwMode="gray">
          <a:xfrm rot="10800000">
            <a:off x="5628262" y="2420889"/>
            <a:ext cx="241961" cy="208464"/>
          </a:xfrm>
          <a:prstGeom prst="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lnSpc>
                <a:spcPct val="100000"/>
              </a:lnSpc>
            </a:pPr>
            <a:endParaRPr lang="ko-KR" altLang="en-US" sz="1715"/>
          </a:p>
        </p:txBody>
      </p:sp>
      <p:sp>
        <p:nvSpPr>
          <p:cNvPr id="14" name="이등변 삼각형 13"/>
          <p:cNvSpPr/>
          <p:nvPr/>
        </p:nvSpPr>
        <p:spPr bwMode="gray">
          <a:xfrm rot="10800000">
            <a:off x="9484583" y="4365104"/>
            <a:ext cx="241961" cy="208464"/>
          </a:xfrm>
          <a:prstGeom prst="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lnSpc>
                <a:spcPct val="100000"/>
              </a:lnSpc>
            </a:pPr>
            <a:endParaRPr lang="ko-KR" altLang="en-US" sz="1715"/>
          </a:p>
        </p:txBody>
      </p:sp>
      <p:sp>
        <p:nvSpPr>
          <p:cNvPr id="15" name="직사각형 44"/>
          <p:cNvSpPr>
            <a:spLocks noChangeArrowheads="1"/>
          </p:cNvSpPr>
          <p:nvPr/>
        </p:nvSpPr>
        <p:spPr bwMode="gray">
          <a:xfrm>
            <a:off x="4587466" y="2348880"/>
            <a:ext cx="1095517" cy="253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indent="-96030" defTabSz="954295" latinLnBrk="0">
              <a:defRPr/>
            </a:pPr>
            <a:r>
              <a:rPr lang="ko-KR" altLang="en-US" sz="1048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</a:t>
            </a:r>
            <a:r>
              <a:rPr lang="en-US" altLang="ko-KR" sz="1048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(11.7)</a:t>
            </a:r>
            <a:endParaRPr lang="ko-KR" altLang="en-US" sz="1048" dirty="0">
              <a:ln w="0">
                <a:solidFill>
                  <a:srgbClr val="0B4355">
                    <a:alpha val="5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44"/>
          <p:cNvSpPr>
            <a:spLocks noChangeArrowheads="1"/>
          </p:cNvSpPr>
          <p:nvPr/>
        </p:nvSpPr>
        <p:spPr bwMode="gray">
          <a:xfrm>
            <a:off x="8409384" y="4293096"/>
            <a:ext cx="1135689" cy="253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indent="-96030" defTabSz="954295" latinLnBrk="0">
              <a:defRPr/>
            </a:pPr>
            <a:r>
              <a:rPr lang="ko-KR" altLang="en-US" sz="1048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최종 발표</a:t>
            </a:r>
            <a:r>
              <a:rPr lang="en-US" altLang="ko-KR" sz="1048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(12.13)</a:t>
            </a:r>
            <a:endParaRPr lang="ko-KR" altLang="en-US" sz="1048" dirty="0">
              <a:ln w="0">
                <a:solidFill>
                  <a:srgbClr val="0B4355">
                    <a:alpha val="5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 bwMode="gray">
          <a:xfrm>
            <a:off x="9607145" y="1642369"/>
            <a:ext cx="5046" cy="3892500"/>
          </a:xfrm>
          <a:prstGeom prst="line">
            <a:avLst/>
          </a:prstGeom>
          <a:ln w="22225">
            <a:solidFill>
              <a:srgbClr val="FF3300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텍스트 개체 틀 2"/>
          <p:cNvSpPr txBox="1">
            <a:spLocks/>
          </p:cNvSpPr>
          <p:nvPr/>
        </p:nvSpPr>
        <p:spPr>
          <a:xfrm>
            <a:off x="287339" y="835190"/>
            <a:ext cx="8986141" cy="314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altLang="ko-KR" sz="1500" dirty="0" smtClean="0"/>
              <a:t>3</a:t>
            </a:r>
            <a:r>
              <a:rPr lang="ko-KR" altLang="en-US" sz="1500" dirty="0" smtClean="0"/>
              <a:t>개월 간 해당 일정에 맞게 액션러닝 수행</a:t>
            </a:r>
            <a:endParaRPr lang="ko-KR" altLang="en-US" sz="1500" dirty="0"/>
          </a:p>
        </p:txBody>
      </p:sp>
      <p:sp>
        <p:nvSpPr>
          <p:cNvPr id="35" name="텍스트 개체 틀 2"/>
          <p:cNvSpPr txBox="1">
            <a:spLocks/>
          </p:cNvSpPr>
          <p:nvPr/>
        </p:nvSpPr>
        <p:spPr>
          <a:xfrm>
            <a:off x="290064" y="5635109"/>
            <a:ext cx="8986141" cy="678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 smtClean="0"/>
              <a:t>데이터 분석 및 전처리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데이터 추출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후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라벨링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형태소 분석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키워드 추출 알고리즘 적용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>
                <a:latin typeface="맑은 고딕" panose="020B0503020000020004" pitchFamily="50" charset="-127"/>
              </a:rPr>
              <a:t>※ </a:t>
            </a:r>
            <a:r>
              <a:rPr lang="ko-KR" altLang="en-US" sz="1200" dirty="0" smtClean="0"/>
              <a:t>파일럿 모델 구축 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적합한 모델 조사</a:t>
            </a:r>
            <a:r>
              <a:rPr lang="en-US" altLang="ko-KR" sz="1200" dirty="0"/>
              <a:t>, </a:t>
            </a:r>
            <a:r>
              <a:rPr lang="ko-KR" altLang="en-US" sz="1200" dirty="0"/>
              <a:t>적용</a:t>
            </a:r>
            <a:r>
              <a:rPr lang="en-US" altLang="ko-KR" sz="1200" dirty="0"/>
              <a:t>, </a:t>
            </a:r>
            <a:r>
              <a:rPr lang="ko-KR" altLang="en-US" sz="1200" dirty="0"/>
              <a:t>결과 비교</a:t>
            </a:r>
          </a:p>
        </p:txBody>
      </p:sp>
    </p:spTree>
    <p:extLst>
      <p:ext uri="{BB962C8B-B14F-4D97-AF65-F5344CB8AC3E}">
        <p14:creationId xmlns:p14="http://schemas.microsoft.com/office/powerpoint/2010/main" val="94998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 효과</a:t>
            </a:r>
            <a:endParaRPr lang="ko-KR" altLang="en-US" dirty="0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87339" y="993135"/>
            <a:ext cx="9326562" cy="707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sz="1500" dirty="0" smtClean="0"/>
              <a:t>확인하지 않는 뉴스를 새로운 정보의 원천으로 활용 가능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기업 이미지 분석</a:t>
            </a:r>
            <a:r>
              <a:rPr lang="en-US" altLang="ko-KR" sz="1500" dirty="0" smtClean="0"/>
              <a:t>,</a:t>
            </a:r>
            <a:r>
              <a:rPr lang="ko-KR" altLang="en-US" sz="1500" dirty="0" err="1" smtClean="0"/>
              <a:t>콘텐츠</a:t>
            </a:r>
            <a:r>
              <a:rPr lang="ko-KR" altLang="en-US" sz="1500" dirty="0" smtClean="0"/>
              <a:t> 분석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등</a:t>
            </a:r>
            <a:endParaRPr lang="en-US" altLang="ko-KR" sz="1500" dirty="0" smtClean="0"/>
          </a:p>
          <a:p>
            <a:pPr marL="285750" indent="-285750"/>
            <a:r>
              <a:rPr lang="ko-KR" altLang="en-US" sz="1500" dirty="0" smtClean="0"/>
              <a:t>정확한 정보제공을 통한 고객 만족도 향상 및 상품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종목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추천을 통한 잠재 고객 확보 가능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87766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11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gray">
        <a:ln w="22225">
          <a:solidFill>
            <a:srgbClr val="F2732C"/>
          </a:solidFill>
          <a:headEnd type="oval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</TotalTime>
  <Words>257</Words>
  <Application>Microsoft Office PowerPoint</Application>
  <PresentationFormat>A4 용지(210x297mm)</PresentationFormat>
  <Paragraphs>43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</vt:lpstr>
      <vt:lpstr>Symbol</vt:lpstr>
      <vt:lpstr>Calibri Light</vt:lpstr>
      <vt:lpstr>Calibri</vt:lpstr>
      <vt:lpstr>맑은 고딕</vt:lpstr>
      <vt:lpstr>Office 테마</vt:lpstr>
      <vt:lpstr>PowerPoint 프레젠테이션</vt:lpstr>
      <vt:lpstr>PowerPoint 프레젠테이션</vt:lpstr>
      <vt:lpstr>추진 배경</vt:lpstr>
      <vt:lpstr>구현 방안 - 광고 뉴스 필터링</vt:lpstr>
      <vt:lpstr>구현 방안 – 키워드 분석(사례) </vt:lpstr>
      <vt:lpstr>구현 방안 – 키워드 분석(예상 설계도) </vt:lpstr>
      <vt:lpstr>구현 방안 - WBS</vt:lpstr>
      <vt:lpstr>기대 효과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이선희(Sunny Lee)</dc:creator>
  <cp:lastModifiedBy>박 관수</cp:lastModifiedBy>
  <cp:revision>24</cp:revision>
  <dcterms:created xsi:type="dcterms:W3CDTF">2016-09-05T05:52:35Z</dcterms:created>
  <dcterms:modified xsi:type="dcterms:W3CDTF">2019-10-10T07:22:49Z</dcterms:modified>
</cp:coreProperties>
</file>