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85" r:id="rId4"/>
    <p:sldId id="287" r:id="rId5"/>
    <p:sldId id="290" r:id="rId6"/>
    <p:sldId id="288" r:id="rId7"/>
    <p:sldId id="289" r:id="rId8"/>
    <p:sldId id="260" r:id="rId9"/>
    <p:sldId id="286" r:id="rId10"/>
    <p:sldId id="282" r:id="rId11"/>
    <p:sldId id="284" r:id="rId12"/>
  </p:sldIdLst>
  <p:sldSz cx="9906000" cy="6858000" type="A4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나눔고딕 Bold" panose="020B0600000101010101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60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28" y="67"/>
      </p:cViewPr>
      <p:guideLst>
        <p:guide orient="horz" pos="3974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FF3D-D1B2-4F59-8713-9EF4D295DD8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DEAA-FBAE-4420-91EB-E4FC38F6B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9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21" smtClean="0"/>
              <a:t>표지</a:t>
            </a:r>
            <a:endParaRPr lang="ko-KR" altLang="en-US" sz="1821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-19325" y="0"/>
            <a:ext cx="488504" cy="6858000"/>
            <a:chOff x="920552" y="0"/>
            <a:chExt cx="488504" cy="6858000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920552" y="0"/>
              <a:ext cx="488504" cy="6858000"/>
              <a:chOff x="920552" y="0"/>
              <a:chExt cx="488504" cy="6858000"/>
            </a:xfrm>
          </p:grpSpPr>
          <p:sp>
            <p:nvSpPr>
              <p:cNvPr id="4" name="직사각형 3"/>
              <p:cNvSpPr/>
              <p:nvPr userDrawn="1"/>
            </p:nvSpPr>
            <p:spPr>
              <a:xfrm>
                <a:off x="920552" y="0"/>
                <a:ext cx="488504" cy="6858000"/>
              </a:xfrm>
              <a:prstGeom prst="rect">
                <a:avLst/>
              </a:prstGeom>
              <a:gradFill>
                <a:gsLst>
                  <a:gs pos="0">
                    <a:srgbClr val="404A56"/>
                  </a:gs>
                  <a:gs pos="100000">
                    <a:srgbClr val="313B4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1068340" y="0"/>
                <a:ext cx="340715" cy="6858000"/>
              </a:xfrm>
              <a:prstGeom prst="rect">
                <a:avLst/>
              </a:prstGeom>
              <a:gradFill flip="none" rotWithShape="1">
                <a:gsLst>
                  <a:gs pos="80000">
                    <a:srgbClr val="1B1D27">
                      <a:alpha val="0"/>
                    </a:srgbClr>
                  </a:gs>
                  <a:gs pos="100000">
                    <a:srgbClr val="1B1D27">
                      <a:alpha val="3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/>
            <p:cNvCxnSpPr/>
            <p:nvPr userDrawn="1"/>
          </p:nvCxnSpPr>
          <p:spPr>
            <a:xfrm>
              <a:off x="920552" y="4797152"/>
              <a:ext cx="488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92" y="6453336"/>
            <a:ext cx="2380891" cy="3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21" dirty="0" smtClean="0"/>
              <a:t>목차</a:t>
            </a:r>
            <a:endParaRPr lang="ko-KR" altLang="en-US" sz="1821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19325" y="0"/>
            <a:ext cx="488504" cy="6858000"/>
            <a:chOff x="920552" y="0"/>
            <a:chExt cx="488504" cy="685800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920552" y="0"/>
              <a:ext cx="488504" cy="6858000"/>
              <a:chOff x="920552" y="0"/>
              <a:chExt cx="488504" cy="6858000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920552" y="0"/>
                <a:ext cx="488504" cy="6858000"/>
              </a:xfrm>
              <a:prstGeom prst="rect">
                <a:avLst/>
              </a:prstGeom>
              <a:gradFill>
                <a:gsLst>
                  <a:gs pos="0">
                    <a:srgbClr val="404A56"/>
                  </a:gs>
                  <a:gs pos="100000">
                    <a:srgbClr val="313B4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993142" y="0"/>
                <a:ext cx="415913" cy="6858000"/>
              </a:xfrm>
              <a:prstGeom prst="rect">
                <a:avLst/>
              </a:prstGeom>
              <a:gradFill flip="none" rotWithShape="1">
                <a:gsLst>
                  <a:gs pos="80000">
                    <a:srgbClr val="1B1D27">
                      <a:alpha val="0"/>
                    </a:srgbClr>
                  </a:gs>
                  <a:gs pos="100000">
                    <a:srgbClr val="1B1D27">
                      <a:alpha val="3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" name="직선 연결선 5"/>
            <p:cNvCxnSpPr/>
            <p:nvPr userDrawn="1"/>
          </p:nvCxnSpPr>
          <p:spPr>
            <a:xfrm>
              <a:off x="920552" y="1556792"/>
              <a:ext cx="488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/>
          <p:cNvCxnSpPr/>
          <p:nvPr userDrawn="1"/>
        </p:nvCxnSpPr>
        <p:spPr>
          <a:xfrm>
            <a:off x="704528" y="1563581"/>
            <a:ext cx="87849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94" y="267741"/>
            <a:ext cx="7110306" cy="469106"/>
          </a:xfrm>
          <a:noFill/>
        </p:spPr>
        <p:txBody>
          <a:bodyPr wrap="square" rtlCol="0">
            <a:noAutofit/>
          </a:bodyPr>
          <a:lstStyle>
            <a:lvl1pPr algn="l">
              <a:defRPr lang="ko-KR" altLang="en-US" sz="2600" b="1" spc="-14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/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857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290367" y="6556231"/>
            <a:ext cx="2579232" cy="1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1236126" eaLnBrk="0" fontAlgn="ctr" latinLnBrk="0" hangingPunct="0">
              <a:lnSpc>
                <a:spcPct val="125000"/>
              </a:lnSpc>
              <a:buFont typeface="Symbol" pitchFamily="18" charset="2"/>
              <a:buNone/>
              <a:defRPr/>
            </a:pPr>
            <a:r>
              <a:rPr lang="en-US" altLang="ko-KR" sz="667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2019 HANWHA SYSTEM CO.LTD., All rights reserved.</a:t>
            </a:r>
            <a:endParaRPr lang="en-US" altLang="ko-KR" sz="667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-19325" y="0"/>
            <a:ext cx="210913" cy="744976"/>
            <a:chOff x="920552" y="0"/>
            <a:chExt cx="488504" cy="685800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94E6C"/>
                </a:gs>
                <a:gs pos="100000">
                  <a:srgbClr val="3134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 userDrawn="1"/>
        </p:nvCxnSpPr>
        <p:spPr>
          <a:xfrm>
            <a:off x="299946" y="744976"/>
            <a:ext cx="9606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289505" y="737930"/>
            <a:ext cx="3151327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2" y="6380623"/>
            <a:ext cx="2309430" cy="3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1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21" dirty="0" smtClean="0"/>
              <a:t>Q&amp;A</a:t>
            </a:r>
            <a:endParaRPr lang="ko-KR" altLang="en-US" sz="1821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19325" y="0"/>
            <a:ext cx="488504" cy="1563581"/>
            <a:chOff x="920552" y="0"/>
            <a:chExt cx="488504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993142" y="0"/>
              <a:ext cx="415913" cy="6858000"/>
            </a:xfrm>
            <a:prstGeom prst="rect">
              <a:avLst/>
            </a:prstGeom>
            <a:gradFill flip="none" rotWithShape="1">
              <a:gsLst>
                <a:gs pos="80000">
                  <a:srgbClr val="1B1D27">
                    <a:alpha val="0"/>
                  </a:srgbClr>
                </a:gs>
                <a:gs pos="100000">
                  <a:srgbClr val="1B1D27">
                    <a:alpha val="3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469179" y="1567543"/>
            <a:ext cx="9436821" cy="5290457"/>
          </a:xfrm>
          <a:prstGeom prst="rect">
            <a:avLst/>
          </a:prstGeom>
          <a:pattFill prst="dkUpDiag">
            <a:fgClr>
              <a:srgbClr val="494E6C"/>
            </a:fgClr>
            <a:bgClr>
              <a:srgbClr val="313B4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56598" y="3086105"/>
            <a:ext cx="3883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200" b="0" spc="-28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88900" dir="2700000" algn="tl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13200" b="0" spc="-28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88900" dir="2700000" algn="tl">
                  <a:srgbClr val="000000">
                    <a:alpha val="29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21" dirty="0" err="1" smtClean="0"/>
              <a:t>Endof</a:t>
            </a:r>
            <a:r>
              <a:rPr lang="en-US" altLang="ko-KR" sz="1821" dirty="0" smtClean="0"/>
              <a:t> </a:t>
            </a:r>
            <a:r>
              <a:rPr lang="en-US" altLang="ko-KR" sz="1821" dirty="0" err="1" smtClean="0"/>
              <a:t>docu</a:t>
            </a:r>
            <a:endParaRPr lang="ko-KR" altLang="en-US" sz="1821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69179" y="1567543"/>
            <a:ext cx="9436821" cy="5290457"/>
          </a:xfrm>
          <a:prstGeom prst="rect">
            <a:avLst/>
          </a:prstGeom>
          <a:pattFill prst="dkUpDiag">
            <a:fgClr>
              <a:srgbClr val="494E6C"/>
            </a:fgClr>
            <a:bgClr>
              <a:srgbClr val="313B4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56598" y="3612606"/>
            <a:ext cx="6310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0" spc="-286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88900" dir="2700000" algn="tl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  <a:endParaRPr lang="ko-KR" altLang="en-US" sz="6600" b="0" spc="-28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88900" dir="2700000" algn="tl">
                  <a:srgbClr val="000000">
                    <a:alpha val="29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-19325" y="0"/>
            <a:ext cx="488504" cy="1563581"/>
            <a:chOff x="920552" y="0"/>
            <a:chExt cx="488504" cy="6858000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993142" y="0"/>
              <a:ext cx="415913" cy="6858000"/>
            </a:xfrm>
            <a:prstGeom prst="rect">
              <a:avLst/>
            </a:prstGeom>
            <a:gradFill flip="none" rotWithShape="1">
              <a:gsLst>
                <a:gs pos="80000">
                  <a:srgbClr val="1B1D27">
                    <a:alpha val="0"/>
                  </a:srgbClr>
                </a:gs>
                <a:gs pos="100000">
                  <a:srgbClr val="1B1D27">
                    <a:alpha val="3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3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9A89-7E2F-4741-B1CD-C9714B06A9E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468A-6960-41F1-AD48-5E168A0D9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8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7416" y="4941168"/>
            <a:ext cx="290143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SPAM</a:t>
            </a:r>
          </a:p>
          <a:p>
            <a:pPr algn="r"/>
            <a:r>
              <a:rPr lang="en-US" altLang="ko-KR" sz="3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H-FAI</a:t>
            </a:r>
            <a:endParaRPr lang="ko-KR" altLang="en-US" sz="3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45A0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1E786D0-0491-EB41-AED5-791962EF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6" y="2160"/>
            <a:ext cx="9155534" cy="48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1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2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58202" y="1988840"/>
            <a:ext cx="17908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358775" indent="-358775">
              <a:lnSpc>
                <a:spcPct val="150000"/>
              </a:lnSpc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z="2400" b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endParaRPr lang="ko-KR" alt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buFontTx/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202" y="1122061"/>
            <a:ext cx="60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</a:t>
            </a:r>
            <a:r>
              <a:rPr lang="en-US" altLang="ko-KR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SPAM</a:t>
            </a:r>
            <a:endParaRPr lang="ko-KR" altLang="en-US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45A0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8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7339" y="835190"/>
            <a:ext cx="9326562" cy="7076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다양한 출처의 뉴스를 모두 확인하여 광고 뉴스를 필터링 하기에 불가능한 현실적 </a:t>
            </a:r>
            <a:r>
              <a:rPr lang="ko-KR" altLang="en-US" sz="1500" dirty="0" smtClean="0"/>
              <a:t>한계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500" kern="0" dirty="0" smtClean="0">
                <a:latin typeface="+mj-ea"/>
                <a:ea typeface="+mj-ea"/>
                <a:cs typeface="Arial"/>
              </a:rPr>
              <a:t>무분별한 </a:t>
            </a:r>
            <a:r>
              <a:rPr lang="ko-KR" altLang="en-US" sz="1500" kern="0" dirty="0" err="1" smtClean="0">
                <a:latin typeface="+mj-ea"/>
                <a:ea typeface="+mj-ea"/>
                <a:cs typeface="Arial"/>
              </a:rPr>
              <a:t>광고성</a:t>
            </a:r>
            <a:r>
              <a:rPr lang="ko-KR" altLang="en-US" sz="1500" kern="0" dirty="0" smtClean="0">
                <a:latin typeface="+mj-ea"/>
                <a:ea typeface="+mj-ea"/>
                <a:cs typeface="Arial"/>
              </a:rPr>
              <a:t> </a:t>
            </a:r>
            <a:r>
              <a:rPr lang="ko-KR" altLang="en-US" sz="1500" kern="0" dirty="0" err="1" smtClean="0">
                <a:latin typeface="+mj-ea"/>
                <a:ea typeface="+mj-ea"/>
                <a:cs typeface="Arial"/>
              </a:rPr>
              <a:t>스팸</a:t>
            </a:r>
            <a:r>
              <a:rPr lang="ko-KR" altLang="en-US" sz="1500" kern="0" dirty="0" smtClean="0">
                <a:latin typeface="+mj-ea"/>
                <a:ea typeface="+mj-ea"/>
                <a:cs typeface="Arial"/>
              </a:rPr>
              <a:t> 뉴스에 따른 고객 </a:t>
            </a:r>
            <a:r>
              <a:rPr lang="ko-KR" altLang="en-US" sz="1500" kern="0" dirty="0" smtClean="0">
                <a:latin typeface="+mj-ea"/>
                <a:ea typeface="+mj-ea"/>
                <a:cs typeface="Arial"/>
              </a:rPr>
              <a:t>민원 빈번</a:t>
            </a:r>
            <a:r>
              <a:rPr lang="en-US" altLang="ko-KR" sz="1500" kern="0" dirty="0" smtClean="0">
                <a:latin typeface="+mj-ea"/>
                <a:ea typeface="+mj-ea"/>
                <a:cs typeface="Arial"/>
              </a:rPr>
              <a:t>.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011FCD-7D8D-2343-9600-FC867252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988840"/>
            <a:ext cx="5384260" cy="4319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28" y="3429000"/>
            <a:ext cx="30243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일 평균 뉴스 </a:t>
            </a:r>
            <a:r>
              <a:rPr lang="en-US" altLang="ko-KR" sz="6000" b="1" dirty="0" smtClean="0">
                <a:solidFill>
                  <a:srgbClr val="FF0000"/>
                </a:solidFill>
                <a:latin typeface="+mn-ea"/>
              </a:rPr>
              <a:t>30,000</a:t>
            </a:r>
            <a:r>
              <a:rPr lang="ko-KR" altLang="en-US" sz="3200" b="1" dirty="0" smtClean="0">
                <a:latin typeface="+mn-ea"/>
              </a:rPr>
              <a:t>건</a:t>
            </a:r>
            <a:endParaRPr lang="en-US" altLang="ko-KR" sz="3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3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목표</a:t>
            </a:r>
            <a:endParaRPr lang="ko-KR" altLang="en-US" sz="2000" dirty="0"/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87338" y="869816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텍스트 </a:t>
            </a:r>
            <a:r>
              <a:rPr lang="ko-KR" altLang="en-US" sz="1500" dirty="0" err="1" smtClean="0"/>
              <a:t>마이닝을</a:t>
            </a:r>
            <a:r>
              <a:rPr lang="ko-KR" altLang="en-US" sz="1500" dirty="0" smtClean="0"/>
              <a:t> 활용하여 수많은 뉴스 중 </a:t>
            </a:r>
            <a:r>
              <a:rPr lang="ko-KR" altLang="en-US" sz="1500" dirty="0" err="1" smtClean="0"/>
              <a:t>광고성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스팸</a:t>
            </a:r>
            <a:r>
              <a:rPr lang="ko-KR" altLang="en-US" sz="1500" dirty="0" smtClean="0"/>
              <a:t> 뉴스를 분류</a:t>
            </a:r>
            <a:r>
              <a:rPr lang="en-US" altLang="ko-KR" sz="1500" dirty="0" smtClean="0"/>
              <a:t>.</a:t>
            </a:r>
          </a:p>
          <a:p>
            <a:pPr marL="285750" indent="-285750"/>
            <a:r>
              <a:rPr lang="ko-KR" altLang="en-US" sz="1500" dirty="0" smtClean="0"/>
              <a:t>뉴스 주요 키워드를 추출하여 시각화 및 증시 영향도 예측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8" y="1524417"/>
            <a:ext cx="4032448" cy="2712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4" y="2060848"/>
            <a:ext cx="5083780" cy="40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광고 뉴스 필터링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D55B2FA-DFF9-9947-A143-493677863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568" y="1143468"/>
            <a:ext cx="4325867" cy="51525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E0C6E84-CAD0-544A-94BB-04363EF1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6" y="1556792"/>
            <a:ext cx="3549512" cy="39216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2149383" y="528581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시스템 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2093BC4-E191-F94A-80A3-CAD85F01EE24}"/>
              </a:ext>
            </a:extLst>
          </p:cNvPr>
          <p:cNvSpPr txBox="1"/>
          <p:nvPr/>
        </p:nvSpPr>
        <p:spPr>
          <a:xfrm>
            <a:off x="6609184" y="541661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데이터 처리 순서도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6510165" y="6047115"/>
            <a:ext cx="3103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출처 </a:t>
            </a:r>
            <a:r>
              <a:rPr kumimoji="1" lang="en-US" altLang="ko-KR" sz="1100" dirty="0" smtClean="0"/>
              <a:t>: </a:t>
            </a:r>
            <a:r>
              <a:rPr kumimoji="1" lang="ko-KR" altLang="en-US" sz="1100" dirty="0" err="1" smtClean="0"/>
              <a:t>미래에셋대우</a:t>
            </a:r>
            <a:r>
              <a:rPr kumimoji="1" lang="ko-KR" altLang="en-US" sz="1100" dirty="0" smtClean="0"/>
              <a:t> </a:t>
            </a:r>
            <a:r>
              <a:rPr kumimoji="1" lang="en-US" altLang="ko-KR" sz="1100" dirty="0" smtClean="0"/>
              <a:t>AI </a:t>
            </a:r>
            <a:r>
              <a:rPr kumimoji="1" lang="ko-KR" altLang="en-US" sz="1100" dirty="0" smtClean="0"/>
              <a:t>스팸 뉴스 필터링 서비스</a:t>
            </a:r>
            <a:endParaRPr kumimoji="1" lang="ko-KR" altLang="en-US" sz="1100" dirty="0"/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87338" y="869816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특정 단어를 필터링 하는 수준이 아닌 단어를 포함한 문장과 문서의 관계를 파악 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스팸성</a:t>
            </a:r>
            <a:r>
              <a:rPr lang="ko-KR" altLang="en-US" sz="1500" dirty="0" smtClean="0"/>
              <a:t> 뉴스를 필터링 하여 의미 있는 정보를 </a:t>
            </a:r>
            <a:r>
              <a:rPr lang="ko-KR" altLang="en-US" sz="1500" dirty="0" smtClean="0"/>
              <a:t>추출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237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– </a:t>
            </a:r>
            <a:r>
              <a:rPr lang="ko-KR" altLang="en-US" sz="2000" dirty="0" smtClean="0"/>
              <a:t>키워드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사례</a:t>
            </a:r>
            <a:r>
              <a:rPr lang="en-US" altLang="ko-KR" sz="2000" dirty="0" smtClean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46D6296-65F2-FD40-96B0-36688F0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" y="1340768"/>
            <a:ext cx="9485436" cy="452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8552775" y="604711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출처 </a:t>
            </a:r>
            <a:r>
              <a:rPr kumimoji="1" lang="en-US" altLang="ko-KR" sz="1100" dirty="0" smtClean="0"/>
              <a:t>: </a:t>
            </a:r>
            <a:r>
              <a:rPr kumimoji="1" lang="en-US" altLang="ko-KR" sz="1100" dirty="0" err="1" smtClean="0"/>
              <a:t>bigKinds</a:t>
            </a:r>
            <a:endParaRPr kumimoji="1" lang="ko-KR" altLang="en-US" sz="1100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필터링 된 뉴스 속에서 추출 된 키워드 간 관계 분석 및 시각화 데이터 제공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38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endCxn id="3" idx="1"/>
          </p:cNvCxnSpPr>
          <p:nvPr/>
        </p:nvCxnSpPr>
        <p:spPr bwMode="gray">
          <a:xfrm flipV="1">
            <a:off x="2144688" y="2448476"/>
            <a:ext cx="2603648" cy="971877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– </a:t>
            </a:r>
            <a:r>
              <a:rPr lang="ko-KR" altLang="en-US" sz="2000" dirty="0" smtClean="0"/>
              <a:t>키워드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예상 설계도</a:t>
            </a:r>
            <a:r>
              <a:rPr lang="en-US" altLang="ko-KR" sz="2000" dirty="0" smtClean="0"/>
              <a:t>) 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BDAD534-23FD-5243-8E4D-739A2DAAB463}"/>
              </a:ext>
            </a:extLst>
          </p:cNvPr>
          <p:cNvSpPr/>
          <p:nvPr/>
        </p:nvSpPr>
        <p:spPr>
          <a:xfrm>
            <a:off x="2657048" y="4157781"/>
            <a:ext cx="1709550" cy="17775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고려대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5B3A417-1B8C-0044-8C41-FE8847CEB120}"/>
              </a:ext>
            </a:extLst>
          </p:cNvPr>
          <p:cNvSpPr/>
          <p:nvPr/>
        </p:nvSpPr>
        <p:spPr>
          <a:xfrm>
            <a:off x="605688" y="1941797"/>
            <a:ext cx="3028573" cy="2862775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 smtClean="0">
                <a:solidFill>
                  <a:schemeClr val="bg1"/>
                </a:solidFill>
              </a:rPr>
              <a:t>한화시스템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9833CC5-4E2A-1D4D-94E8-EE578DC6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84" y="4364404"/>
            <a:ext cx="3935950" cy="15848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3FA4DF5-6B93-F74C-929A-0FF145B4983A}"/>
              </a:ext>
            </a:extLst>
          </p:cNvPr>
          <p:cNvSpPr txBox="1"/>
          <p:nvPr/>
        </p:nvSpPr>
        <p:spPr>
          <a:xfrm>
            <a:off x="7272132" y="3615897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rgbClr val="FF0000"/>
                </a:solidFill>
              </a:rPr>
              <a:t>긍정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 smtClean="0">
                <a:solidFill>
                  <a:srgbClr val="FF0000"/>
                </a:solidFill>
              </a:rPr>
              <a:t>? </a:t>
            </a:r>
            <a:r>
              <a:rPr kumimoji="1" lang="ko-KR" altLang="en-US" sz="1600" b="1" dirty="0" smtClean="0">
                <a:solidFill>
                  <a:schemeClr val="accent5"/>
                </a:solidFill>
              </a:rPr>
              <a:t>부정 </a:t>
            </a:r>
            <a:r>
              <a:rPr kumimoji="1" lang="en-US" altLang="ko-KR" sz="1600" b="1" dirty="0" smtClean="0">
                <a:solidFill>
                  <a:schemeClr val="accent5"/>
                </a:solidFill>
              </a:rPr>
              <a:t>?</a:t>
            </a:r>
            <a:endParaRPr kumimoji="1"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375D081-78D5-BA4B-A65D-FD1BC657203B}"/>
              </a:ext>
            </a:extLst>
          </p:cNvPr>
          <p:cNvSpPr/>
          <p:nvPr/>
        </p:nvSpPr>
        <p:spPr>
          <a:xfrm>
            <a:off x="324518" y="1699285"/>
            <a:ext cx="949675" cy="9364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F2ABF1AF-E453-814E-9C04-8462BAB173A2}"/>
              </a:ext>
            </a:extLst>
          </p:cNvPr>
          <p:cNvSpPr/>
          <p:nvPr/>
        </p:nvSpPr>
        <p:spPr>
          <a:xfrm>
            <a:off x="588523" y="4136819"/>
            <a:ext cx="1284410" cy="13355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>
                <a:solidFill>
                  <a:schemeClr val="bg1"/>
                </a:solidFill>
              </a:rPr>
              <a:t>IPO</a:t>
            </a: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36" y="1654897"/>
            <a:ext cx="4884614" cy="1587157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3" idx="2"/>
            <a:endCxn id="12" idx="0"/>
          </p:cNvCxnSpPr>
          <p:nvPr/>
        </p:nvCxnSpPr>
        <p:spPr bwMode="gray">
          <a:xfrm flipH="1">
            <a:off x="7180959" y="3242054"/>
            <a:ext cx="9684" cy="1122350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추출 된 키워드에 연관 된 뉴스 확인 </a:t>
            </a:r>
            <a:endParaRPr lang="en-US" altLang="ko-KR" sz="1500" dirty="0" smtClean="0"/>
          </a:p>
          <a:p>
            <a:pPr marL="285750" indent="-285750"/>
            <a:r>
              <a:rPr lang="ko-KR" altLang="en-US" sz="1500" dirty="0" smtClean="0"/>
              <a:t>해당 뉴스들의 감정 분석을 통해 키워드가 증시에 미치는 영향도 예상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661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en-US" altLang="ko-KR" sz="2000" dirty="0" smtClean="0"/>
              <a:t>WBS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46349"/>
              </p:ext>
            </p:extLst>
          </p:nvPr>
        </p:nvGraphicFramePr>
        <p:xfrm>
          <a:off x="315969" y="1340768"/>
          <a:ext cx="9296222" cy="419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41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28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34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334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2261">
                <a:tc>
                  <a:txBody>
                    <a:bodyPr/>
                    <a:lstStyle/>
                    <a:p>
                      <a:pPr indent="-100808" algn="ctr" defTabSz="1001779" rtl="0" fontAlgn="base" latinLnBrk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00808" algn="ctr" defTabSz="1001779" rtl="0" fontAlgn="base" latinLnBrk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(10.11-10.24)</a:t>
                      </a:r>
                      <a:endParaRPr kumimoji="1" lang="ko-KR" altLang="en-US" sz="1100" b="1" kern="120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(10.25-11.7)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(11.8-11.29)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(11.30-12.13)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분석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전처리</a:t>
                      </a:r>
                      <a:endParaRPr kumimoji="1" lang="en-US" altLang="ko-KR" sz="1100" b="0" kern="120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파일럿 모델 구축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피드백 반영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성능 고도화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마무리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제안 발표 준비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 bwMode="gray">
          <a:xfrm flipV="1">
            <a:off x="1882640" y="2131162"/>
            <a:ext cx="1937571" cy="1694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gray">
          <a:xfrm>
            <a:off x="3820211" y="3068960"/>
            <a:ext cx="1956713" cy="0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 bwMode="gray">
          <a:xfrm>
            <a:off x="5776923" y="4149080"/>
            <a:ext cx="3098351" cy="0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gray">
          <a:xfrm flipV="1">
            <a:off x="7704834" y="5085184"/>
            <a:ext cx="1937571" cy="1694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gray">
          <a:xfrm flipH="1">
            <a:off x="5746709" y="1642369"/>
            <a:ext cx="5177" cy="3892500"/>
          </a:xfrm>
          <a:prstGeom prst="line">
            <a:avLst/>
          </a:prstGeom>
          <a:ln w="22225">
            <a:solidFill>
              <a:srgbClr val="FF33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 bwMode="gray">
          <a:xfrm rot="10800000">
            <a:off x="5628262" y="2420889"/>
            <a:ext cx="241961" cy="20846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00000"/>
              </a:lnSpc>
            </a:pPr>
            <a:endParaRPr lang="ko-KR" altLang="en-US" sz="1715"/>
          </a:p>
        </p:txBody>
      </p:sp>
      <p:sp>
        <p:nvSpPr>
          <p:cNvPr id="14" name="이등변 삼각형 13"/>
          <p:cNvSpPr/>
          <p:nvPr/>
        </p:nvSpPr>
        <p:spPr bwMode="gray">
          <a:xfrm rot="10800000">
            <a:off x="9484583" y="4365104"/>
            <a:ext cx="241961" cy="20846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00000"/>
              </a:lnSpc>
            </a:pPr>
            <a:endParaRPr lang="ko-KR" altLang="en-US" sz="1715"/>
          </a:p>
        </p:txBody>
      </p:sp>
      <p:sp>
        <p:nvSpPr>
          <p:cNvPr id="15" name="직사각형 44"/>
          <p:cNvSpPr>
            <a:spLocks noChangeArrowheads="1"/>
          </p:cNvSpPr>
          <p:nvPr/>
        </p:nvSpPr>
        <p:spPr bwMode="gray">
          <a:xfrm>
            <a:off x="4587466" y="2348880"/>
            <a:ext cx="1095517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indent="-96030" defTabSz="954295" latinLnBrk="0">
              <a:defRPr/>
            </a:pPr>
            <a:r>
              <a:rPr lang="ko-KR" altLang="en-US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</a:t>
            </a:r>
            <a:r>
              <a:rPr lang="en-US" altLang="ko-KR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(11.7)</a:t>
            </a:r>
            <a:endParaRPr lang="ko-KR" altLang="en-US" sz="1048" dirty="0">
              <a:ln w="0">
                <a:solidFill>
                  <a:srgbClr val="0B4355">
                    <a:alpha val="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44"/>
          <p:cNvSpPr>
            <a:spLocks noChangeArrowheads="1"/>
          </p:cNvSpPr>
          <p:nvPr/>
        </p:nvSpPr>
        <p:spPr bwMode="gray">
          <a:xfrm>
            <a:off x="8409384" y="4293096"/>
            <a:ext cx="1135689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indent="-96030" defTabSz="954295" latinLnBrk="0">
              <a:defRPr/>
            </a:pPr>
            <a:r>
              <a:rPr lang="ko-KR" altLang="en-US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(12.13)</a:t>
            </a:r>
            <a:endParaRPr lang="ko-KR" altLang="en-US" sz="1048" dirty="0">
              <a:ln w="0">
                <a:solidFill>
                  <a:srgbClr val="0B4355">
                    <a:alpha val="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gray">
          <a:xfrm>
            <a:off x="9607145" y="1642369"/>
            <a:ext cx="5046" cy="3892500"/>
          </a:xfrm>
          <a:prstGeom prst="line">
            <a:avLst/>
          </a:prstGeom>
          <a:ln w="22225">
            <a:solidFill>
              <a:srgbClr val="FF33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텍스트 개체 틀 2"/>
          <p:cNvSpPr txBox="1">
            <a:spLocks/>
          </p:cNvSpPr>
          <p:nvPr/>
        </p:nvSpPr>
        <p:spPr>
          <a:xfrm>
            <a:off x="287339" y="835190"/>
            <a:ext cx="8986141" cy="31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500" dirty="0" smtClean="0"/>
              <a:t>3</a:t>
            </a:r>
            <a:r>
              <a:rPr lang="ko-KR" altLang="en-US" sz="1500" dirty="0" smtClean="0"/>
              <a:t>개월 간 해당 일정에 맞게 액션러닝 수행</a:t>
            </a:r>
            <a:endParaRPr lang="ko-KR" altLang="en-US" sz="1500" dirty="0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290064" y="5635109"/>
            <a:ext cx="8986141" cy="6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 smtClean="0"/>
              <a:t>데이터 분석 및 전처리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데이터 추출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라벨링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키워드 추출 알고리즘 적용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</a:rPr>
              <a:t>※ </a:t>
            </a:r>
            <a:r>
              <a:rPr lang="ko-KR" altLang="en-US" sz="1200" dirty="0" smtClean="0"/>
              <a:t>파일럿 모델 구축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적합한 모델 조사</a:t>
            </a:r>
            <a:r>
              <a:rPr lang="en-US" altLang="ko-KR" sz="1200" dirty="0"/>
              <a:t>, </a:t>
            </a:r>
            <a:r>
              <a:rPr lang="ko-KR" altLang="en-US" sz="1200" dirty="0"/>
              <a:t>적용</a:t>
            </a:r>
            <a:r>
              <a:rPr lang="en-US" altLang="ko-KR" sz="1200" dirty="0"/>
              <a:t>, </a:t>
            </a:r>
            <a:r>
              <a:rPr lang="ko-KR" altLang="en-US" sz="1200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9499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grpSp>
        <p:nvGrpSpPr>
          <p:cNvPr id="19" name="그룹 76"/>
          <p:cNvGrpSpPr>
            <a:grpSpLocks/>
          </p:cNvGrpSpPr>
          <p:nvPr/>
        </p:nvGrpSpPr>
        <p:grpSpPr bwMode="auto">
          <a:xfrm>
            <a:off x="803679" y="1644601"/>
            <a:ext cx="8293881" cy="776287"/>
            <a:chOff x="940901" y="2574924"/>
            <a:chExt cx="5300527" cy="776723"/>
          </a:xfrm>
        </p:grpSpPr>
        <p:sp>
          <p:nvSpPr>
            <p:cNvPr id="20" name="Rectangle 88"/>
            <p:cNvSpPr>
              <a:spLocks noChangeArrowheads="1"/>
            </p:cNvSpPr>
            <p:nvPr/>
          </p:nvSpPr>
          <p:spPr bwMode="auto">
            <a:xfrm>
              <a:off x="940901" y="2574924"/>
              <a:ext cx="5300527" cy="341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001908"/>
              <a:r>
                <a:rPr lang="en-US" altLang="ko-KR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+mj-ea"/>
                  <a:ea typeface="+mj-ea"/>
                </a:rPr>
                <a:t>STOP</a:t>
              </a:r>
              <a:r>
                <a:rPr lang="en-US" altLang="ko-KR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+mj-ea"/>
                  <a:ea typeface="+mj-ea"/>
                </a:rPr>
                <a:t> SPAM ! </a:t>
              </a: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유의미한 </a:t>
              </a: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정보 제공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Rectangle 88"/>
            <p:cNvSpPr>
              <a:spLocks noChangeArrowheads="1"/>
            </p:cNvSpPr>
            <p:nvPr/>
          </p:nvSpPr>
          <p:spPr bwMode="auto">
            <a:xfrm>
              <a:off x="940901" y="2937689"/>
              <a:ext cx="5300527" cy="341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001788"/>
              <a:r>
                <a:rPr lang="ko-KR" altLang="en-US" sz="2400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EA5413"/>
                  </a:solidFill>
                  <a:latin typeface="+mn-ea"/>
                </a:rPr>
                <a:t>고객 만족도 향상</a:t>
              </a:r>
              <a:endParaRPr lang="ko-KR" altLang="en-US" sz="24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A5413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2593" y="2612983"/>
              <a:ext cx="299089" cy="7386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017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800" spc="-100" dirty="0">
                  <a:solidFill>
                    <a:schemeClr val="bg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“</a:t>
              </a:r>
              <a:endParaRPr kumimoji="0" lang="ko-KR" altLang="en-US" sz="4800" spc="-100" dirty="0">
                <a:solidFill>
                  <a:schemeClr val="bg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78900" y="2612983"/>
              <a:ext cx="299089" cy="7386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017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800" spc="-100" dirty="0">
                  <a:solidFill>
                    <a:schemeClr val="bg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”</a:t>
              </a:r>
              <a:endParaRPr kumimoji="0" lang="ko-KR" altLang="en-US" sz="4800" spc="-100" dirty="0">
                <a:solidFill>
                  <a:schemeClr val="bg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grpSp>
        <p:nvGrpSpPr>
          <p:cNvPr id="24" name="그룹 76"/>
          <p:cNvGrpSpPr>
            <a:grpSpLocks/>
          </p:cNvGrpSpPr>
          <p:nvPr/>
        </p:nvGrpSpPr>
        <p:grpSpPr bwMode="auto">
          <a:xfrm>
            <a:off x="754103" y="3192773"/>
            <a:ext cx="8293881" cy="776287"/>
            <a:chOff x="940901" y="2574924"/>
            <a:chExt cx="5300527" cy="776723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940901" y="2574924"/>
              <a:ext cx="5300527" cy="341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001908"/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키워드 분석 및 시각화를 통한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940901" y="2973713"/>
              <a:ext cx="5300527" cy="341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001788"/>
              <a:r>
                <a:rPr lang="ko-KR" altLang="en-US" sz="2400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EA5413"/>
                  </a:solidFill>
                  <a:latin typeface="+mn-ea"/>
                </a:rPr>
                <a:t>고객 편의성 증대</a:t>
              </a:r>
              <a:endParaRPr lang="ko-KR" altLang="en-US" sz="24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A5413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42593" y="2612983"/>
              <a:ext cx="299089" cy="7386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017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800" spc="-100" dirty="0">
                  <a:solidFill>
                    <a:schemeClr val="bg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“</a:t>
              </a:r>
              <a:endParaRPr kumimoji="0" lang="ko-KR" altLang="en-US" sz="4800" spc="-100" dirty="0">
                <a:solidFill>
                  <a:schemeClr val="bg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8900" y="2612983"/>
              <a:ext cx="299089" cy="7386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017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800" spc="-100" dirty="0">
                  <a:solidFill>
                    <a:schemeClr val="bg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”</a:t>
              </a:r>
              <a:endParaRPr kumimoji="0" lang="ko-KR" altLang="en-US" sz="4800" spc="-100" dirty="0">
                <a:solidFill>
                  <a:schemeClr val="bg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grpSp>
        <p:nvGrpSpPr>
          <p:cNvPr id="29" name="그룹 76"/>
          <p:cNvGrpSpPr>
            <a:grpSpLocks/>
          </p:cNvGrpSpPr>
          <p:nvPr/>
        </p:nvGrpSpPr>
        <p:grpSpPr bwMode="auto">
          <a:xfrm>
            <a:off x="704528" y="4740945"/>
            <a:ext cx="8293881" cy="776287"/>
            <a:chOff x="940901" y="2574924"/>
            <a:chExt cx="5300527" cy="776723"/>
          </a:xfrm>
        </p:grpSpPr>
        <p:sp>
          <p:nvSpPr>
            <p:cNvPr id="30" name="Rectangle 88"/>
            <p:cNvSpPr>
              <a:spLocks noChangeArrowheads="1"/>
            </p:cNvSpPr>
            <p:nvPr/>
          </p:nvSpPr>
          <p:spPr bwMode="auto">
            <a:xfrm>
              <a:off x="940901" y="2574924"/>
              <a:ext cx="5300527" cy="341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001908"/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감정분석을 활용한 </a:t>
              </a: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증시 영향도 </a:t>
              </a: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예측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Rectangle 88"/>
            <p:cNvSpPr>
              <a:spLocks noChangeArrowheads="1"/>
            </p:cNvSpPr>
            <p:nvPr/>
          </p:nvSpPr>
          <p:spPr bwMode="auto">
            <a:xfrm>
              <a:off x="940901" y="2937689"/>
              <a:ext cx="5300527" cy="341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defTabSz="1001788"/>
              <a:r>
                <a:rPr lang="ko-KR" altLang="en-US" sz="2400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EA5413"/>
                  </a:solidFill>
                  <a:latin typeface="+mn-ea"/>
                </a:rPr>
                <a:t>고객 서비스 품질 향상</a:t>
              </a:r>
              <a:endParaRPr lang="ko-KR" altLang="en-US" sz="24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A5413"/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2593" y="2612983"/>
              <a:ext cx="299089" cy="7386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017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800" spc="-100" dirty="0">
                  <a:solidFill>
                    <a:schemeClr val="bg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“</a:t>
              </a:r>
              <a:endParaRPr kumimoji="0" lang="ko-KR" altLang="en-US" sz="4800" spc="-100" dirty="0">
                <a:solidFill>
                  <a:schemeClr val="bg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8900" y="2612983"/>
              <a:ext cx="299089" cy="7386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017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800" spc="-100" dirty="0">
                  <a:solidFill>
                    <a:schemeClr val="bg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”</a:t>
              </a:r>
              <a:endParaRPr kumimoji="0" lang="ko-KR" altLang="en-US" sz="4800" spc="-100" dirty="0">
                <a:solidFill>
                  <a:schemeClr val="bg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gray">
        <a:ln w="22225">
          <a:solidFill>
            <a:srgbClr val="F2732C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280</Words>
  <Application>Microsoft Office PowerPoint</Application>
  <PresentationFormat>A4 용지(210x297mm)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Calibri</vt:lpstr>
      <vt:lpstr>Symbol</vt:lpstr>
      <vt:lpstr>Arial</vt:lpstr>
      <vt:lpstr>Calibri Light</vt:lpstr>
      <vt:lpstr>나눔고딕 Bold</vt:lpstr>
      <vt:lpstr>맑은 고딕</vt:lpstr>
      <vt:lpstr>Office 테마</vt:lpstr>
      <vt:lpstr>PowerPoint 프레젠테이션</vt:lpstr>
      <vt:lpstr>PowerPoint 프레젠테이션</vt:lpstr>
      <vt:lpstr>추진 배경</vt:lpstr>
      <vt:lpstr>구현 방안 - 목표</vt:lpstr>
      <vt:lpstr>구현 방안 - 광고 뉴스 필터링</vt:lpstr>
      <vt:lpstr>구현 방안 – 키워드 분석(사례) </vt:lpstr>
      <vt:lpstr>구현 방안 – 키워드 분석(예상 설계도) </vt:lpstr>
      <vt:lpstr>구현 방안 - WBS</vt:lpstr>
      <vt:lpstr>기대 효과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HANWHALIFE</cp:lastModifiedBy>
  <cp:revision>35</cp:revision>
  <dcterms:created xsi:type="dcterms:W3CDTF">2016-09-05T05:52:35Z</dcterms:created>
  <dcterms:modified xsi:type="dcterms:W3CDTF">2019-10-10T08:22:06Z</dcterms:modified>
</cp:coreProperties>
</file>