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Slab"/>
      <p:regular r:id="rId33"/>
      <p:bold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63A3F2-4D04-4F12-8D48-2F244AA2A08D}">
  <a:tblStyle styleId="{1663A3F2-4D04-4F12-8D48-2F244AA2A0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Slab-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RobotoSlab-bold.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764eaf2c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764eaf2c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764eaf2c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764eaf2c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64eaf2c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764eaf2c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764eaf2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764eaf2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64eaf2c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64eaf2c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64eaf2c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64eaf2c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764eaf2c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764eaf2c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544322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7544322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5443222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544322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7544322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7544322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764eaf2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764eaf2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75443222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75443222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75443222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75443222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75443222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75443222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7544322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7544322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764eaf2c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764eaf2c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764eaf2c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764eaf2c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754432c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754432c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64eaf2c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64eaf2c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764eaf2c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764eaf2c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764eaf2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764eaf2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more in-depth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75443222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75443222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764eaf2c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764eaf2c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64eaf2c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764eaf2c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764eaf2c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764eaf2c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eveloper.spotify.com/documentation/web-api/reference/#/operations/get-trac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chloedaran/mccodersfnlproj"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206 Final Project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MC Coders</a:t>
            </a:r>
            <a:endParaRPr/>
          </a:p>
          <a:p>
            <a:pPr indent="0" lvl="0" marL="0" rtl="0" algn="ctr">
              <a:spcBef>
                <a:spcPts val="0"/>
              </a:spcBef>
              <a:spcAft>
                <a:spcPts val="0"/>
              </a:spcAft>
              <a:buNone/>
            </a:pPr>
            <a:r>
              <a:rPr lang="en"/>
              <a:t>Chloe Darancou and Madeline Trumbauer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43950" y="0"/>
            <a:ext cx="9056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of Billboard’s songs’ deviations from the mean popularity score for Billboard chart</a:t>
            </a:r>
            <a:endParaRPr/>
          </a:p>
        </p:txBody>
      </p:sp>
      <p:pic>
        <p:nvPicPr>
          <p:cNvPr id="117" name="Google Shape;117;p22"/>
          <p:cNvPicPr preferRelativeResize="0"/>
          <p:nvPr/>
        </p:nvPicPr>
        <p:blipFill>
          <a:blip r:embed="rId3">
            <a:alphaModFix/>
          </a:blip>
          <a:stretch>
            <a:fillRect/>
          </a:stretch>
        </p:blipFill>
        <p:spPr>
          <a:xfrm>
            <a:off x="-43950" y="715966"/>
            <a:ext cx="9144003" cy="3058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282925" y="10189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of Pitchfork’s songs’ deviations from the mean popularity score for Billboard chart</a:t>
            </a:r>
            <a:endParaRPr/>
          </a:p>
        </p:txBody>
      </p:sp>
      <p:pic>
        <p:nvPicPr>
          <p:cNvPr id="123" name="Google Shape;123;p23"/>
          <p:cNvPicPr preferRelativeResize="0"/>
          <p:nvPr/>
        </p:nvPicPr>
        <p:blipFill>
          <a:blip r:embed="rId3">
            <a:alphaModFix/>
          </a:blip>
          <a:stretch>
            <a:fillRect/>
          </a:stretch>
        </p:blipFill>
        <p:spPr>
          <a:xfrm>
            <a:off x="-47750" y="1235725"/>
            <a:ext cx="9191752" cy="336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212950" y="7857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Pie chart of release season of songs for Billboard</a:t>
            </a:r>
            <a:endParaRPr/>
          </a:p>
        </p:txBody>
      </p:sp>
      <p:pic>
        <p:nvPicPr>
          <p:cNvPr id="129" name="Google Shape;129;p24"/>
          <p:cNvPicPr preferRelativeResize="0"/>
          <p:nvPr/>
        </p:nvPicPr>
        <p:blipFill>
          <a:blip r:embed="rId3">
            <a:alphaModFix/>
          </a:blip>
          <a:stretch>
            <a:fillRect/>
          </a:stretch>
        </p:blipFill>
        <p:spPr>
          <a:xfrm>
            <a:off x="1491800" y="708975"/>
            <a:ext cx="5991875" cy="3577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idx="1" type="body"/>
          </p:nvPr>
        </p:nvSpPr>
        <p:spPr>
          <a:xfrm>
            <a:off x="189625" y="13687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Pie chart of release season of songs for Billboard</a:t>
            </a:r>
            <a:endParaRPr/>
          </a:p>
        </p:txBody>
      </p:sp>
      <p:pic>
        <p:nvPicPr>
          <p:cNvPr id="135" name="Google Shape;135;p25"/>
          <p:cNvPicPr preferRelativeResize="0"/>
          <p:nvPr/>
        </p:nvPicPr>
        <p:blipFill>
          <a:blip r:embed="rId3">
            <a:alphaModFix/>
          </a:blip>
          <a:stretch>
            <a:fillRect/>
          </a:stretch>
        </p:blipFill>
        <p:spPr>
          <a:xfrm>
            <a:off x="1712851" y="627325"/>
            <a:ext cx="5482301" cy="4111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259600" y="13687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Bar graph comparing release season of songs above the mean popularity to all songs for Billboard</a:t>
            </a:r>
            <a:endParaRPr/>
          </a:p>
        </p:txBody>
      </p:sp>
      <p:pic>
        <p:nvPicPr>
          <p:cNvPr id="141" name="Google Shape;141;p26"/>
          <p:cNvPicPr preferRelativeResize="0"/>
          <p:nvPr/>
        </p:nvPicPr>
        <p:blipFill>
          <a:blip r:embed="rId3">
            <a:alphaModFix/>
          </a:blip>
          <a:stretch>
            <a:fillRect/>
          </a:stretch>
        </p:blipFill>
        <p:spPr>
          <a:xfrm>
            <a:off x="2460950" y="629800"/>
            <a:ext cx="6166851" cy="4215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142975" y="902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Bar graph comparing release season of songs above the mean popularity to all songs for Pitchfork</a:t>
            </a:r>
            <a:endParaRPr/>
          </a:p>
        </p:txBody>
      </p:sp>
      <p:pic>
        <p:nvPicPr>
          <p:cNvPr id="147" name="Google Shape;147;p27"/>
          <p:cNvPicPr preferRelativeResize="0"/>
          <p:nvPr/>
        </p:nvPicPr>
        <p:blipFill>
          <a:blip r:embed="rId3">
            <a:alphaModFix/>
          </a:blip>
          <a:stretch>
            <a:fillRect/>
          </a:stretch>
        </p:blipFill>
        <p:spPr>
          <a:xfrm>
            <a:off x="1771725" y="880825"/>
            <a:ext cx="6544701" cy="3977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Documentation</a:t>
            </a:r>
            <a:endParaRPr/>
          </a:p>
        </p:txBody>
      </p:sp>
      <p:sp>
        <p:nvSpPr>
          <p:cNvPr id="153" name="Google Shape;153;p28"/>
          <p:cNvSpPr txBox="1"/>
          <p:nvPr>
            <p:ph idx="1" type="body"/>
          </p:nvPr>
        </p:nvSpPr>
        <p:spPr>
          <a:xfrm>
            <a:off x="387900" y="12884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150"/>
              <a:t>def billboard_selection(cur, conn):</a:t>
            </a:r>
            <a:endParaRPr sz="4150"/>
          </a:p>
          <a:p>
            <a:pPr indent="0" lvl="0" marL="0" rtl="0" algn="l">
              <a:spcBef>
                <a:spcPts val="1200"/>
              </a:spcBef>
              <a:spcAft>
                <a:spcPts val="0"/>
              </a:spcAft>
              <a:buNone/>
            </a:pPr>
            <a:r>
              <a:rPr lang="en" sz="3350"/>
              <a:t>“Takes in an input cursor. Fetches artist and song title from our database, while </a:t>
            </a:r>
            <a:r>
              <a:rPr lang="en" sz="3350"/>
              <a:t>returning</a:t>
            </a:r>
            <a:r>
              <a:rPr lang="en" sz="3350"/>
              <a:t> a list of tuples </a:t>
            </a:r>
            <a:r>
              <a:rPr lang="en" sz="3350"/>
              <a:t>containing</a:t>
            </a:r>
            <a:r>
              <a:rPr lang="en" sz="3350"/>
              <a:t> artist and song for Billboard”</a:t>
            </a:r>
            <a:endParaRPr sz="3350"/>
          </a:p>
          <a:p>
            <a:pPr indent="0" lvl="0" marL="0" rtl="0" algn="l">
              <a:spcBef>
                <a:spcPts val="1200"/>
              </a:spcBef>
              <a:spcAft>
                <a:spcPts val="0"/>
              </a:spcAft>
              <a:buNone/>
            </a:pPr>
            <a:r>
              <a:rPr lang="en" sz="4150"/>
              <a:t>def pitchfork_selection(cur, conn):</a:t>
            </a:r>
            <a:endParaRPr sz="4150"/>
          </a:p>
          <a:p>
            <a:pPr indent="0" lvl="0" marL="0" rtl="0" algn="l">
              <a:spcBef>
                <a:spcPts val="1200"/>
              </a:spcBef>
              <a:spcAft>
                <a:spcPts val="0"/>
              </a:spcAft>
              <a:buNone/>
            </a:pPr>
            <a:r>
              <a:rPr lang="en" sz="3350"/>
              <a:t>“Fetches artist and song title from our database, while returning a list of tuples containing artist and song for Pitchfork”</a:t>
            </a:r>
            <a:endParaRPr sz="3350"/>
          </a:p>
          <a:p>
            <a:pPr indent="0" lvl="0" marL="0" rtl="0" algn="l">
              <a:spcBef>
                <a:spcPts val="1200"/>
              </a:spcBef>
              <a:spcAft>
                <a:spcPts val="0"/>
              </a:spcAft>
              <a:buNone/>
            </a:pPr>
            <a:r>
              <a:rPr lang="en" sz="4150"/>
              <a:t>def strip_titles(lst):</a:t>
            </a:r>
            <a:endParaRPr sz="4150"/>
          </a:p>
          <a:p>
            <a:pPr indent="0" lvl="0" marL="0" rtl="0" algn="l">
              <a:spcBef>
                <a:spcPts val="1200"/>
              </a:spcBef>
              <a:spcAft>
                <a:spcPts val="0"/>
              </a:spcAft>
              <a:buNone/>
            </a:pPr>
            <a:r>
              <a:rPr lang="en" sz="3350"/>
              <a:t>“Takes in a list of tuples containing song title and artist. Strips the title for api searching purposes. Returns a list of titles.”</a:t>
            </a:r>
            <a:endParaRPr sz="3350"/>
          </a:p>
          <a:p>
            <a:pPr indent="0" lvl="0" marL="0" rtl="0" algn="l">
              <a:spcBef>
                <a:spcPts val="1200"/>
              </a:spcBef>
              <a:spcAft>
                <a:spcPts val="0"/>
              </a:spcAft>
              <a:buNone/>
            </a:pPr>
            <a:r>
              <a:rPr lang="en" sz="4150"/>
              <a:t>def final_tuples(tuples_lst, titles_stripped):</a:t>
            </a:r>
            <a:endParaRPr sz="4150"/>
          </a:p>
          <a:p>
            <a:pPr indent="0" lvl="0" marL="0" rtl="0" algn="l">
              <a:spcBef>
                <a:spcPts val="1200"/>
              </a:spcBef>
              <a:spcAft>
                <a:spcPts val="0"/>
              </a:spcAft>
              <a:buNone/>
            </a:pPr>
            <a:r>
              <a:rPr lang="en" sz="3350"/>
              <a:t>“Takes in a list of tuples containing song title and artist. Takes in a list of stripped titles. Returns a new tuples list that contains stripped titles and artists”</a:t>
            </a:r>
            <a:endParaRPr sz="3350"/>
          </a:p>
          <a:p>
            <a:pPr indent="0" lvl="0" marL="0" rtl="0" algn="l">
              <a:spcBef>
                <a:spcPts val="1200"/>
              </a:spcBef>
              <a:spcAft>
                <a:spcPts val="0"/>
              </a:spcAft>
              <a:buNone/>
            </a:pPr>
            <a:r>
              <a:rPr lang="en" sz="4150"/>
              <a:t>def thesongpopularity(songnamelist):</a:t>
            </a:r>
            <a:endParaRPr sz="4150"/>
          </a:p>
          <a:p>
            <a:pPr indent="0" lvl="0" marL="0" rtl="0" algn="l">
              <a:spcBef>
                <a:spcPts val="1200"/>
              </a:spcBef>
              <a:spcAft>
                <a:spcPts val="0"/>
              </a:spcAft>
              <a:buNone/>
            </a:pPr>
            <a:r>
              <a:rPr lang="en" sz="3350"/>
              <a:t>“Takes in a list of tuples containing the song title. Uses the title to search the API and extract the popularity score calculated by Spotify. This Function returns a list containing the popularity scores for the list of songs inputted. “</a:t>
            </a:r>
            <a:endParaRPr sz="3350"/>
          </a:p>
          <a:p>
            <a:pPr indent="0" lvl="0" marL="0" rtl="0" algn="l">
              <a:spcBef>
                <a:spcPts val="1200"/>
              </a:spcBef>
              <a:spcAft>
                <a:spcPts val="0"/>
              </a:spcAft>
              <a:buNone/>
            </a:pPr>
            <a:r>
              <a:rPr lang="en" sz="4150"/>
              <a:t>def thesongdate(songnamelist):</a:t>
            </a:r>
            <a:endParaRPr sz="4150"/>
          </a:p>
          <a:p>
            <a:pPr indent="0" lvl="0" marL="0" rtl="0" algn="l">
              <a:spcBef>
                <a:spcPts val="1200"/>
              </a:spcBef>
              <a:spcAft>
                <a:spcPts val="0"/>
              </a:spcAft>
              <a:buNone/>
            </a:pPr>
            <a:r>
              <a:rPr lang="en" sz="3350"/>
              <a:t>“Takes in a list of tuples containing the song title. Uses the title to search the API and extract the release date of the song. This Function returns a list containing the release date for the list of songs inputted. “</a:t>
            </a:r>
            <a:endParaRPr sz="3350"/>
          </a:p>
          <a:p>
            <a:pPr indent="0" lvl="0" marL="0" rtl="0" algn="l">
              <a:spcBef>
                <a:spcPts val="1200"/>
              </a:spcBef>
              <a:spcAft>
                <a:spcPts val="0"/>
              </a:spcAft>
              <a:buNone/>
            </a:pPr>
            <a:r>
              <a:t/>
            </a:r>
            <a:endParaRPr sz="3350"/>
          </a:p>
          <a:p>
            <a:pPr indent="0" lvl="0" marL="0" rtl="0" algn="l">
              <a:spcBef>
                <a:spcPts val="1200"/>
              </a:spcBef>
              <a:spcAft>
                <a:spcPts val="0"/>
              </a:spcAft>
              <a:buNone/>
            </a:pPr>
            <a:r>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
        <p:nvSpPr>
          <p:cNvPr id="154" name="Google Shape;154;p28"/>
          <p:cNvSpPr txBox="1"/>
          <p:nvPr/>
        </p:nvSpPr>
        <p:spPr>
          <a:xfrm>
            <a:off x="5035050" y="464775"/>
            <a:ext cx="34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Final Spotify</a:t>
            </a:r>
            <a:r>
              <a:rPr lang="en">
                <a:solidFill>
                  <a:srgbClr val="FF9900"/>
                </a:solidFill>
                <a:latin typeface="Roboto"/>
                <a:ea typeface="Roboto"/>
                <a:cs typeface="Roboto"/>
                <a:sym typeface="Roboto"/>
              </a:rPr>
              <a:t>.py &amp; PitchforkAPI.py</a:t>
            </a:r>
            <a:endParaRPr>
              <a:solidFill>
                <a:srgbClr val="FF99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Documentation</a:t>
            </a:r>
            <a:endParaRPr/>
          </a:p>
        </p:txBody>
      </p:sp>
      <p:sp>
        <p:nvSpPr>
          <p:cNvPr id="160" name="Google Shape;160;p29"/>
          <p:cNvSpPr txBox="1"/>
          <p:nvPr>
            <p:ph idx="1" type="body"/>
          </p:nvPr>
        </p:nvSpPr>
        <p:spPr>
          <a:xfrm>
            <a:off x="387900" y="12884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150"/>
              <a:t>def theseason(listofdates):</a:t>
            </a:r>
            <a:endParaRPr sz="4150"/>
          </a:p>
          <a:p>
            <a:pPr indent="0" lvl="0" marL="0" rtl="0" algn="l">
              <a:spcBef>
                <a:spcPts val="1200"/>
              </a:spcBef>
              <a:spcAft>
                <a:spcPts val="0"/>
              </a:spcAft>
              <a:buNone/>
            </a:pPr>
            <a:r>
              <a:rPr lang="en" sz="4150"/>
              <a:t>“Takes in a list of tuples containing the song release date. Uses the date and assigns the month to a season. This Function returns a list containing the season the song was released in. “</a:t>
            </a:r>
            <a:endParaRPr sz="4150"/>
          </a:p>
          <a:p>
            <a:pPr indent="0" lvl="0" marL="0" rtl="0" algn="l">
              <a:spcBef>
                <a:spcPts val="1200"/>
              </a:spcBef>
              <a:spcAft>
                <a:spcPts val="0"/>
              </a:spcAft>
              <a:buNone/>
            </a:pPr>
            <a:r>
              <a:rPr lang="en" sz="4150"/>
              <a:t>def theseasonkey(cur, conn, lst):</a:t>
            </a:r>
            <a:endParaRPr sz="4150"/>
          </a:p>
          <a:p>
            <a:pPr indent="0" lvl="0" marL="0" rtl="0" algn="l">
              <a:spcBef>
                <a:spcPts val="1200"/>
              </a:spcBef>
              <a:spcAft>
                <a:spcPts val="0"/>
              </a:spcAft>
              <a:buNone/>
            </a:pPr>
            <a:r>
              <a:rPr lang="en" sz="4150"/>
              <a:t>“Takes in a list of seasons and input cursor. This function inserts track, date, and season column into our database by 25 entries at a time for our Billboard Season table “</a:t>
            </a:r>
            <a:endParaRPr sz="4150"/>
          </a:p>
          <a:p>
            <a:pPr indent="0" lvl="0" marL="0" rtl="0" algn="l">
              <a:spcBef>
                <a:spcPts val="1200"/>
              </a:spcBef>
              <a:spcAft>
                <a:spcPts val="0"/>
              </a:spcAft>
              <a:buNone/>
            </a:pPr>
            <a:r>
              <a:rPr lang="en" sz="4150"/>
              <a:t>def theseasonkey2(cur, conn, lst):</a:t>
            </a:r>
            <a:endParaRPr sz="4150"/>
          </a:p>
          <a:p>
            <a:pPr indent="0" lvl="0" marL="0" rtl="0" algn="l">
              <a:spcBef>
                <a:spcPts val="1200"/>
              </a:spcBef>
              <a:spcAft>
                <a:spcPts val="0"/>
              </a:spcAft>
              <a:buNone/>
            </a:pPr>
            <a:r>
              <a:rPr lang="en" sz="4150"/>
              <a:t>“Takes in a list of seasons and input cursor. This function inserts track, date, and season column into our database by 25 entries at a time for our Pitchfork Season table “</a:t>
            </a:r>
            <a:endParaRPr sz="4150"/>
          </a:p>
          <a:p>
            <a:pPr indent="0" lvl="0" marL="0" rtl="0" algn="l">
              <a:spcBef>
                <a:spcPts val="1200"/>
              </a:spcBef>
              <a:spcAft>
                <a:spcPts val="0"/>
              </a:spcAft>
              <a:buNone/>
            </a:pPr>
            <a:r>
              <a:rPr lang="en" sz="4150"/>
              <a:t>def theflist(songlist, apidatalist, season_list):</a:t>
            </a:r>
            <a:endParaRPr sz="4150"/>
          </a:p>
          <a:p>
            <a:pPr indent="0" lvl="0" marL="0" rtl="0" algn="l">
              <a:spcBef>
                <a:spcPts val="1200"/>
              </a:spcBef>
              <a:spcAft>
                <a:spcPts val="0"/>
              </a:spcAft>
              <a:buNone/>
            </a:pPr>
            <a:r>
              <a:rPr lang="en" sz="4150"/>
              <a:t>“Takes in a list of songs, apidata for either dates or popularity scores, and seasons for a list of songs off of either Billboard or Pitchfork. This function formats the list values inputted as a list of tuples. It outputs a list of tuples containing the song name, apidata, and the season“</a:t>
            </a:r>
            <a:endParaRPr sz="4150"/>
          </a:p>
          <a:p>
            <a:pPr indent="0" lvl="0" marL="0" rtl="0" algn="l">
              <a:spcBef>
                <a:spcPts val="1200"/>
              </a:spcBef>
              <a:spcAft>
                <a:spcPts val="1200"/>
              </a:spcAft>
              <a:buNone/>
            </a:pPr>
            <a:r>
              <a:t/>
            </a:r>
            <a:endParaRPr sz="3350"/>
          </a:p>
        </p:txBody>
      </p:sp>
      <p:sp>
        <p:nvSpPr>
          <p:cNvPr id="161" name="Google Shape;161;p29"/>
          <p:cNvSpPr txBox="1"/>
          <p:nvPr/>
        </p:nvSpPr>
        <p:spPr>
          <a:xfrm>
            <a:off x="5035050" y="464775"/>
            <a:ext cx="347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Final Spotify.py &amp; PitchforkAPI.py</a:t>
            </a:r>
            <a:endParaRPr>
              <a:solidFill>
                <a:srgbClr val="FF9900"/>
              </a:solidFill>
              <a:latin typeface="Roboto"/>
              <a:ea typeface="Roboto"/>
              <a:cs typeface="Roboto"/>
              <a:sym typeface="Roboto"/>
            </a:endParaRPr>
          </a:p>
          <a:p>
            <a:pPr indent="0" lvl="0" marL="0" rtl="0" algn="l">
              <a:spcBef>
                <a:spcPts val="0"/>
              </a:spcBef>
              <a:spcAft>
                <a:spcPts val="0"/>
              </a:spcAft>
              <a:buNone/>
            </a:pPr>
            <a:r>
              <a:t/>
            </a:r>
            <a:endParaRPr>
              <a:solidFill>
                <a:srgbClr val="FF99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Documentation</a:t>
            </a:r>
            <a:endParaRPr/>
          </a:p>
        </p:txBody>
      </p:sp>
      <p:sp>
        <p:nvSpPr>
          <p:cNvPr id="167" name="Google Shape;167;p30"/>
          <p:cNvSpPr txBox="1"/>
          <p:nvPr>
            <p:ph idx="1" type="body"/>
          </p:nvPr>
        </p:nvSpPr>
        <p:spPr>
          <a:xfrm>
            <a:off x="387900" y="1334899"/>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150"/>
              <a:t>def poptable(cur, conn, lst):</a:t>
            </a:r>
            <a:endParaRPr sz="4150"/>
          </a:p>
          <a:p>
            <a:pPr indent="0" lvl="0" marL="0" rtl="0" algn="l">
              <a:spcBef>
                <a:spcPts val="1200"/>
              </a:spcBef>
              <a:spcAft>
                <a:spcPts val="0"/>
              </a:spcAft>
              <a:buNone/>
            </a:pPr>
            <a:r>
              <a:rPr lang="en" sz="4150"/>
              <a:t>“Takes in a list of tuples containing song and title. Takes in an input cursor. Calls theflist, final_tuples, strip_titles, the season, and thesongdate. These functions all help to extract data from API and format. This function then inserts the extracted formatted data into our database as Spotify_Popularity_Scores for Billboard. This function  only inserts 25 entries at a time.”</a:t>
            </a:r>
            <a:endParaRPr sz="4150"/>
          </a:p>
          <a:p>
            <a:pPr indent="0" lvl="0" marL="0" rtl="0" algn="l">
              <a:spcBef>
                <a:spcPts val="1200"/>
              </a:spcBef>
              <a:spcAft>
                <a:spcPts val="0"/>
              </a:spcAft>
              <a:buNone/>
            </a:pPr>
            <a:r>
              <a:rPr lang="en" sz="4150"/>
              <a:t>def poptable2(cur, conn, lst):</a:t>
            </a:r>
            <a:endParaRPr sz="4150"/>
          </a:p>
          <a:p>
            <a:pPr indent="0" lvl="0" marL="0" rtl="0" algn="l">
              <a:spcBef>
                <a:spcPts val="1200"/>
              </a:spcBef>
              <a:spcAft>
                <a:spcPts val="0"/>
              </a:spcAft>
              <a:buNone/>
            </a:pPr>
            <a:r>
              <a:rPr lang="en" sz="4150"/>
              <a:t>“Takes in a list of tuples containing song and title. Takes in an input cursor. Calls theflist, final_tuples, strip_titles, the season, and thesongpopularity. These functions all help to extract data from API and format. This function then inserts the extracted formatted data into our database as Spotify_Popularity_Scores2 for Pitchfork This function  only inserts 25 entries at a time.”</a:t>
            </a:r>
            <a:endParaRPr sz="4150"/>
          </a:p>
          <a:p>
            <a:pPr indent="0" lvl="0" marL="0" rtl="0" algn="l">
              <a:spcBef>
                <a:spcPts val="1200"/>
              </a:spcBef>
              <a:spcAft>
                <a:spcPts val="0"/>
              </a:spcAft>
              <a:buNone/>
            </a:pPr>
            <a:r>
              <a:rPr lang="en" sz="4150"/>
              <a:t>def data_table(cur, conn, lst):</a:t>
            </a:r>
            <a:endParaRPr sz="4150"/>
          </a:p>
          <a:p>
            <a:pPr indent="0" lvl="0" marL="0" rtl="0" algn="l">
              <a:spcBef>
                <a:spcPts val="1200"/>
              </a:spcBef>
              <a:spcAft>
                <a:spcPts val="0"/>
              </a:spcAft>
              <a:buNone/>
            </a:pPr>
            <a:r>
              <a:rPr lang="en" sz="4150"/>
              <a:t>“Takes in a list of tuples containing song and title. Takes in an input cursor. Calls theflist, final_tuples, strip_titles, the season, and thesongdate. These functions all help to extract data from API and format. This function then inserts the extracted formatted data into our database as Spotify_Dates for Billboard. This function  only inserts 25 entries at a time.”</a:t>
            </a:r>
            <a:endParaRPr sz="4150"/>
          </a:p>
          <a:p>
            <a:pPr indent="0" lvl="0" marL="0" rtl="0" algn="l">
              <a:spcBef>
                <a:spcPts val="1200"/>
              </a:spcBef>
              <a:spcAft>
                <a:spcPts val="0"/>
              </a:spcAft>
              <a:buNone/>
            </a:pPr>
            <a:r>
              <a:rPr lang="en" sz="4150"/>
              <a:t>def data_table2(cur, conn, lst):</a:t>
            </a:r>
            <a:endParaRPr sz="4150"/>
          </a:p>
          <a:p>
            <a:pPr indent="0" lvl="0" marL="0" rtl="0" algn="l">
              <a:spcBef>
                <a:spcPts val="1200"/>
              </a:spcBef>
              <a:spcAft>
                <a:spcPts val="0"/>
              </a:spcAft>
              <a:buNone/>
            </a:pPr>
            <a:r>
              <a:rPr lang="en" sz="4150"/>
              <a:t>“Takes in a list of tuples containing song and title. Takes in an input cursor. Calls theflist, final_tuples, strip_titles, the season, and thesongdate. These functions all help to extract data from API and format. This function then inserts the extracted formatted data into our database as Spotify_Dates2 for Pitchfork. This function  only inserts 25 entries at a time.”</a:t>
            </a:r>
            <a:endParaRPr sz="4150"/>
          </a:p>
          <a:p>
            <a:pPr indent="0" lvl="0" marL="0" rtl="0" algn="l">
              <a:spcBef>
                <a:spcPts val="1200"/>
              </a:spcBef>
              <a:spcAft>
                <a:spcPts val="1200"/>
              </a:spcAft>
              <a:buNone/>
            </a:pPr>
            <a:r>
              <a:t/>
            </a:r>
            <a:endParaRPr/>
          </a:p>
        </p:txBody>
      </p:sp>
      <p:sp>
        <p:nvSpPr>
          <p:cNvPr id="168" name="Google Shape;168;p30"/>
          <p:cNvSpPr txBox="1"/>
          <p:nvPr/>
        </p:nvSpPr>
        <p:spPr>
          <a:xfrm>
            <a:off x="5035050" y="464775"/>
            <a:ext cx="347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Final Spotify.py &amp; PitchforkAPI.py</a:t>
            </a:r>
            <a:endParaRPr>
              <a:solidFill>
                <a:srgbClr val="FF9900"/>
              </a:solidFill>
              <a:latin typeface="Roboto"/>
              <a:ea typeface="Roboto"/>
              <a:cs typeface="Roboto"/>
              <a:sym typeface="Roboto"/>
            </a:endParaRPr>
          </a:p>
          <a:p>
            <a:pPr indent="0" lvl="0" marL="0" rtl="0" algn="l">
              <a:spcBef>
                <a:spcPts val="0"/>
              </a:spcBef>
              <a:spcAft>
                <a:spcPts val="0"/>
              </a:spcAft>
              <a:buNone/>
            </a:pPr>
            <a:r>
              <a:t/>
            </a:r>
            <a:endParaRPr>
              <a:solidFill>
                <a:srgbClr val="FF99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Documentation</a:t>
            </a:r>
            <a:endParaRPr/>
          </a:p>
        </p:txBody>
      </p:sp>
      <p:sp>
        <p:nvSpPr>
          <p:cNvPr id="174" name="Google Shape;174;p31"/>
          <p:cNvSpPr txBox="1"/>
          <p:nvPr>
            <p:ph idx="1" type="body"/>
          </p:nvPr>
        </p:nvSpPr>
        <p:spPr>
          <a:xfrm>
            <a:off x="276725" y="138137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300"/>
              <a:t>def createDatabase(name)</a:t>
            </a:r>
            <a:br>
              <a:rPr lang="en" sz="1300"/>
            </a:br>
            <a:r>
              <a:rPr lang="en" sz="1300"/>
              <a:t>“Inputs a database name. Establishes a connection to the database and returns a cursor and connection object.”</a:t>
            </a:r>
            <a:endParaRPr sz="1300"/>
          </a:p>
          <a:p>
            <a:pPr indent="0" lvl="0" marL="0" rtl="0" algn="l">
              <a:spcBef>
                <a:spcPts val="1200"/>
              </a:spcBef>
              <a:spcAft>
                <a:spcPts val="0"/>
              </a:spcAft>
              <a:buNone/>
            </a:pPr>
            <a:r>
              <a:rPr lang="en" sz="1300"/>
              <a:t>def gather_data_pitch()</a:t>
            </a:r>
            <a:br>
              <a:rPr lang="en" sz="1300"/>
            </a:br>
            <a:r>
              <a:rPr lang="en" sz="1300"/>
              <a:t>“No inputs. Returns a list of tuples in the format artist, songname by using Beautiful Soup to extract data from Pitchfork website.”</a:t>
            </a:r>
            <a:endParaRPr sz="1300"/>
          </a:p>
          <a:p>
            <a:pPr indent="0" lvl="0" marL="0" rtl="0" algn="l">
              <a:spcBef>
                <a:spcPts val="1200"/>
              </a:spcBef>
              <a:spcAft>
                <a:spcPts val="0"/>
              </a:spcAft>
              <a:buNone/>
            </a:pPr>
            <a:r>
              <a:rPr lang="en" sz="1300"/>
              <a:t>def gather_data_BS()</a:t>
            </a:r>
            <a:br>
              <a:rPr lang="en" sz="1300"/>
            </a:br>
            <a:r>
              <a:rPr lang="en" sz="1300"/>
              <a:t>“No inputs. Returns a list of tuples in the format artist, songname by using Beautiful Soup to extract data from Billboard website.”</a:t>
            </a:r>
            <a:endParaRPr sz="1300"/>
          </a:p>
          <a:p>
            <a:pPr indent="0" lvl="0" marL="0" rtl="0" algn="l">
              <a:spcBef>
                <a:spcPts val="1200"/>
              </a:spcBef>
              <a:spcAft>
                <a:spcPts val="0"/>
              </a:spcAft>
              <a:buNone/>
            </a:pPr>
            <a:r>
              <a:rPr lang="en" sz="1300"/>
              <a:t>def set_up_Billboard(cur, conn):</a:t>
            </a:r>
            <a:br>
              <a:rPr lang="en" sz="1300"/>
            </a:br>
            <a:r>
              <a:rPr lang="en" sz="1300"/>
              <a:t>“Inputs a cursor and connection object. Creates the Billboard table in the database.”</a:t>
            </a:r>
            <a:endParaRPr sz="1300"/>
          </a:p>
          <a:p>
            <a:pPr indent="0" lvl="0" marL="0" rtl="0" algn="l">
              <a:spcBef>
                <a:spcPts val="1200"/>
              </a:spcBef>
              <a:spcAft>
                <a:spcPts val="1200"/>
              </a:spcAft>
              <a:buNone/>
            </a:pPr>
            <a:r>
              <a:rPr lang="en" sz="1300"/>
              <a:t>def set_up_Pitchfork(cur, conn):</a:t>
            </a:r>
            <a:br>
              <a:rPr lang="en" sz="1300"/>
            </a:br>
            <a:r>
              <a:rPr lang="en" sz="1300"/>
              <a:t>“nputs a cursor and connection object. Creates the Pitchfork table in the database.”</a:t>
            </a:r>
            <a:endParaRPr sz="1300"/>
          </a:p>
        </p:txBody>
      </p:sp>
      <p:sp>
        <p:nvSpPr>
          <p:cNvPr id="175" name="Google Shape;175;p31"/>
          <p:cNvSpPr txBox="1"/>
          <p:nvPr/>
        </p:nvSpPr>
        <p:spPr>
          <a:xfrm>
            <a:off x="5035050" y="464775"/>
            <a:ext cx="31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Webscraping.py</a:t>
            </a:r>
            <a:endParaRPr>
              <a:solidFill>
                <a:srgbClr val="FF99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70" name="Google Shape;70;p14"/>
          <p:cNvSpPr txBox="1"/>
          <p:nvPr>
            <p:ph idx="1" type="body"/>
          </p:nvPr>
        </p:nvSpPr>
        <p:spPr>
          <a:xfrm>
            <a:off x="303500" y="1489825"/>
            <a:ext cx="8452500" cy="3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 </a:t>
            </a:r>
            <a:r>
              <a:rPr lang="en" sz="1400">
                <a:solidFill>
                  <a:srgbClr val="FFFFFF"/>
                </a:solidFill>
                <a:latin typeface="Georgia"/>
                <a:ea typeface="Georgia"/>
                <a:cs typeface="Georgia"/>
                <a:sym typeface="Georgia"/>
              </a:rPr>
              <a:t>collect listening data from</a:t>
            </a:r>
            <a:r>
              <a:rPr lang="en" sz="1400">
                <a:solidFill>
                  <a:srgbClr val="FFFFFF"/>
                </a:solidFill>
                <a:highlight>
                  <a:srgbClr val="FFF2CC"/>
                </a:highlight>
                <a:latin typeface="Georgia"/>
                <a:ea typeface="Georgia"/>
                <a:cs typeface="Georgia"/>
                <a:sym typeface="Georgia"/>
              </a:rPr>
              <a:t> </a:t>
            </a:r>
            <a:r>
              <a:rPr lang="en" sz="1400">
                <a:solidFill>
                  <a:srgbClr val="434343"/>
                </a:solidFill>
                <a:highlight>
                  <a:srgbClr val="FFF2CC"/>
                </a:highlight>
                <a:latin typeface="Georgia"/>
                <a:ea typeface="Georgia"/>
                <a:cs typeface="Georgia"/>
                <a:sym typeface="Georgia"/>
              </a:rPr>
              <a:t>Last.fm</a:t>
            </a:r>
            <a:r>
              <a:rPr lang="en" sz="1400">
                <a:solidFill>
                  <a:srgbClr val="FFFFFF"/>
                </a:solidFill>
                <a:latin typeface="Georgia"/>
                <a:ea typeface="Georgia"/>
                <a:cs typeface="Georgia"/>
                <a:sym typeface="Georgia"/>
              </a:rPr>
              <a:t> that would allow us to track users’ </a:t>
            </a:r>
            <a:r>
              <a:rPr lang="en" sz="1400">
                <a:solidFill>
                  <a:srgbClr val="434343"/>
                </a:solidFill>
                <a:highlight>
                  <a:srgbClr val="FFF2CC"/>
                </a:highlight>
                <a:latin typeface="Georgia"/>
                <a:ea typeface="Georgia"/>
                <a:cs typeface="Georgia"/>
                <a:sym typeface="Georgia"/>
              </a:rPr>
              <a:t>top artist and genre </a:t>
            </a:r>
            <a:r>
              <a:rPr lang="en" sz="1400">
                <a:solidFill>
                  <a:srgbClr val="FFFFFF"/>
                </a:solidFill>
                <a:latin typeface="Georgia"/>
                <a:ea typeface="Georgia"/>
                <a:cs typeface="Georgia"/>
                <a:sym typeface="Georgia"/>
              </a:rPr>
              <a:t>listened to. </a:t>
            </a:r>
            <a:endParaRPr sz="1300">
              <a:solidFill>
                <a:srgbClr val="FFFFFF"/>
              </a:solidFill>
              <a:latin typeface="Georgia"/>
              <a:ea typeface="Georgia"/>
              <a:cs typeface="Georgia"/>
              <a:sym typeface="Georgia"/>
            </a:endParaRPr>
          </a:p>
          <a:p>
            <a:pPr indent="0" lvl="0" marL="0" rtl="0" algn="l">
              <a:spcBef>
                <a:spcPts val="1200"/>
              </a:spcBef>
              <a:spcAft>
                <a:spcPts val="0"/>
              </a:spcAft>
              <a:buNone/>
            </a:pPr>
            <a:r>
              <a:rPr lang="en" sz="1500">
                <a:solidFill>
                  <a:srgbClr val="FFFFFF"/>
                </a:solidFill>
                <a:latin typeface="Georgia"/>
                <a:ea typeface="Georgia"/>
                <a:cs typeface="Georgia"/>
                <a:sym typeface="Georgia"/>
              </a:rPr>
              <a:t>Actual: use </a:t>
            </a:r>
            <a:r>
              <a:rPr lang="en" sz="1500">
                <a:solidFill>
                  <a:srgbClr val="666666"/>
                </a:solidFill>
                <a:highlight>
                  <a:srgbClr val="FFF2CC"/>
                </a:highlight>
                <a:latin typeface="Georgia"/>
                <a:ea typeface="Georgia"/>
                <a:cs typeface="Georgia"/>
                <a:sym typeface="Georgia"/>
              </a:rPr>
              <a:t>Spotifpy API</a:t>
            </a:r>
            <a:r>
              <a:rPr lang="en" sz="1500">
                <a:solidFill>
                  <a:srgbClr val="FFFFFF"/>
                </a:solidFill>
                <a:latin typeface="Georgia"/>
                <a:ea typeface="Georgia"/>
                <a:cs typeface="Georgia"/>
                <a:sym typeface="Georgia"/>
              </a:rPr>
              <a:t> instead of Last.fm to collect popularity data</a:t>
            </a:r>
            <a:br>
              <a:rPr lang="en" sz="1500">
                <a:solidFill>
                  <a:srgbClr val="FFFFFF"/>
                </a:solidFill>
                <a:latin typeface="Georgia"/>
                <a:ea typeface="Georgia"/>
                <a:cs typeface="Georgia"/>
                <a:sym typeface="Georgia"/>
              </a:rPr>
            </a:br>
            <a:r>
              <a:rPr lang="en" sz="1500">
                <a:solidFill>
                  <a:srgbClr val="FFFFFF"/>
                </a:solidFill>
                <a:latin typeface="Georgia"/>
                <a:ea typeface="Georgia"/>
                <a:cs typeface="Georgia"/>
                <a:sym typeface="Georgia"/>
              </a:rPr>
              <a:t>Accessed websites </a:t>
            </a:r>
            <a:r>
              <a:rPr lang="en" sz="1500">
                <a:solidFill>
                  <a:srgbClr val="666666"/>
                </a:solidFill>
                <a:highlight>
                  <a:srgbClr val="FFF2CC"/>
                </a:highlight>
                <a:latin typeface="Georgia"/>
                <a:ea typeface="Georgia"/>
                <a:cs typeface="Georgia"/>
                <a:sym typeface="Georgia"/>
              </a:rPr>
              <a:t>Pitchfork</a:t>
            </a:r>
            <a:r>
              <a:rPr lang="en" sz="1500">
                <a:solidFill>
                  <a:srgbClr val="FFFFFF"/>
                </a:solidFill>
                <a:latin typeface="Georgia"/>
                <a:ea typeface="Georgia"/>
                <a:cs typeface="Georgia"/>
                <a:sym typeface="Georgia"/>
              </a:rPr>
              <a:t> and </a:t>
            </a:r>
            <a:r>
              <a:rPr lang="en" sz="1500">
                <a:solidFill>
                  <a:srgbClr val="434343"/>
                </a:solidFill>
                <a:highlight>
                  <a:srgbClr val="FFF2CC"/>
                </a:highlight>
                <a:latin typeface="Georgia"/>
                <a:ea typeface="Georgia"/>
                <a:cs typeface="Georgia"/>
                <a:sym typeface="Georgia"/>
              </a:rPr>
              <a:t>Billboard</a:t>
            </a:r>
            <a:endParaRPr sz="1500">
              <a:solidFill>
                <a:srgbClr val="434343"/>
              </a:solidFill>
              <a:highlight>
                <a:srgbClr val="FFF2CC"/>
              </a:highlight>
              <a:latin typeface="Georgia"/>
              <a:ea typeface="Georgia"/>
              <a:cs typeface="Georgia"/>
              <a:sym typeface="Georgia"/>
            </a:endParaRPr>
          </a:p>
          <a:p>
            <a:pPr indent="0" lvl="0" marL="0" rtl="0" algn="l">
              <a:spcBef>
                <a:spcPts val="1200"/>
              </a:spcBef>
              <a:spcAft>
                <a:spcPts val="0"/>
              </a:spcAft>
              <a:buNone/>
            </a:pPr>
            <a:r>
              <a:rPr lang="en" sz="1500">
                <a:solidFill>
                  <a:srgbClr val="FFFFFF"/>
                </a:solidFill>
                <a:latin typeface="Georgia"/>
                <a:ea typeface="Georgia"/>
                <a:cs typeface="Georgia"/>
                <a:sym typeface="Georgia"/>
              </a:rPr>
              <a:t>Analyze </a:t>
            </a:r>
            <a:r>
              <a:rPr lang="en" sz="1500">
                <a:solidFill>
                  <a:srgbClr val="666666"/>
                </a:solidFill>
                <a:highlight>
                  <a:srgbClr val="FFF2CC"/>
                </a:highlight>
                <a:latin typeface="Georgia"/>
                <a:ea typeface="Georgia"/>
                <a:cs typeface="Georgia"/>
                <a:sym typeface="Georgia"/>
              </a:rPr>
              <a:t>song popularity</a:t>
            </a:r>
            <a:r>
              <a:rPr lang="en" sz="1500">
                <a:solidFill>
                  <a:srgbClr val="FFFFFF"/>
                </a:solidFill>
                <a:latin typeface="Georgia"/>
                <a:ea typeface="Georgia"/>
                <a:cs typeface="Georgia"/>
                <a:sym typeface="Georgia"/>
              </a:rPr>
              <a:t> and </a:t>
            </a:r>
            <a:r>
              <a:rPr lang="en" sz="1500">
                <a:solidFill>
                  <a:srgbClr val="666666"/>
                </a:solidFill>
                <a:highlight>
                  <a:srgbClr val="FFF2CC"/>
                </a:highlight>
                <a:latin typeface="Georgia"/>
                <a:ea typeface="Georgia"/>
                <a:cs typeface="Georgia"/>
                <a:sym typeface="Georgia"/>
              </a:rPr>
              <a:t>release date of song </a:t>
            </a:r>
            <a:r>
              <a:rPr lang="en" sz="1500">
                <a:solidFill>
                  <a:srgbClr val="FFFFFF"/>
                </a:solidFill>
                <a:latin typeface="Georgia"/>
                <a:ea typeface="Georgia"/>
                <a:cs typeface="Georgia"/>
                <a:sym typeface="Georgia"/>
              </a:rPr>
              <a:t>instead of genre because couldn’t find it in JSON</a:t>
            </a:r>
            <a:endParaRPr sz="1500">
              <a:solidFill>
                <a:srgbClr val="FFFFFF"/>
              </a:solidFill>
              <a:latin typeface="Georgia"/>
              <a:ea typeface="Georgia"/>
              <a:cs typeface="Georgia"/>
              <a:sym typeface="Georgia"/>
            </a:endParaRPr>
          </a:p>
          <a:p>
            <a:pPr indent="0" lvl="0" marL="0" rtl="0" algn="l">
              <a:spcBef>
                <a:spcPts val="1200"/>
              </a:spcBef>
              <a:spcAft>
                <a:spcPts val="1200"/>
              </a:spcAft>
              <a:buNone/>
            </a:pPr>
            <a:r>
              <a:rPr lang="en">
                <a:solidFill>
                  <a:srgbClr val="666666"/>
                </a:solidFill>
                <a:highlight>
                  <a:srgbClr val="FFF2CC"/>
                </a:highlight>
                <a:latin typeface="Georgia"/>
                <a:ea typeface="Georgia"/>
                <a:cs typeface="Georgia"/>
                <a:sym typeface="Georgia"/>
              </a:rPr>
              <a:t>To compare the ranking of songs on Pitchfork and Billboard to their respective Spotify popularity scores</a:t>
            </a:r>
            <a:endParaRPr sz="1500">
              <a:solidFill>
                <a:srgbClr val="666666"/>
              </a:solidFill>
              <a:highlight>
                <a:srgbClr val="FFF2CC"/>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Documentation</a:t>
            </a:r>
            <a:endParaRPr/>
          </a:p>
        </p:txBody>
      </p:sp>
      <p:sp>
        <p:nvSpPr>
          <p:cNvPr id="181" name="Google Shape;181;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t>def fill_data_in_Billboard(cur, conn):</a:t>
            </a:r>
            <a:br>
              <a:rPr lang="en" sz="1200"/>
            </a:br>
            <a:r>
              <a:rPr lang="en" sz="1200"/>
              <a:t>“Takes the database cursor </a:t>
            </a:r>
            <a:r>
              <a:rPr lang="en" sz="1200"/>
              <a:t>and connection as inputs. Adds song_id, song_rank, song_title, artist_id to Billboards table in database. Returns nothing.”</a:t>
            </a:r>
            <a:endParaRPr sz="1200"/>
          </a:p>
          <a:p>
            <a:pPr indent="0" lvl="0" marL="0" rtl="0" algn="l">
              <a:lnSpc>
                <a:spcPct val="105000"/>
              </a:lnSpc>
              <a:spcBef>
                <a:spcPts val="1200"/>
              </a:spcBef>
              <a:spcAft>
                <a:spcPts val="0"/>
              </a:spcAft>
              <a:buNone/>
            </a:pPr>
            <a:r>
              <a:rPr lang="en" sz="1200"/>
              <a:t>def fill_data_in_Pitchfork(cur, conn):</a:t>
            </a:r>
            <a:br>
              <a:rPr lang="en" sz="1200"/>
            </a:br>
            <a:r>
              <a:rPr lang="en" sz="1200"/>
              <a:t>“Takes the database cursor and connection as inputs. Adds song_id, song_rank, song_title, and artist_id to Pitchfork table in database. Returns nothing.”</a:t>
            </a:r>
            <a:endParaRPr sz="1200"/>
          </a:p>
          <a:p>
            <a:pPr indent="0" lvl="0" marL="0" rtl="0" algn="l">
              <a:lnSpc>
                <a:spcPct val="105000"/>
              </a:lnSpc>
              <a:spcBef>
                <a:spcPts val="1200"/>
              </a:spcBef>
              <a:spcAft>
                <a:spcPts val="1200"/>
              </a:spcAft>
              <a:buNone/>
            </a:pPr>
            <a:r>
              <a:rPr lang="en" sz="1200"/>
              <a:t>def main():</a:t>
            </a:r>
            <a:br>
              <a:rPr lang="en" sz="1200"/>
            </a:br>
            <a:r>
              <a:rPr lang="en" sz="1200"/>
              <a:t>“Inputs nothing, returns nothing. Calls functions to set up database and fill in datatables.”</a:t>
            </a:r>
            <a:endParaRPr sz="1200"/>
          </a:p>
        </p:txBody>
      </p:sp>
      <p:sp>
        <p:nvSpPr>
          <p:cNvPr id="182" name="Google Shape;182;p32"/>
          <p:cNvSpPr txBox="1"/>
          <p:nvPr/>
        </p:nvSpPr>
        <p:spPr>
          <a:xfrm>
            <a:off x="5035050" y="464775"/>
            <a:ext cx="34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Webscraping.py</a:t>
            </a:r>
            <a:endParaRPr>
              <a:solidFill>
                <a:srgbClr val="FF99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248475" y="1788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Documentation</a:t>
            </a:r>
            <a:endParaRPr/>
          </a:p>
        </p:txBody>
      </p:sp>
      <p:sp>
        <p:nvSpPr>
          <p:cNvPr id="188" name="Google Shape;188;p33"/>
          <p:cNvSpPr txBox="1"/>
          <p:nvPr>
            <p:ph idx="1" type="body"/>
          </p:nvPr>
        </p:nvSpPr>
        <p:spPr>
          <a:xfrm>
            <a:off x="387900" y="976025"/>
            <a:ext cx="8368200" cy="4089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583"/>
              <a:t>def avg_popranking(cur, conn):</a:t>
            </a:r>
            <a:br>
              <a:rPr lang="en"/>
            </a:br>
            <a:r>
              <a:rPr lang="en" sz="1400"/>
              <a:t>“Inputs the database cursor and connection object. Returns the mean popularity ranking for each song in the Billboard Hot 100 list.”</a:t>
            </a:r>
            <a:endParaRPr sz="1400"/>
          </a:p>
          <a:p>
            <a:pPr indent="0" lvl="0" marL="0" rtl="0" algn="l">
              <a:spcBef>
                <a:spcPts val="1200"/>
              </a:spcBef>
              <a:spcAft>
                <a:spcPts val="0"/>
              </a:spcAft>
              <a:buNone/>
            </a:pPr>
            <a:r>
              <a:rPr lang="en" sz="1616"/>
              <a:t>def avg_popranking2(cur, conn):</a:t>
            </a:r>
            <a:br>
              <a:rPr lang="en" sz="1400"/>
            </a:br>
            <a:r>
              <a:rPr lang="en" sz="1400"/>
              <a:t>“Inputs the database cursor and connection object. Returns the mean popularity ranking for each song in the Pitchfork Top songs  list.”</a:t>
            </a:r>
            <a:br>
              <a:rPr lang="en" sz="1400"/>
            </a:br>
            <a:br>
              <a:rPr lang="en" sz="1400"/>
            </a:br>
            <a:r>
              <a:rPr lang="en" sz="1616"/>
              <a:t>def deviations(cur, conn, mean_songpop):</a:t>
            </a:r>
            <a:br>
              <a:rPr lang="en" sz="1400"/>
            </a:br>
            <a:r>
              <a:rPr lang="en" sz="1400"/>
              <a:t>“Inputs the database cursor and connection object, and a mean song popularity. Returns a list of the difference between each Billboard song’s popularity and the mean for Billboard. </a:t>
            </a:r>
            <a:endParaRPr sz="1400"/>
          </a:p>
          <a:p>
            <a:pPr indent="0" lvl="0" marL="0" rtl="0" algn="l">
              <a:spcBef>
                <a:spcPts val="1200"/>
              </a:spcBef>
              <a:spcAft>
                <a:spcPts val="0"/>
              </a:spcAft>
              <a:buNone/>
            </a:pPr>
            <a:r>
              <a:rPr lang="en" sz="1616"/>
              <a:t>def deviations2(cur, conn, mean_songpop):</a:t>
            </a:r>
            <a:br>
              <a:rPr lang="en" sz="1400"/>
            </a:br>
            <a:r>
              <a:rPr lang="en" sz="1400"/>
              <a:t>“Inputs the database cursor and connection object, and a mean song popularity. Returns a list of  the difference between each Pitchfork song’s popularity and the mean for Pitchfork. </a:t>
            </a:r>
            <a:endParaRPr sz="1400"/>
          </a:p>
          <a:p>
            <a:pPr indent="0" lvl="0" marL="0" rtl="0" algn="l">
              <a:spcBef>
                <a:spcPts val="1200"/>
              </a:spcBef>
              <a:spcAft>
                <a:spcPts val="0"/>
              </a:spcAft>
              <a:buNone/>
            </a:pPr>
            <a:r>
              <a:rPr lang="en" sz="1529"/>
              <a:t>def plot_deviations(cur, conn, diff_ls):</a:t>
            </a:r>
            <a:br>
              <a:rPr lang="en" sz="1400"/>
            </a:br>
            <a:r>
              <a:rPr lang="en" sz="1400"/>
              <a:t>“Inputs the database cursor and connection object, and a list of differences between the mean popularity and each Billboard song’s popularity.</a:t>
            </a:r>
            <a:endParaRPr sz="1400"/>
          </a:p>
          <a:p>
            <a:pPr indent="0" lvl="0" marL="0" rtl="0" algn="l">
              <a:spcBef>
                <a:spcPts val="1200"/>
              </a:spcBef>
              <a:spcAft>
                <a:spcPts val="1200"/>
              </a:spcAft>
              <a:buNone/>
            </a:pPr>
            <a:r>
              <a:rPr lang="en" sz="1529"/>
              <a:t>def plot_deviations(cur, conn, diff_ls):</a:t>
            </a:r>
            <a:br>
              <a:rPr lang="en" sz="1400"/>
            </a:br>
            <a:r>
              <a:rPr lang="en" sz="1400"/>
              <a:t>“Inputs the database cursor and connection object, and a list of differences between the mean popularity and each Pitchfork song’s popularity.”</a:t>
            </a:r>
            <a:endParaRPr sz="1400"/>
          </a:p>
        </p:txBody>
      </p:sp>
      <p:sp>
        <p:nvSpPr>
          <p:cNvPr id="189" name="Google Shape;189;p33"/>
          <p:cNvSpPr txBox="1"/>
          <p:nvPr/>
        </p:nvSpPr>
        <p:spPr>
          <a:xfrm>
            <a:off x="5285700" y="178875"/>
            <a:ext cx="34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calc vispy</a:t>
            </a:r>
            <a:endParaRPr>
              <a:solidFill>
                <a:srgbClr val="FF99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Documentation</a:t>
            </a:r>
            <a:endParaRPr/>
          </a:p>
        </p:txBody>
      </p:sp>
      <p:sp>
        <p:nvSpPr>
          <p:cNvPr id="195" name="Google Shape;195;p34"/>
          <p:cNvSpPr txBox="1"/>
          <p:nvPr>
            <p:ph idx="1" type="body"/>
          </p:nvPr>
        </p:nvSpPr>
        <p:spPr>
          <a:xfrm>
            <a:off x="387900" y="1489825"/>
            <a:ext cx="8368200" cy="3410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def season_billboard_songs(cur, conn, meansongpop):</a:t>
            </a:r>
            <a:br>
              <a:rPr lang="en" sz="1400"/>
            </a:br>
            <a:r>
              <a:rPr lang="en" sz="1400"/>
              <a:t>“Inputs the database cursor and connection object, and a mean popularity of songs.  Joins songs in Spotify_dates table with Billboards_table for tracks above the mean to find the percent of songs released each season. Returns a dictionary with seasons as keys and percent of songs released per season as values.”</a:t>
            </a:r>
            <a:br>
              <a:rPr lang="en" sz="1400"/>
            </a:br>
            <a:br>
              <a:rPr lang="en" sz="1400"/>
            </a:br>
            <a:r>
              <a:rPr lang="en" sz="1400"/>
              <a:t>def season_pitch_songs(cur, conn, meansongpop):</a:t>
            </a:r>
            <a:br>
              <a:rPr lang="en" sz="1400"/>
            </a:br>
            <a:r>
              <a:rPr lang="en" sz="1400"/>
              <a:t>“Inputs the database cursor and connection object, and a mean popularity of songs.  Joins songs in Spotify_dates table with Pitchfork_table for tracks above the mean to find the percent of songs released each season. Returns a dictionary with seasons as keys and percent of songs released per season as values.”</a:t>
            </a:r>
            <a:endParaRPr sz="1400"/>
          </a:p>
          <a:p>
            <a:pPr indent="0" lvl="0" marL="0" rtl="0" algn="l">
              <a:spcBef>
                <a:spcPts val="1200"/>
              </a:spcBef>
              <a:spcAft>
                <a:spcPts val="0"/>
              </a:spcAft>
              <a:buNone/>
            </a:pPr>
            <a:r>
              <a:rPr lang="en" sz="1400"/>
              <a:t>def season_normal_songs(cur, conn):</a:t>
            </a:r>
            <a:br>
              <a:rPr lang="en" sz="1400"/>
            </a:br>
            <a:r>
              <a:rPr lang="en" sz="1400"/>
              <a:t>“Inputs the database cursor and connection object. Joins Billboard and Spotify_Dates on track to compute the percent of songs in each season. Returns a dictionary of seasons and song percentages.</a:t>
            </a:r>
            <a:endParaRPr sz="1400"/>
          </a:p>
          <a:p>
            <a:pPr indent="0" lvl="0" marL="0" rtl="0" algn="l">
              <a:spcBef>
                <a:spcPts val="1200"/>
              </a:spcBef>
              <a:spcAft>
                <a:spcPts val="1200"/>
              </a:spcAft>
              <a:buNone/>
            </a:pPr>
            <a:r>
              <a:rPr lang="en" sz="1400"/>
              <a:t>def season_normal_songs2(cur, conn):</a:t>
            </a:r>
            <a:br>
              <a:rPr lang="en" sz="1400"/>
            </a:br>
            <a:r>
              <a:rPr lang="en" sz="1400"/>
              <a:t>“Inputs the database cursor and connection object. Joins Pitchfork  and Spotify_Dates on track to compute the percent of songs in each season. Returns a dictionary of seasons and song percentages.</a:t>
            </a:r>
            <a:br>
              <a:rPr lang="en" sz="1400"/>
            </a:br>
            <a:endParaRPr sz="1400"/>
          </a:p>
        </p:txBody>
      </p:sp>
      <p:sp>
        <p:nvSpPr>
          <p:cNvPr id="196" name="Google Shape;196;p34"/>
          <p:cNvSpPr txBox="1"/>
          <p:nvPr/>
        </p:nvSpPr>
        <p:spPr>
          <a:xfrm>
            <a:off x="5285700" y="178875"/>
            <a:ext cx="34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calc vispy</a:t>
            </a:r>
            <a:endParaRPr>
              <a:solidFill>
                <a:srgbClr val="FF99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Documentation</a:t>
            </a:r>
            <a:endParaRPr/>
          </a:p>
        </p:txBody>
      </p:sp>
      <p:sp>
        <p:nvSpPr>
          <p:cNvPr id="202" name="Google Shape;202;p35"/>
          <p:cNvSpPr txBox="1"/>
          <p:nvPr>
            <p:ph idx="1" type="body"/>
          </p:nvPr>
        </p:nvSpPr>
        <p:spPr>
          <a:xfrm>
            <a:off x="387900" y="1412450"/>
            <a:ext cx="8368200" cy="352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def season_bar_graph(pct_dict, pct_list_all):</a:t>
            </a:r>
            <a:br>
              <a:rPr lang="en" sz="1400"/>
            </a:br>
            <a:r>
              <a:rPr lang="en" sz="1400"/>
              <a:t>“Inputs a dictionary of seasonal percentages for very popular songs, and a list of seasonal percentages. Uses matplotlib to output a bar graph of the percent of Billboard songs with a high popularity by their release season.”</a:t>
            </a:r>
            <a:endParaRPr sz="1400"/>
          </a:p>
          <a:p>
            <a:pPr indent="0" lvl="0" marL="0" rtl="0" algn="l">
              <a:spcBef>
                <a:spcPts val="1200"/>
              </a:spcBef>
              <a:spcAft>
                <a:spcPts val="0"/>
              </a:spcAft>
              <a:buNone/>
            </a:pPr>
            <a:r>
              <a:rPr lang="en" sz="1400"/>
              <a:t>def season_bar_graph2(pct_dict, pct_list_all):</a:t>
            </a:r>
            <a:br>
              <a:rPr lang="en" sz="1400"/>
            </a:br>
            <a:r>
              <a:rPr lang="en" sz="1400"/>
              <a:t>“Inputs a dictionary of seasonal percentages for very popular songs, and a list of seasonal percentages. Uses matplotlib to output a bar graph of the percent of Pitchfork  songs with a high popularity by their release season.”</a:t>
            </a:r>
            <a:endParaRPr sz="1616"/>
          </a:p>
          <a:p>
            <a:pPr indent="0" lvl="0" marL="0" rtl="0" algn="l">
              <a:spcBef>
                <a:spcPts val="1200"/>
              </a:spcBef>
              <a:spcAft>
                <a:spcPts val="0"/>
              </a:spcAft>
              <a:buNone/>
            </a:pPr>
            <a:r>
              <a:rPr lang="en" sz="1616"/>
              <a:t>def season_pie_graph(seasonlist):</a:t>
            </a:r>
            <a:br>
              <a:rPr lang="en" sz="1400"/>
            </a:br>
            <a:r>
              <a:rPr lang="en" sz="1400"/>
              <a:t>“Inputs a list that contains the proportions of songs released in each season. This function organizes this season distribution into a pie chart. Outputs a pie chart with season distribution for Billboard data.”</a:t>
            </a:r>
            <a:endParaRPr sz="1400"/>
          </a:p>
          <a:p>
            <a:pPr indent="0" lvl="0" marL="0" rtl="0" algn="l">
              <a:spcBef>
                <a:spcPts val="1200"/>
              </a:spcBef>
              <a:spcAft>
                <a:spcPts val="0"/>
              </a:spcAft>
              <a:buNone/>
            </a:pPr>
            <a:r>
              <a:rPr lang="en" sz="1616"/>
              <a:t>def season_pie_graph2(seasonlist):</a:t>
            </a:r>
            <a:br>
              <a:rPr lang="en" sz="1400"/>
            </a:br>
            <a:r>
              <a:rPr lang="en" sz="1400"/>
              <a:t>“Inputs a list that contains the proportions of songs released in each season. This function organizes this season distribution into a pie chart. Outputs a pie chart with season distribution for Pitchfork data.”</a:t>
            </a:r>
            <a:endParaRPr sz="1400"/>
          </a:p>
          <a:p>
            <a:pPr indent="0" lvl="0" marL="0" rtl="0" algn="l">
              <a:spcBef>
                <a:spcPts val="1200"/>
              </a:spcBef>
              <a:spcAft>
                <a:spcPts val="1200"/>
              </a:spcAft>
              <a:buNone/>
            </a:pPr>
            <a:r>
              <a:rPr lang="en" sz="1616"/>
              <a:t>def writeText(filename, cur, conn):</a:t>
            </a:r>
            <a:br>
              <a:rPr lang="en" sz="1400"/>
            </a:br>
            <a:r>
              <a:rPr lang="en" sz="1400"/>
              <a:t>“Takes an input cursor and a filename. Writes out a file with our calculations of average popularity for both Pitchfork and Billboard”</a:t>
            </a:r>
            <a:endParaRPr sz="1400"/>
          </a:p>
        </p:txBody>
      </p:sp>
      <p:sp>
        <p:nvSpPr>
          <p:cNvPr id="203" name="Google Shape;203;p35"/>
          <p:cNvSpPr txBox="1"/>
          <p:nvPr/>
        </p:nvSpPr>
        <p:spPr>
          <a:xfrm>
            <a:off x="5035050" y="464775"/>
            <a:ext cx="34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calc vispy</a:t>
            </a:r>
            <a:endParaRPr>
              <a:solidFill>
                <a:srgbClr val="FF99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0" y="0"/>
            <a:ext cx="7953000" cy="57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graphicFrame>
        <p:nvGraphicFramePr>
          <p:cNvPr id="209" name="Google Shape;209;p36"/>
          <p:cNvGraphicFramePr/>
          <p:nvPr/>
        </p:nvGraphicFramePr>
        <p:xfrm>
          <a:off x="310250" y="547213"/>
          <a:ext cx="3000000" cy="3000000"/>
        </p:xfrm>
        <a:graphic>
          <a:graphicData uri="http://schemas.openxmlformats.org/drawingml/2006/table">
            <a:tbl>
              <a:tblPr>
                <a:noFill/>
                <a:tableStyleId>{1663A3F2-4D04-4F12-8D48-2F244AA2A08D}</a:tableStyleId>
              </a:tblPr>
              <a:tblGrid>
                <a:gridCol w="2182750"/>
                <a:gridCol w="2182750"/>
                <a:gridCol w="2182750"/>
                <a:gridCol w="2182750"/>
              </a:tblGrid>
              <a:tr h="706200">
                <a:tc>
                  <a:txBody>
                    <a:bodyPr/>
                    <a:lstStyle/>
                    <a:p>
                      <a:pPr indent="0" lvl="0" marL="0" rtl="0" algn="ctr">
                        <a:spcBef>
                          <a:spcPts val="0"/>
                        </a:spcBef>
                        <a:spcAft>
                          <a:spcPts val="0"/>
                        </a:spcAft>
                        <a:buNone/>
                      </a:pPr>
                      <a:r>
                        <a:rPr lang="en" sz="1600">
                          <a:highlight>
                            <a:schemeClr val="dk1"/>
                          </a:highlight>
                        </a:rPr>
                        <a:t>Date</a:t>
                      </a:r>
                      <a:endParaRPr sz="1600">
                        <a:highlight>
                          <a:schemeClr val="dk1"/>
                        </a:highlight>
                      </a:endParaRPr>
                    </a:p>
                  </a:txBody>
                  <a:tcPr marT="91425" marB="91425" marR="91425" marL="91425"/>
                </a:tc>
                <a:tc>
                  <a:txBody>
                    <a:bodyPr/>
                    <a:lstStyle/>
                    <a:p>
                      <a:pPr indent="0" lvl="0" marL="0" rtl="0" algn="ctr">
                        <a:spcBef>
                          <a:spcPts val="0"/>
                        </a:spcBef>
                        <a:spcAft>
                          <a:spcPts val="0"/>
                        </a:spcAft>
                        <a:buNone/>
                      </a:pPr>
                      <a:r>
                        <a:rPr lang="en" sz="1600">
                          <a:highlight>
                            <a:schemeClr val="dk1"/>
                          </a:highlight>
                        </a:rPr>
                        <a:t>Issue Description</a:t>
                      </a:r>
                      <a:endParaRPr sz="1600">
                        <a:highlight>
                          <a:schemeClr val="dk1"/>
                        </a:highlight>
                      </a:endParaRPr>
                    </a:p>
                  </a:txBody>
                  <a:tcPr marT="91425" marB="91425" marR="91425" marL="91425"/>
                </a:tc>
                <a:tc>
                  <a:txBody>
                    <a:bodyPr/>
                    <a:lstStyle/>
                    <a:p>
                      <a:pPr indent="0" lvl="0" marL="0" rtl="0" algn="ctr">
                        <a:spcBef>
                          <a:spcPts val="0"/>
                        </a:spcBef>
                        <a:spcAft>
                          <a:spcPts val="0"/>
                        </a:spcAft>
                        <a:buNone/>
                      </a:pPr>
                      <a:r>
                        <a:rPr lang="en" sz="1600">
                          <a:highlight>
                            <a:schemeClr val="dk1"/>
                          </a:highlight>
                        </a:rPr>
                        <a:t>Location of Resource (website)</a:t>
                      </a:r>
                      <a:endParaRPr sz="1600"/>
                    </a:p>
                  </a:txBody>
                  <a:tcPr marT="91425" marB="91425" marR="91425" marL="91425"/>
                </a:tc>
                <a:tc>
                  <a:txBody>
                    <a:bodyPr/>
                    <a:lstStyle/>
                    <a:p>
                      <a:pPr indent="0" lvl="0" marL="0" rtl="0" algn="ctr">
                        <a:spcBef>
                          <a:spcPts val="0"/>
                        </a:spcBef>
                        <a:spcAft>
                          <a:spcPts val="0"/>
                        </a:spcAft>
                        <a:buNone/>
                      </a:pPr>
                      <a:r>
                        <a:rPr lang="en" sz="1600">
                          <a:highlight>
                            <a:schemeClr val="dk1"/>
                          </a:highlight>
                        </a:rPr>
                        <a:t>Result</a:t>
                      </a:r>
                      <a:endParaRPr sz="1600">
                        <a:highlight>
                          <a:schemeClr val="dk1"/>
                        </a:highlight>
                      </a:endParaRPr>
                    </a:p>
                    <a:p>
                      <a:pPr indent="0" lvl="0" marL="0" rtl="0" algn="ctr">
                        <a:spcBef>
                          <a:spcPts val="0"/>
                        </a:spcBef>
                        <a:spcAft>
                          <a:spcPts val="0"/>
                        </a:spcAft>
                        <a:buNone/>
                      </a:pPr>
                      <a:r>
                        <a:t/>
                      </a:r>
                      <a:endParaRPr sz="1600"/>
                    </a:p>
                  </a:txBody>
                  <a:tcPr marT="91425" marB="91425" marR="91425" marL="91425"/>
                </a:tc>
              </a:tr>
              <a:tr h="922450">
                <a:tc>
                  <a:txBody>
                    <a:bodyPr/>
                    <a:lstStyle/>
                    <a:p>
                      <a:pPr indent="0" lvl="0" marL="0" rtl="0" algn="l">
                        <a:spcBef>
                          <a:spcPts val="0"/>
                        </a:spcBef>
                        <a:spcAft>
                          <a:spcPts val="0"/>
                        </a:spcAft>
                        <a:buNone/>
                      </a:pPr>
                      <a:r>
                        <a:rPr lang="en">
                          <a:solidFill>
                            <a:schemeClr val="dk1"/>
                          </a:solidFill>
                        </a:rPr>
                        <a:t>12/8/21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Genres was difficult to locate in our JSON format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100" u="sng">
                          <a:solidFill>
                            <a:schemeClr val="dk1"/>
                          </a:solidFill>
                          <a:hlinkClick r:id="rId3">
                            <a:extLst>
                              <a:ext uri="{A12FA001-AC4F-418D-AE19-62706E023703}">
                                <ahyp:hlinkClr val="tx"/>
                              </a:ext>
                            </a:extLst>
                          </a:hlinkClick>
                        </a:rPr>
                        <a:t>https://developer.spotify.com/documentation/web-api/reference/#/operations/get-track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 could not pursue genres because our API was outdated and couldn’t grab it.</a:t>
                      </a:r>
                      <a:endParaRPr>
                        <a:solidFill>
                          <a:schemeClr val="dk1"/>
                        </a:solidFill>
                      </a:endParaRPr>
                    </a:p>
                  </a:txBody>
                  <a:tcPr marT="91425" marB="91425" marR="91425" marL="91425"/>
                </a:tc>
              </a:tr>
              <a:tr h="1112375">
                <a:tc>
                  <a:txBody>
                    <a:bodyPr/>
                    <a:lstStyle/>
                    <a:p>
                      <a:pPr indent="0" lvl="0" marL="0" rtl="0" algn="l">
                        <a:spcBef>
                          <a:spcPts val="0"/>
                        </a:spcBef>
                        <a:spcAft>
                          <a:spcPts val="0"/>
                        </a:spcAft>
                        <a:buNone/>
                      </a:pPr>
                      <a:r>
                        <a:rPr lang="en">
                          <a:solidFill>
                            <a:schemeClr val="dk1"/>
                          </a:solidFill>
                        </a:rPr>
                        <a:t>12/9/21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Formatting api data extracted and </a:t>
                      </a:r>
                      <a:r>
                        <a:rPr lang="en">
                          <a:solidFill>
                            <a:schemeClr val="dk1"/>
                          </a:solidFill>
                        </a:rPr>
                        <a:t>inserting into database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https://docs.microsoft.com/en-us/sql/relational-databases/json/json-data-sql-server?view=sql-server-ver15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We initially wanted to </a:t>
                      </a:r>
                      <a:r>
                        <a:rPr lang="en" sz="1000">
                          <a:solidFill>
                            <a:schemeClr val="dk1"/>
                          </a:solidFill>
                        </a:rPr>
                        <a:t>store/organize our songs’ values in a dictionary but then we decided that tuples were much easier to work with</a:t>
                      </a:r>
                      <a:endParaRPr sz="1000">
                        <a:solidFill>
                          <a:schemeClr val="dk1"/>
                        </a:solidFill>
                      </a:endParaRPr>
                    </a:p>
                  </a:txBody>
                  <a:tcPr marT="91425" marB="91425" marR="91425" marL="91425"/>
                </a:tc>
              </a:tr>
              <a:tr h="732525">
                <a:tc>
                  <a:txBody>
                    <a:bodyPr/>
                    <a:lstStyle/>
                    <a:p>
                      <a:pPr indent="0" lvl="0" marL="0" rtl="0" algn="l">
                        <a:spcBef>
                          <a:spcPts val="0"/>
                        </a:spcBef>
                        <a:spcAft>
                          <a:spcPts val="0"/>
                        </a:spcAft>
                        <a:buNone/>
                      </a:pPr>
                      <a:r>
                        <a:rPr lang="en">
                          <a:solidFill>
                            <a:schemeClr val="dk1"/>
                          </a:solidFill>
                        </a:rPr>
                        <a:t>12/11/21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Striping titles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https://www.w3schools.com/python/ref_string_strip.asp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We could not search for </a:t>
                      </a:r>
                      <a:r>
                        <a:rPr lang="en" sz="1100">
                          <a:solidFill>
                            <a:schemeClr val="dk1"/>
                          </a:solidFill>
                        </a:rPr>
                        <a:t>certain</a:t>
                      </a:r>
                      <a:r>
                        <a:rPr lang="en" sz="1100">
                          <a:solidFill>
                            <a:schemeClr val="dk1"/>
                          </a:solidFill>
                        </a:rPr>
                        <a:t> titles in the API because we had to strip the titles first </a:t>
                      </a:r>
                      <a:endParaRPr sz="1100">
                        <a:solidFill>
                          <a:schemeClr val="dk1"/>
                        </a:solidFill>
                      </a:endParaRPr>
                    </a:p>
                  </a:txBody>
                  <a:tcPr marT="91425" marB="91425" marR="91425" marL="91425"/>
                </a:tc>
              </a:tr>
              <a:tr h="1058100">
                <a:tc>
                  <a:txBody>
                    <a:bodyPr/>
                    <a:lstStyle/>
                    <a:p>
                      <a:pPr indent="0" lvl="0" marL="0" rtl="0" algn="l">
                        <a:spcBef>
                          <a:spcPts val="0"/>
                        </a:spcBef>
                        <a:spcAft>
                          <a:spcPts val="0"/>
                        </a:spcAft>
                        <a:buNone/>
                      </a:pPr>
                      <a:r>
                        <a:rPr lang="en">
                          <a:solidFill>
                            <a:schemeClr val="dk1"/>
                          </a:solidFill>
                        </a:rPr>
                        <a:t>12/12/21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Inserting season data into the database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https://www.w3schools.com/sql/sql_insert.asp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We debugged to find that the issue was the song was released in the 1900s and we did not have </a:t>
                      </a:r>
                      <a:r>
                        <a:rPr lang="en" sz="1100">
                          <a:solidFill>
                            <a:schemeClr val="dk1"/>
                          </a:solidFill>
                        </a:rPr>
                        <a:t>access</a:t>
                      </a:r>
                      <a:r>
                        <a:rPr lang="en" sz="1100">
                          <a:solidFill>
                            <a:schemeClr val="dk1"/>
                          </a:solidFill>
                        </a:rPr>
                        <a:t> to month data but the song was popular in 2020</a:t>
                      </a:r>
                      <a:endParaRPr sz="1100">
                        <a:solidFill>
                          <a:schemeClr val="dk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aphicFrame>
        <p:nvGraphicFramePr>
          <p:cNvPr id="214" name="Google Shape;214;p37"/>
          <p:cNvGraphicFramePr/>
          <p:nvPr/>
        </p:nvGraphicFramePr>
        <p:xfrm>
          <a:off x="0" y="49775"/>
          <a:ext cx="3000000" cy="3000000"/>
        </p:xfrm>
        <a:graphic>
          <a:graphicData uri="http://schemas.openxmlformats.org/drawingml/2006/table">
            <a:tbl>
              <a:tblPr>
                <a:noFill/>
                <a:tableStyleId>{1663A3F2-4D04-4F12-8D48-2F244AA2A08D}</a:tableStyleId>
              </a:tblPr>
              <a:tblGrid>
                <a:gridCol w="2242725"/>
                <a:gridCol w="2242725"/>
                <a:gridCol w="2242725"/>
                <a:gridCol w="2242725"/>
              </a:tblGrid>
              <a:tr h="712200">
                <a:tc>
                  <a:txBody>
                    <a:bodyPr/>
                    <a:lstStyle/>
                    <a:p>
                      <a:pPr indent="0" lvl="0" marL="0" rtl="0" algn="ctr">
                        <a:spcBef>
                          <a:spcPts val="0"/>
                        </a:spcBef>
                        <a:spcAft>
                          <a:spcPts val="0"/>
                        </a:spcAft>
                        <a:buNone/>
                      </a:pPr>
                      <a:r>
                        <a:rPr lang="en" sz="1700">
                          <a:highlight>
                            <a:schemeClr val="dk1"/>
                          </a:highlight>
                        </a:rPr>
                        <a:t>Date</a:t>
                      </a:r>
                      <a:endParaRPr sz="1700">
                        <a:highlight>
                          <a:schemeClr val="dk1"/>
                        </a:highlight>
                      </a:endParaRPr>
                    </a:p>
                  </a:txBody>
                  <a:tcPr marT="91425" marB="91425" marR="91425" marL="91425"/>
                </a:tc>
                <a:tc>
                  <a:txBody>
                    <a:bodyPr/>
                    <a:lstStyle/>
                    <a:p>
                      <a:pPr indent="0" lvl="0" marL="0" rtl="0" algn="ctr">
                        <a:spcBef>
                          <a:spcPts val="0"/>
                        </a:spcBef>
                        <a:spcAft>
                          <a:spcPts val="0"/>
                        </a:spcAft>
                        <a:buNone/>
                      </a:pPr>
                      <a:r>
                        <a:rPr lang="en" sz="1700">
                          <a:highlight>
                            <a:schemeClr val="dk1"/>
                          </a:highlight>
                        </a:rPr>
                        <a:t>Issue Description</a:t>
                      </a:r>
                      <a:endParaRPr sz="1700">
                        <a:highlight>
                          <a:schemeClr val="dk1"/>
                        </a:highlight>
                      </a:endParaRPr>
                    </a:p>
                  </a:txBody>
                  <a:tcPr marT="91425" marB="91425" marR="91425" marL="91425"/>
                </a:tc>
                <a:tc>
                  <a:txBody>
                    <a:bodyPr/>
                    <a:lstStyle/>
                    <a:p>
                      <a:pPr indent="0" lvl="0" marL="0" rtl="0" algn="ctr">
                        <a:spcBef>
                          <a:spcPts val="0"/>
                        </a:spcBef>
                        <a:spcAft>
                          <a:spcPts val="0"/>
                        </a:spcAft>
                        <a:buNone/>
                      </a:pPr>
                      <a:r>
                        <a:rPr lang="en" sz="1700">
                          <a:highlight>
                            <a:schemeClr val="dk1"/>
                          </a:highlight>
                        </a:rPr>
                        <a:t>Location of Resource (website)</a:t>
                      </a:r>
                      <a:endParaRPr sz="1700"/>
                    </a:p>
                  </a:txBody>
                  <a:tcPr marT="91425" marB="91425" marR="91425" marL="91425"/>
                </a:tc>
                <a:tc>
                  <a:txBody>
                    <a:bodyPr/>
                    <a:lstStyle/>
                    <a:p>
                      <a:pPr indent="0" lvl="0" marL="0" rtl="0" algn="ctr">
                        <a:spcBef>
                          <a:spcPts val="0"/>
                        </a:spcBef>
                        <a:spcAft>
                          <a:spcPts val="0"/>
                        </a:spcAft>
                        <a:buNone/>
                      </a:pPr>
                      <a:r>
                        <a:rPr lang="en" sz="1700">
                          <a:highlight>
                            <a:schemeClr val="dk1"/>
                          </a:highlight>
                        </a:rPr>
                        <a:t>Result</a:t>
                      </a:r>
                      <a:endParaRPr sz="1700">
                        <a:highlight>
                          <a:schemeClr val="dk1"/>
                        </a:highlight>
                      </a:endParaRPr>
                    </a:p>
                    <a:p>
                      <a:pPr indent="0" lvl="0" marL="0" rtl="0" algn="ctr">
                        <a:spcBef>
                          <a:spcPts val="0"/>
                        </a:spcBef>
                        <a:spcAft>
                          <a:spcPts val="0"/>
                        </a:spcAft>
                        <a:buNone/>
                      </a:pPr>
                      <a:r>
                        <a:t/>
                      </a:r>
                      <a:endParaRPr sz="1700"/>
                    </a:p>
                  </a:txBody>
                  <a:tcPr marT="91425" marB="91425" marR="91425" marL="91425"/>
                </a:tc>
              </a:tr>
              <a:tr h="1269625">
                <a:tc>
                  <a:txBody>
                    <a:bodyPr/>
                    <a:lstStyle/>
                    <a:p>
                      <a:pPr indent="0" lvl="0" marL="0" rtl="0" algn="l">
                        <a:spcBef>
                          <a:spcPts val="0"/>
                        </a:spcBef>
                        <a:spcAft>
                          <a:spcPts val="0"/>
                        </a:spcAft>
                        <a:buNone/>
                      </a:pPr>
                      <a:r>
                        <a:rPr lang="en">
                          <a:solidFill>
                            <a:schemeClr val="dk1"/>
                          </a:solidFill>
                        </a:rPr>
                        <a:t>12/13/21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Need to graph bars in a bar-graph side-by-side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https://stackoverflow.com/questions/14270391/python-matplotlib-multiple-bars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Set the x values for one of the bar-graphs to be offset -ome amount to make room for the width of the other graph</a:t>
                      </a:r>
                      <a:endParaRPr sz="1200">
                        <a:solidFill>
                          <a:schemeClr val="dk1"/>
                        </a:solidFill>
                      </a:endParaRPr>
                    </a:p>
                  </a:txBody>
                  <a:tcPr marT="91425" marB="91425" marR="91425" marL="91425"/>
                </a:tc>
              </a:tr>
              <a:tr h="1778875">
                <a:tc>
                  <a:txBody>
                    <a:bodyPr/>
                    <a:lstStyle/>
                    <a:p>
                      <a:pPr indent="0" lvl="0" marL="0" rtl="0" algn="l">
                        <a:spcBef>
                          <a:spcPts val="0"/>
                        </a:spcBef>
                        <a:spcAft>
                          <a:spcPts val="0"/>
                        </a:spcAft>
                        <a:buNone/>
                      </a:pPr>
                      <a:r>
                        <a:rPr lang="en">
                          <a:solidFill>
                            <a:schemeClr val="dk1"/>
                          </a:solidFill>
                        </a:rPr>
                        <a:t>12/13/21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When trying to create a unique artist_id, there was a index error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https://www.codecademy.com/forum_questions/524e0750f10c60448f001750#:~:text=Generally%2C%20list%20index%20out%20of,as%20provided%20in%20the%20exercise.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We decided to abandon creating a unique artist table. We met the rubric point with the season table instead.</a:t>
                      </a:r>
                      <a:endParaRPr sz="1200">
                        <a:solidFill>
                          <a:schemeClr val="dk1"/>
                        </a:solidFill>
                      </a:endParaRPr>
                    </a:p>
                  </a:txBody>
                  <a:tcPr marT="91425" marB="91425" marR="91425" marL="91425"/>
                </a:tc>
              </a:tr>
              <a:tr h="1269625">
                <a:tc>
                  <a:txBody>
                    <a:bodyPr/>
                    <a:lstStyle/>
                    <a:p>
                      <a:pPr indent="0" lvl="0" marL="0" rtl="0" algn="l">
                        <a:spcBef>
                          <a:spcPts val="0"/>
                        </a:spcBef>
                        <a:spcAft>
                          <a:spcPts val="0"/>
                        </a:spcAft>
                        <a:buNone/>
                      </a:pPr>
                      <a:r>
                        <a:rPr lang="en">
                          <a:solidFill>
                            <a:schemeClr val="dk1"/>
                          </a:solidFill>
                        </a:rPr>
                        <a:t>12/13/21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Had a song title being added to the DB twice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https://www.w3schools.com/python/python_lists_remove.asp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Astripped version and a non-stripped were added. We removed the non-stripped version from the list.</a:t>
                      </a:r>
                      <a:endParaRPr sz="1200">
                        <a:solidFill>
                          <a:schemeClr val="dk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Github</a:t>
            </a:r>
            <a:endParaRPr/>
          </a:p>
        </p:txBody>
      </p:sp>
      <p:sp>
        <p:nvSpPr>
          <p:cNvPr id="220" name="Google Shape;220;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https://github.com/chloedaran/mccodersfnlproj</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Goals Achieved</a:t>
            </a:r>
            <a:endParaRPr/>
          </a:p>
        </p:txBody>
      </p:sp>
      <p:sp>
        <p:nvSpPr>
          <p:cNvPr id="76" name="Google Shape;76;p15"/>
          <p:cNvSpPr txBox="1"/>
          <p:nvPr>
            <p:ph idx="1" type="body"/>
          </p:nvPr>
        </p:nvSpPr>
        <p:spPr>
          <a:xfrm>
            <a:off x="144350" y="1224525"/>
            <a:ext cx="8934000" cy="3344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666666"/>
              </a:buClr>
              <a:buSzPts val="1800"/>
              <a:buChar char="●"/>
            </a:pPr>
            <a:r>
              <a:rPr lang="en">
                <a:solidFill>
                  <a:srgbClr val="666666"/>
                </a:solidFill>
                <a:highlight>
                  <a:srgbClr val="C9DAF8"/>
                </a:highlight>
              </a:rPr>
              <a:t>Collected song </a:t>
            </a:r>
            <a:r>
              <a:rPr lang="en">
                <a:solidFill>
                  <a:srgbClr val="666666"/>
                </a:solidFill>
                <a:highlight>
                  <a:srgbClr val="C9DAF8"/>
                </a:highlight>
              </a:rPr>
              <a:t>title</a:t>
            </a:r>
            <a:r>
              <a:rPr lang="en">
                <a:solidFill>
                  <a:srgbClr val="666666"/>
                </a:solidFill>
                <a:highlight>
                  <a:srgbClr val="C9DAF8"/>
                </a:highlight>
              </a:rPr>
              <a:t> and artist from the Hot 100 lists on Pitchfork and Billboard using </a:t>
            </a:r>
            <a:r>
              <a:rPr lang="en">
                <a:solidFill>
                  <a:srgbClr val="666666"/>
                </a:solidFill>
                <a:highlight>
                  <a:srgbClr val="C9DAF8"/>
                </a:highlight>
              </a:rPr>
              <a:t>web scraping</a:t>
            </a:r>
            <a:r>
              <a:rPr lang="en">
                <a:solidFill>
                  <a:srgbClr val="666666"/>
                </a:solidFill>
                <a:highlight>
                  <a:srgbClr val="C9DAF8"/>
                </a:highlight>
              </a:rPr>
              <a:t> package, Beautiful Soup, to store in DB</a:t>
            </a:r>
            <a:endParaRPr>
              <a:solidFill>
                <a:srgbClr val="666666"/>
              </a:solidFill>
              <a:highlight>
                <a:srgbClr val="C9DAF8"/>
              </a:highlight>
            </a:endParaRPr>
          </a:p>
          <a:p>
            <a:pPr indent="-342900" lvl="0" marL="457200" rtl="0" algn="l">
              <a:lnSpc>
                <a:spcPct val="150000"/>
              </a:lnSpc>
              <a:spcBef>
                <a:spcPts val="0"/>
              </a:spcBef>
              <a:spcAft>
                <a:spcPts val="0"/>
              </a:spcAft>
              <a:buClr>
                <a:srgbClr val="666666"/>
              </a:buClr>
              <a:buSzPts val="1800"/>
              <a:buChar char="●"/>
            </a:pPr>
            <a:r>
              <a:rPr lang="en">
                <a:solidFill>
                  <a:srgbClr val="666666"/>
                </a:solidFill>
                <a:highlight>
                  <a:srgbClr val="FFF2CC"/>
                </a:highlight>
              </a:rPr>
              <a:t>Used Spotipy API to search song popularity score and release date by song from the track column in Pitchfork and Billboard DB </a:t>
            </a:r>
            <a:endParaRPr>
              <a:solidFill>
                <a:srgbClr val="666666"/>
              </a:solidFill>
              <a:highlight>
                <a:srgbClr val="FFF2CC"/>
              </a:highlight>
            </a:endParaRPr>
          </a:p>
          <a:p>
            <a:pPr indent="-342900" lvl="0" marL="457200" rtl="0" algn="l">
              <a:lnSpc>
                <a:spcPct val="150000"/>
              </a:lnSpc>
              <a:spcBef>
                <a:spcPts val="0"/>
              </a:spcBef>
              <a:spcAft>
                <a:spcPts val="0"/>
              </a:spcAft>
              <a:buClr>
                <a:srgbClr val="666666"/>
              </a:buClr>
              <a:buSzPts val="1800"/>
              <a:buChar char="●"/>
            </a:pPr>
            <a:r>
              <a:rPr lang="en">
                <a:solidFill>
                  <a:srgbClr val="666666"/>
                </a:solidFill>
                <a:highlight>
                  <a:srgbClr val="C9DAF8"/>
                </a:highlight>
              </a:rPr>
              <a:t>Found the average popularity score for Pitchfork and Billboard’s Top 100 songs</a:t>
            </a:r>
            <a:endParaRPr>
              <a:solidFill>
                <a:srgbClr val="666666"/>
              </a:solidFill>
              <a:highlight>
                <a:srgbClr val="C9DAF8"/>
              </a:highlight>
            </a:endParaRPr>
          </a:p>
          <a:p>
            <a:pPr indent="-342900" lvl="0" marL="457200" rtl="0" algn="l">
              <a:lnSpc>
                <a:spcPct val="150000"/>
              </a:lnSpc>
              <a:spcBef>
                <a:spcPts val="0"/>
              </a:spcBef>
              <a:spcAft>
                <a:spcPts val="0"/>
              </a:spcAft>
              <a:buClr>
                <a:srgbClr val="666666"/>
              </a:buClr>
              <a:buSzPts val="1800"/>
              <a:buChar char="●"/>
            </a:pPr>
            <a:r>
              <a:rPr lang="en">
                <a:solidFill>
                  <a:srgbClr val="666666"/>
                </a:solidFill>
                <a:highlight>
                  <a:srgbClr val="FFF2CC"/>
                </a:highlight>
              </a:rPr>
              <a:t>Plotted the song popularity deviations from the mean song popularity per songlist</a:t>
            </a:r>
            <a:endParaRPr>
              <a:solidFill>
                <a:srgbClr val="666666"/>
              </a:solidFill>
              <a:highlight>
                <a:srgbClr val="FFF2CC"/>
              </a:highlight>
            </a:endParaRPr>
          </a:p>
          <a:p>
            <a:pPr indent="-342900" lvl="0" marL="457200" rtl="0" algn="l">
              <a:lnSpc>
                <a:spcPct val="150000"/>
              </a:lnSpc>
              <a:spcBef>
                <a:spcPts val="0"/>
              </a:spcBef>
              <a:spcAft>
                <a:spcPts val="0"/>
              </a:spcAft>
              <a:buClr>
                <a:srgbClr val="666666"/>
              </a:buClr>
              <a:buSzPts val="1800"/>
              <a:buChar char="●"/>
            </a:pPr>
            <a:r>
              <a:rPr lang="en">
                <a:solidFill>
                  <a:srgbClr val="666666"/>
                </a:solidFill>
                <a:highlight>
                  <a:srgbClr val="C9DAF8"/>
                </a:highlight>
              </a:rPr>
              <a:t>Compared release seasons for songs above the mean to all songs in a bar graph</a:t>
            </a:r>
            <a:endParaRPr>
              <a:solidFill>
                <a:srgbClr val="666666"/>
              </a:solidFill>
              <a:highlight>
                <a:srgbClr val="C9DAF8"/>
              </a:highlight>
            </a:endParaRPr>
          </a:p>
          <a:p>
            <a:pPr indent="-342900" lvl="0" marL="457200" rtl="0" algn="l">
              <a:lnSpc>
                <a:spcPct val="150000"/>
              </a:lnSpc>
              <a:spcBef>
                <a:spcPts val="0"/>
              </a:spcBef>
              <a:spcAft>
                <a:spcPts val="0"/>
              </a:spcAft>
              <a:buClr>
                <a:srgbClr val="666666"/>
              </a:buClr>
              <a:buSzPts val="1800"/>
              <a:buChar char="●"/>
            </a:pPr>
            <a:r>
              <a:rPr lang="en">
                <a:solidFill>
                  <a:srgbClr val="666666"/>
                </a:solidFill>
                <a:highlight>
                  <a:srgbClr val="FFF2CC"/>
                </a:highlight>
              </a:rPr>
              <a:t>Created a pie chart of songs by release date</a:t>
            </a:r>
            <a:endParaRPr>
              <a:solidFill>
                <a:srgbClr val="666666"/>
              </a:solidFill>
              <a:highlight>
                <a:srgbClr val="FFF2CC"/>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Problems Faced</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Creating artist_id as a table that serves as a key for another</a:t>
            </a:r>
            <a:endParaRPr/>
          </a:p>
          <a:p>
            <a:pPr indent="0" lvl="0" marL="0" rtl="0" algn="l">
              <a:spcBef>
                <a:spcPts val="1200"/>
              </a:spcBef>
              <a:spcAft>
                <a:spcPts val="0"/>
              </a:spcAft>
              <a:buNone/>
            </a:pPr>
            <a:r>
              <a:rPr lang="en"/>
              <a:t>Stripping song titles from Pitchfork to exclude characters ($*) and any “ft” to make them compatible with searching them in the Spotipy API</a:t>
            </a:r>
            <a:endParaRPr/>
          </a:p>
          <a:p>
            <a:pPr indent="0" lvl="0" marL="0" rtl="0" algn="l">
              <a:spcBef>
                <a:spcPts val="1200"/>
              </a:spcBef>
              <a:spcAft>
                <a:spcPts val="0"/>
              </a:spcAft>
              <a:buNone/>
            </a:pPr>
            <a:r>
              <a:rPr lang="en"/>
              <a:t>Making functions utilizable by either Pitchfork or Billboards list and keeping it organized</a:t>
            </a:r>
            <a:endParaRPr/>
          </a:p>
          <a:p>
            <a:pPr indent="0" lvl="0" marL="0" rtl="0" algn="l">
              <a:spcBef>
                <a:spcPts val="1200"/>
              </a:spcBef>
              <a:spcAft>
                <a:spcPts val="0"/>
              </a:spcAft>
              <a:buNone/>
            </a:pPr>
            <a:r>
              <a:rPr lang="en"/>
              <a:t>Adding x_ticklabels to our bar graph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Instructions</a:t>
            </a:r>
            <a:endParaRPr/>
          </a:p>
        </p:txBody>
      </p:sp>
      <p:sp>
        <p:nvSpPr>
          <p:cNvPr id="88" name="Google Shape;88;p17"/>
          <p:cNvSpPr txBox="1"/>
          <p:nvPr>
            <p:ph idx="1" type="body"/>
          </p:nvPr>
        </p:nvSpPr>
        <p:spPr>
          <a:xfrm>
            <a:off x="387900" y="1283550"/>
            <a:ext cx="8368200" cy="322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Make sure the </a:t>
            </a:r>
            <a:r>
              <a:rPr b="1" lang="en"/>
              <a:t>Top_Charts.db </a:t>
            </a:r>
            <a:r>
              <a:rPr lang="en"/>
              <a:t>doesn’t exist in your files. If it does, delete it.  </a:t>
            </a:r>
            <a:endParaRPr/>
          </a:p>
          <a:p>
            <a:pPr indent="-342900" lvl="0" marL="457200" rtl="0" algn="l">
              <a:spcBef>
                <a:spcPts val="0"/>
              </a:spcBef>
              <a:spcAft>
                <a:spcPts val="0"/>
              </a:spcAft>
              <a:buSzPts val="1800"/>
              <a:buAutoNum type="arabicPeriod"/>
            </a:pPr>
            <a:r>
              <a:rPr lang="en"/>
              <a:t>Make sure the Spotipy API is installed on your machine by typing “pip install spotipy” in your terminal.</a:t>
            </a:r>
            <a:endParaRPr/>
          </a:p>
          <a:p>
            <a:pPr indent="-342900" lvl="0" marL="457200" rtl="0" algn="l">
              <a:spcBef>
                <a:spcPts val="0"/>
              </a:spcBef>
              <a:spcAft>
                <a:spcPts val="0"/>
              </a:spcAft>
              <a:buSzPts val="1800"/>
              <a:buAutoNum type="arabicPeriod"/>
            </a:pPr>
            <a:r>
              <a:rPr lang="en"/>
              <a:t>Open up the zipped file. </a:t>
            </a:r>
            <a:endParaRPr/>
          </a:p>
          <a:p>
            <a:pPr indent="-342900" lvl="0" marL="457200" rtl="0" algn="l">
              <a:spcBef>
                <a:spcPts val="0"/>
              </a:spcBef>
              <a:spcAft>
                <a:spcPts val="0"/>
              </a:spcAft>
              <a:buSzPts val="1800"/>
              <a:buAutoNum type="arabicPeriod"/>
            </a:pPr>
            <a:r>
              <a:rPr lang="en"/>
              <a:t>Open the  first file that should be run, </a:t>
            </a:r>
            <a:r>
              <a:rPr b="1" lang="en"/>
              <a:t>webscraping.py</a:t>
            </a:r>
            <a:r>
              <a:rPr lang="en"/>
              <a:t>. This file should be run 4 times to load 100 data items 25 at a time into the databases. The database will create the Billboard and Pitchfork tables.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Instructions</a:t>
            </a:r>
            <a:endParaRPr/>
          </a:p>
        </p:txBody>
      </p:sp>
      <p:sp>
        <p:nvSpPr>
          <p:cNvPr id="94" name="Google Shape;94;p18"/>
          <p:cNvSpPr txBox="1"/>
          <p:nvPr>
            <p:ph idx="1" type="body"/>
          </p:nvPr>
        </p:nvSpPr>
        <p:spPr>
          <a:xfrm>
            <a:off x="387900" y="1409825"/>
            <a:ext cx="8368200" cy="3485700"/>
          </a:xfrm>
          <a:prstGeom prst="rect">
            <a:avLst/>
          </a:prstGeom>
        </p:spPr>
        <p:txBody>
          <a:bodyPr anchorCtr="0" anchor="t" bIns="91425" lIns="91425" spcFirstLastPara="1" rIns="91425" wrap="square" tIns="91425">
            <a:normAutofit fontScale="85000" lnSpcReduction="10000"/>
          </a:bodyPr>
          <a:lstStyle/>
          <a:p>
            <a:pPr indent="0" lvl="0" marL="457200" rtl="0" algn="l">
              <a:spcBef>
                <a:spcPts val="0"/>
              </a:spcBef>
              <a:spcAft>
                <a:spcPts val="0"/>
              </a:spcAft>
              <a:buNone/>
            </a:pPr>
            <a:r>
              <a:rPr lang="en"/>
              <a:t>5. </a:t>
            </a:r>
            <a:r>
              <a:rPr lang="en"/>
              <a:t>Open the second file that should be run, </a:t>
            </a:r>
            <a:r>
              <a:rPr b="1" lang="en"/>
              <a:t>Final Spotify.py. </a:t>
            </a:r>
            <a:r>
              <a:rPr lang="en"/>
              <a:t>This file should be run 4 times to load 100 data items 25 at a time into the database. This database will create the Spotify Popularity Scores table for the songs in Billboard. It also creates Spotify Dates table with songs and artists and the Spotify Dates table that shares date as a key.</a:t>
            </a:r>
            <a:endParaRPr/>
          </a:p>
          <a:p>
            <a:pPr indent="0" lvl="0" marL="457200" rtl="0" algn="l">
              <a:spcBef>
                <a:spcPts val="1200"/>
              </a:spcBef>
              <a:spcAft>
                <a:spcPts val="0"/>
              </a:spcAft>
              <a:buNone/>
            </a:pPr>
            <a:r>
              <a:rPr lang="en"/>
              <a:t>6. Open the third file that should be run, </a:t>
            </a:r>
            <a:r>
              <a:rPr b="1" lang="en"/>
              <a:t>PitchforkAPI.py.</a:t>
            </a:r>
            <a:r>
              <a:rPr lang="en"/>
              <a:t> This file should be run 4 times to load 100 data items 25 times at a time into the database. This database will create the Spotify Popularity Scores table for the songs in Pitchfork. It also creates Spotify Dates table with songs and artists and the Spotify Dates table that shares date as a key.</a:t>
            </a:r>
            <a:endParaRPr/>
          </a:p>
          <a:p>
            <a:pPr indent="0" lvl="0" marL="457200" rtl="0" algn="l">
              <a:spcBef>
                <a:spcPts val="1200"/>
              </a:spcBef>
              <a:spcAft>
                <a:spcPts val="1200"/>
              </a:spcAft>
              <a:buNone/>
            </a:pPr>
            <a:r>
              <a:rPr lang="en"/>
              <a:t>7. Open the last file that should be run, </a:t>
            </a:r>
            <a:r>
              <a:rPr b="1" lang="en"/>
              <a:t>calc vis.py. </a:t>
            </a:r>
            <a:r>
              <a:rPr lang="en"/>
              <a:t>This file should be run once. It averages the popularity scores and creates a dot plot of their differences from the mean. It also joins the Spotify_Popularity_Scores with Spotify_Dates file for songs above the mean to create a bar chart and pie chart of songs by season.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09625" y="28285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Calculations File</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1363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Screenshots of the .txt file outputted</a:t>
            </a:r>
            <a:endParaRPr/>
          </a:p>
        </p:txBody>
      </p:sp>
      <p:pic>
        <p:nvPicPr>
          <p:cNvPr id="106" name="Google Shape;106;p20"/>
          <p:cNvPicPr preferRelativeResize="0"/>
          <p:nvPr/>
        </p:nvPicPr>
        <p:blipFill rotWithShape="1">
          <a:blip r:embed="rId3">
            <a:alphaModFix/>
          </a:blip>
          <a:srcRect b="39110" l="8747" r="43914" t="13950"/>
          <a:stretch/>
        </p:blipFill>
        <p:spPr>
          <a:xfrm>
            <a:off x="1573450" y="822463"/>
            <a:ext cx="5645025" cy="3498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34770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