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8016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4F3"/>
    <a:srgbClr val="B7CFA8"/>
    <a:srgbClr val="9BE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1"/>
    <p:restoredTop sz="94557"/>
  </p:normalViewPr>
  <p:slideViewPr>
    <p:cSldViewPr snapToGrid="0">
      <p:cViewPr>
        <p:scale>
          <a:sx n="44" d="100"/>
          <a:sy n="44" d="100"/>
        </p:scale>
        <p:origin x="3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0D221-30CC-0C49-9174-DE47EBEE445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2038" y="1143000"/>
            <a:ext cx="219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3468-C587-164F-A4D2-D6242878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3468-C587-164F-A4D2-D6242878C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3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45943"/>
            <a:ext cx="10881360" cy="626689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9454516"/>
            <a:ext cx="9601200" cy="434599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958369"/>
            <a:ext cx="2760345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958369"/>
            <a:ext cx="8121015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487671"/>
            <a:ext cx="11041380" cy="748777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046282"/>
            <a:ext cx="11041380" cy="393764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4791843"/>
            <a:ext cx="5440680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4791843"/>
            <a:ext cx="5440680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958373"/>
            <a:ext cx="1104138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412664"/>
            <a:ext cx="5415676" cy="216257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6575242"/>
            <a:ext cx="541567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412664"/>
            <a:ext cx="5442347" cy="216257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6575242"/>
            <a:ext cx="5442347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00044"/>
            <a:ext cx="4128849" cy="420015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591766"/>
            <a:ext cx="6480810" cy="12792138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400199"/>
            <a:ext cx="4128849" cy="1000453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00044"/>
            <a:ext cx="4128849" cy="420015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591766"/>
            <a:ext cx="6480810" cy="12792138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400199"/>
            <a:ext cx="4128849" cy="1000453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958373"/>
            <a:ext cx="1104138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4791843"/>
            <a:ext cx="1104138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6683952"/>
            <a:ext cx="288036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5AD0E-1547-2846-B065-EA15E8CDF9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6683952"/>
            <a:ext cx="43205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6683952"/>
            <a:ext cx="288036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C72C3-F7D5-5140-B4AA-66D8A78C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drawing of a person's hands holding a light bulb&#10;&#10;Description automatically generated">
            <a:extLst>
              <a:ext uri="{FF2B5EF4-FFF2-40B4-BE49-F238E27FC236}">
                <a16:creationId xmlns:a16="http://schemas.microsoft.com/office/drawing/2014/main" id="{6B2CF251-60C2-745B-9F9D-9C2ADFF7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147742" flipH="1">
            <a:off x="8559672" y="8791961"/>
            <a:ext cx="4930542" cy="47883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0BF31C-980E-CFF8-07C2-89ABA2CCB67A}"/>
              </a:ext>
            </a:extLst>
          </p:cNvPr>
          <p:cNvGrpSpPr/>
          <p:nvPr/>
        </p:nvGrpSpPr>
        <p:grpSpPr>
          <a:xfrm>
            <a:off x="5879377" y="12892711"/>
            <a:ext cx="6853643" cy="3994438"/>
            <a:chOff x="5240740" y="2376797"/>
            <a:chExt cx="5923129" cy="32478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2B9E4A-CE92-724B-15BC-80209AE6D43A}"/>
                </a:ext>
              </a:extLst>
            </p:cNvPr>
            <p:cNvGrpSpPr/>
            <p:nvPr/>
          </p:nvGrpSpPr>
          <p:grpSpPr>
            <a:xfrm>
              <a:off x="5240740" y="2376797"/>
              <a:ext cx="5923129" cy="2918534"/>
              <a:chOff x="5240740" y="2376797"/>
              <a:chExt cx="5923129" cy="291853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102B5EF-DBAE-4D6C-6F0B-7ECEE7F02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9086" b="43409"/>
              <a:stretch/>
            </p:blipFill>
            <p:spPr>
              <a:xfrm>
                <a:off x="5240740" y="2376797"/>
                <a:ext cx="5923129" cy="265922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015D7D6-F311-D567-EE62-8FE87FED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4641" r="9086" b="-159"/>
              <a:stretch/>
            </p:blipFill>
            <p:spPr>
              <a:xfrm>
                <a:off x="5240740" y="5036019"/>
                <a:ext cx="5923129" cy="259312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AF93A0-A29B-1FF7-D94B-5C94FA8F70B5}"/>
                </a:ext>
              </a:extLst>
            </p:cNvPr>
            <p:cNvSpPr txBox="1"/>
            <p:nvPr/>
          </p:nvSpPr>
          <p:spPr>
            <a:xfrm>
              <a:off x="6798331" y="5270710"/>
              <a:ext cx="286257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Time with drains in (days)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F45D1-556F-19BC-2B65-CD3BEBA9E246}"/>
              </a:ext>
            </a:extLst>
          </p:cNvPr>
          <p:cNvCxnSpPr>
            <a:cxnSpLocks/>
          </p:cNvCxnSpPr>
          <p:nvPr/>
        </p:nvCxnSpPr>
        <p:spPr>
          <a:xfrm>
            <a:off x="3235665" y="11231432"/>
            <a:ext cx="3561415" cy="251251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7EF43C-0746-38C2-5B8B-F0066127D18B}"/>
              </a:ext>
            </a:extLst>
          </p:cNvPr>
          <p:cNvCxnSpPr>
            <a:cxnSpLocks/>
          </p:cNvCxnSpPr>
          <p:nvPr/>
        </p:nvCxnSpPr>
        <p:spPr>
          <a:xfrm flipV="1">
            <a:off x="3551294" y="14978991"/>
            <a:ext cx="3270906" cy="10337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BB2D33-598B-84E1-A97B-88ADCB7C56F7}"/>
              </a:ext>
            </a:extLst>
          </p:cNvPr>
          <p:cNvSpPr/>
          <p:nvPr/>
        </p:nvSpPr>
        <p:spPr>
          <a:xfrm>
            <a:off x="-1" y="10742446"/>
            <a:ext cx="5533732" cy="7233769"/>
          </a:xfrm>
          <a:prstGeom prst="rect">
            <a:avLst/>
          </a:prstGeom>
          <a:solidFill>
            <a:schemeClr val="bg1">
              <a:lumMod val="85000"/>
              <a:alpha val="489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C25B1E-63FE-62AD-17DA-EEF404DC29E3}"/>
              </a:ext>
            </a:extLst>
          </p:cNvPr>
          <p:cNvSpPr/>
          <p:nvPr/>
        </p:nvSpPr>
        <p:spPr>
          <a:xfrm>
            <a:off x="-1" y="9117902"/>
            <a:ext cx="7279640" cy="1613238"/>
          </a:xfrm>
          <a:prstGeom prst="rect">
            <a:avLst/>
          </a:prstGeom>
          <a:solidFill>
            <a:schemeClr val="bg1">
              <a:lumMod val="75000"/>
            </a:schemeClr>
          </a:solidFill>
          <a:ln w="476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32ABF05-1AF9-2A12-2D64-9D9DFD4010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40" t="56085" r="51678" b="7268"/>
          <a:stretch/>
        </p:blipFill>
        <p:spPr>
          <a:xfrm>
            <a:off x="305288" y="5075482"/>
            <a:ext cx="4625340" cy="396123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6DAFE00-9F05-A064-0F6B-5ADB949230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1858" b="53205"/>
          <a:stretch/>
        </p:blipFill>
        <p:spPr>
          <a:xfrm>
            <a:off x="263737" y="-11857"/>
            <a:ext cx="4625340" cy="44182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8A16625-433C-0B42-2B6A-28B963B3B852}"/>
              </a:ext>
            </a:extLst>
          </p:cNvPr>
          <p:cNvSpPr txBox="1"/>
          <p:nvPr/>
        </p:nvSpPr>
        <p:spPr>
          <a:xfrm>
            <a:off x="1803059" y="7759466"/>
            <a:ext cx="34964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5000" b="1" dirty="0">
                <a:solidFill>
                  <a:schemeClr val="accent6">
                    <a:lumMod val="50000"/>
                  </a:schemeClr>
                </a:solidFill>
                <a:highlight>
                  <a:srgbClr val="B7CFA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F92E9E-241F-A122-A35F-CE120186AA8F}"/>
              </a:ext>
            </a:extLst>
          </p:cNvPr>
          <p:cNvSpPr txBox="1"/>
          <p:nvPr/>
        </p:nvSpPr>
        <p:spPr>
          <a:xfrm>
            <a:off x="1732697" y="3611312"/>
            <a:ext cx="30684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5000" b="1" dirty="0">
                <a:solidFill>
                  <a:srgbClr val="F7C4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FC85E4-FABC-2440-4169-4334086B7312}"/>
              </a:ext>
            </a:extLst>
          </p:cNvPr>
          <p:cNvSpPr txBox="1"/>
          <p:nvPr/>
        </p:nvSpPr>
        <p:spPr>
          <a:xfrm>
            <a:off x="5957803" y="11859205"/>
            <a:ext cx="2643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DRAINS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7D8566-AF79-38EB-F7FA-C559659C1080}"/>
              </a:ext>
            </a:extLst>
          </p:cNvPr>
          <p:cNvGrpSpPr/>
          <p:nvPr/>
        </p:nvGrpSpPr>
        <p:grpSpPr>
          <a:xfrm>
            <a:off x="2154960" y="353386"/>
            <a:ext cx="10646640" cy="4387609"/>
            <a:chOff x="-2634323" y="182372"/>
            <a:chExt cx="10646640" cy="43876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65F497-8C96-41A1-4708-AFE5408ADE7A}"/>
                </a:ext>
              </a:extLst>
            </p:cNvPr>
            <p:cNvGrpSpPr/>
            <p:nvPr/>
          </p:nvGrpSpPr>
          <p:grpSpPr>
            <a:xfrm>
              <a:off x="187706" y="379222"/>
              <a:ext cx="7824611" cy="3688814"/>
              <a:chOff x="2254250" y="1915414"/>
              <a:chExt cx="7824611" cy="3688814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BC1D746-4DEB-7E37-7318-1C6747E8B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114"/>
              <a:stretch/>
            </p:blipFill>
            <p:spPr>
              <a:xfrm>
                <a:off x="2254250" y="1915414"/>
                <a:ext cx="7683500" cy="3491964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4D55701-531D-B9E2-AC27-22833FCDA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96737"/>
              <a:stretch/>
            </p:blipFill>
            <p:spPr>
              <a:xfrm>
                <a:off x="2395361" y="5407378"/>
                <a:ext cx="7683500" cy="196850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9ADDF1-4784-2B07-1307-2A133DFF1907}"/>
                </a:ext>
              </a:extLst>
            </p:cNvPr>
            <p:cNvSpPr txBox="1"/>
            <p:nvPr/>
          </p:nvSpPr>
          <p:spPr>
            <a:xfrm>
              <a:off x="-2634323" y="4169871"/>
              <a:ext cx="26901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Peak swelling (days)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7C419F-828A-EC8D-0413-5ED12F6BC69E}"/>
                </a:ext>
              </a:extLst>
            </p:cNvPr>
            <p:cNvSpPr txBox="1"/>
            <p:nvPr/>
          </p:nvSpPr>
          <p:spPr>
            <a:xfrm>
              <a:off x="3123242" y="182372"/>
              <a:ext cx="452485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300" b="1" dirty="0">
                  <a:latin typeface="Avenir Book" panose="02000503020000020003" pitchFamily="2" charset="0"/>
                </a:rPr>
                <a:t>Based on Reddit-user reports, it appears mean swelling peaks at 30 days.</a:t>
              </a:r>
            </a:p>
            <a:p>
              <a:pPr algn="just"/>
              <a:endParaRPr lang="en-US" sz="1500" b="1" dirty="0">
                <a:latin typeface="Avenir Book" panose="02000503020000020003" pitchFamily="2" charset="0"/>
              </a:endParaRPr>
            </a:p>
            <a:p>
              <a:pPr algn="just"/>
              <a:r>
                <a:rPr lang="en-US" sz="1500" i="1" dirty="0">
                  <a:latin typeface="Avenir Book" panose="02000503020000020003" pitchFamily="2" charset="0"/>
                </a:rPr>
                <a:t>Perhaps this is related to an increase in activity after the operation?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56BC91-73F2-CD3B-A03D-3F65CD11D7D8}"/>
              </a:ext>
            </a:extLst>
          </p:cNvPr>
          <p:cNvGrpSpPr/>
          <p:nvPr/>
        </p:nvGrpSpPr>
        <p:grpSpPr>
          <a:xfrm>
            <a:off x="1768513" y="5129434"/>
            <a:ext cx="11321697" cy="3800668"/>
            <a:chOff x="-2885235" y="1800798"/>
            <a:chExt cx="11321697" cy="38006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A59908-6465-CC65-E7F4-EB2F07497FDC}"/>
                </a:ext>
              </a:extLst>
            </p:cNvPr>
            <p:cNvGrpSpPr/>
            <p:nvPr/>
          </p:nvGrpSpPr>
          <p:grpSpPr>
            <a:xfrm>
              <a:off x="664062" y="2312601"/>
              <a:ext cx="7772400" cy="2875950"/>
              <a:chOff x="848360" y="334945"/>
              <a:chExt cx="7772400" cy="287595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4026D1A-8CFD-D76A-66CD-B6A79F222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3442"/>
              <a:stretch/>
            </p:blipFill>
            <p:spPr>
              <a:xfrm>
                <a:off x="848360" y="334945"/>
                <a:ext cx="7772400" cy="267241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2A10F0D-3E7C-80F0-50B7-06EF65912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95692" r="6340"/>
              <a:stretch/>
            </p:blipFill>
            <p:spPr>
              <a:xfrm>
                <a:off x="848360" y="3007360"/>
                <a:ext cx="7279640" cy="203535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2CEE23-4E0A-E797-823D-F7552B3D12E3}"/>
                </a:ext>
              </a:extLst>
            </p:cNvPr>
            <p:cNvSpPr txBox="1"/>
            <p:nvPr/>
          </p:nvSpPr>
          <p:spPr>
            <a:xfrm>
              <a:off x="-2885235" y="5201356"/>
              <a:ext cx="3408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Time to final size (months)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EBB27F-0113-E3AA-E96C-0F8269D9693D}"/>
                </a:ext>
              </a:extLst>
            </p:cNvPr>
            <p:cNvSpPr txBox="1"/>
            <p:nvPr/>
          </p:nvSpPr>
          <p:spPr>
            <a:xfrm>
              <a:off x="3418846" y="1800798"/>
              <a:ext cx="4524857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300" b="1" dirty="0">
                  <a:latin typeface="Avenir Book" panose="02000503020000020003" pitchFamily="2" charset="0"/>
                </a:rPr>
                <a:t>Based on Reddit-user reports, it appears that final sizes post reduction are around 4MPO.</a:t>
              </a:r>
            </a:p>
            <a:p>
              <a:pPr algn="just"/>
              <a:endParaRPr lang="en-US" sz="1500" b="1" dirty="0">
                <a:latin typeface="Avenir Book" panose="02000503020000020003" pitchFamily="2" charset="0"/>
              </a:endParaRPr>
            </a:p>
            <a:p>
              <a:pPr algn="just"/>
              <a:r>
                <a:rPr lang="en-US" sz="1500" i="1" dirty="0">
                  <a:latin typeface="Avenir Book" panose="02000503020000020003" pitchFamily="2" charset="0"/>
                </a:rPr>
                <a:t>However, be mindful of the spread of data here; we see important peak around the 6-month mark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FA7A922-566A-96EF-6D9C-EF5724FE55D7}"/>
              </a:ext>
            </a:extLst>
          </p:cNvPr>
          <p:cNvSpPr txBox="1"/>
          <p:nvPr/>
        </p:nvSpPr>
        <p:spPr>
          <a:xfrm rot="16200000">
            <a:off x="-1866959" y="724959"/>
            <a:ext cx="4161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Sketches from Reddit User : LA_ZBoi00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1AC3A8-B3E9-AA89-2830-1956CA4E1581}"/>
              </a:ext>
            </a:extLst>
          </p:cNvPr>
          <p:cNvSpPr txBox="1"/>
          <p:nvPr/>
        </p:nvSpPr>
        <p:spPr>
          <a:xfrm>
            <a:off x="8327936" y="4284132"/>
            <a:ext cx="87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584B3C-415A-AC70-C2B8-65BA61676A6B}"/>
              </a:ext>
            </a:extLst>
          </p:cNvPr>
          <p:cNvSpPr txBox="1"/>
          <p:nvPr/>
        </p:nvSpPr>
        <p:spPr>
          <a:xfrm>
            <a:off x="8284451" y="848539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8549E77-92C7-CDF8-8530-923CF99F0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1" y="9295071"/>
            <a:ext cx="1258900" cy="1258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5A7D41F-835E-78C3-149C-DEE398F470FE}"/>
              </a:ext>
            </a:extLst>
          </p:cNvPr>
          <p:cNvSpPr txBox="1"/>
          <p:nvPr/>
        </p:nvSpPr>
        <p:spPr>
          <a:xfrm>
            <a:off x="1409263" y="9310298"/>
            <a:ext cx="58886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ourier New" panose="02070309020205020404" pitchFamily="49" charset="0"/>
                <a:ea typeface="Krungthep" panose="02000400000000000000" pitchFamily="2" charset="-34"/>
                <a:cs typeface="Courier New" panose="02070309020205020404" pitchFamily="49" charset="0"/>
              </a:rPr>
              <a:t>Breast reduction data pulled across multiple years of </a:t>
            </a:r>
            <a:r>
              <a:rPr lang="en-US" sz="2500" b="1" dirty="0">
                <a:solidFill>
                  <a:srgbClr val="F7C4F3"/>
                </a:solidFill>
                <a:latin typeface="Courier New" panose="02070309020205020404" pitchFamily="49" charset="0"/>
                <a:ea typeface="Krungthep" panose="02000400000000000000" pitchFamily="2" charset="-34"/>
                <a:cs typeface="Courier New" panose="02070309020205020404" pitchFamily="49" charset="0"/>
              </a:rPr>
              <a:t>r/Reduction </a:t>
            </a:r>
            <a:r>
              <a:rPr lang="en-US" sz="2500" dirty="0">
                <a:solidFill>
                  <a:schemeClr val="bg1"/>
                </a:solidFill>
                <a:latin typeface="Courier New" panose="02070309020205020404" pitchFamily="49" charset="0"/>
                <a:ea typeface="Krungthep" panose="02000400000000000000" pitchFamily="2" charset="-34"/>
                <a:cs typeface="Courier New" panose="02070309020205020404" pitchFamily="49" charset="0"/>
              </a:rPr>
              <a:t>threads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CF339-FB5A-3150-5C61-A21F54D280FA}"/>
              </a:ext>
            </a:extLst>
          </p:cNvPr>
          <p:cNvSpPr txBox="1"/>
          <p:nvPr/>
        </p:nvSpPr>
        <p:spPr>
          <a:xfrm>
            <a:off x="3260785" y="8514712"/>
            <a:ext cx="655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E0D974-44A6-BF1C-BA22-D68188FF4B90}"/>
              </a:ext>
            </a:extLst>
          </p:cNvPr>
          <p:cNvGrpSpPr/>
          <p:nvPr/>
        </p:nvGrpSpPr>
        <p:grpSpPr>
          <a:xfrm>
            <a:off x="5953893" y="17370562"/>
            <a:ext cx="6705158" cy="630102"/>
            <a:chOff x="15090989" y="5062401"/>
            <a:chExt cx="2672130" cy="63010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141784-FC49-AF3C-9A32-2EC41F4CC0B6}"/>
                </a:ext>
              </a:extLst>
            </p:cNvPr>
            <p:cNvSpPr/>
            <p:nvPr/>
          </p:nvSpPr>
          <p:spPr>
            <a:xfrm>
              <a:off x="15090989" y="5142267"/>
              <a:ext cx="2647580" cy="5502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9E20BE9-CB4E-3B68-A86B-43488E4C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55453" y="5062401"/>
              <a:ext cx="230336" cy="56519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41A43F-D26C-F56D-967E-31D1B6025104}"/>
                </a:ext>
              </a:extLst>
            </p:cNvPr>
            <p:cNvSpPr txBox="1"/>
            <p:nvPr/>
          </p:nvSpPr>
          <p:spPr>
            <a:xfrm>
              <a:off x="15382727" y="5199275"/>
              <a:ext cx="1564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Krungthep" panose="02000400000000000000" pitchFamily="2" charset="-34"/>
                  <a:cs typeface="Courier New" panose="02070309020205020404" pitchFamily="49" charset="0"/>
                </a:rPr>
                <a:t>Code, data, and links on</a:t>
              </a:r>
            </a:p>
            <a:p>
              <a:r>
                <a:rPr lang="en-US" sz="1200" dirty="0" err="1">
                  <a:solidFill>
                    <a:schemeClr val="bg1"/>
                  </a:solidFill>
                  <a:latin typeface="Courier New" panose="02070309020205020404" pitchFamily="49" charset="0"/>
                  <a:ea typeface="Krungthep" panose="02000400000000000000" pitchFamily="2" charset="-34"/>
                  <a:cs typeface="Courier New" panose="02070309020205020404" pitchFamily="49" charset="0"/>
                </a:rPr>
                <a:t>github</a:t>
              </a:r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Krungthep" panose="02000400000000000000" pitchFamily="2" charset="-34"/>
                  <a:cs typeface="Courier New" panose="02070309020205020404" pitchFamily="49" charset="0"/>
                </a:rPr>
                <a:t>/</a:t>
              </a:r>
              <a:r>
                <a:rPr lang="en-US" sz="1200" dirty="0" err="1">
                  <a:solidFill>
                    <a:schemeClr val="bg1"/>
                  </a:solidFill>
                  <a:latin typeface="Courier New" panose="02070309020205020404" pitchFamily="49" charset="0"/>
                  <a:ea typeface="Krungthep" panose="02000400000000000000" pitchFamily="2" charset="-34"/>
                  <a:cs typeface="Courier New" panose="02070309020205020404" pitchFamily="49" charset="0"/>
                </a:rPr>
                <a:t>chloefouilloux</a:t>
              </a:r>
              <a:endPara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Krungthep" panose="02000400000000000000" pitchFamily="2" charset="-34"/>
                <a:cs typeface="Courier New" panose="020703090202050204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BE9232-B482-43D6-96C1-247FA404388A}"/>
                </a:ext>
              </a:extLst>
            </p:cNvPr>
            <p:cNvSpPr txBox="1"/>
            <p:nvPr/>
          </p:nvSpPr>
          <p:spPr>
            <a:xfrm>
              <a:off x="16607874" y="5165927"/>
              <a:ext cx="1155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ea typeface="Krungthep" panose="02000400000000000000" pitchFamily="2" charset="-34"/>
                  <a:cs typeface="Courier New" panose="02070309020205020404" pitchFamily="49" charset="0"/>
                </a:rPr>
                <a:t>Read about the motivation + graphs </a:t>
              </a:r>
              <a:r>
                <a:rPr lang="en-US" sz="1200" dirty="0" err="1">
                  <a:latin typeface="Courier New" panose="02070309020205020404" pitchFamily="49" charset="0"/>
                  <a:ea typeface="Krungthep" panose="02000400000000000000" pitchFamily="2" charset="-34"/>
                  <a:cs typeface="Courier New" panose="02070309020205020404" pitchFamily="49" charset="0"/>
                </a:rPr>
                <a:t>chloefouilloux.com</a:t>
              </a:r>
              <a:endParaRPr lang="en-US" sz="1200" dirty="0">
                <a:latin typeface="Courier New" panose="02070309020205020404" pitchFamily="49" charset="0"/>
                <a:ea typeface="Krungthep" panose="02000400000000000000" pitchFamily="2" charset="-34"/>
                <a:cs typeface="Courier New" panose="020703090202050204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C6E85FF-28AA-F0BB-8EC7-A7606F99193D}"/>
              </a:ext>
            </a:extLst>
          </p:cNvPr>
          <p:cNvSpPr txBox="1"/>
          <p:nvPr/>
        </p:nvSpPr>
        <p:spPr>
          <a:xfrm>
            <a:off x="5639020" y="10826498"/>
            <a:ext cx="2532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Drain illustration from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FraserHealth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409F558-0484-3B10-665C-2D7B198B5A47}"/>
              </a:ext>
            </a:extLst>
          </p:cNvPr>
          <p:cNvSpPr/>
          <p:nvPr/>
        </p:nvSpPr>
        <p:spPr>
          <a:xfrm>
            <a:off x="4136148" y="12281248"/>
            <a:ext cx="2686052" cy="3449204"/>
          </a:xfrm>
          <a:custGeom>
            <a:avLst/>
            <a:gdLst>
              <a:gd name="connsiteX0" fmla="*/ 864920 w 2499122"/>
              <a:gd name="connsiteY0" fmla="*/ 44008 h 2781804"/>
              <a:gd name="connsiteX1" fmla="*/ 977563 w 2499122"/>
              <a:gd name="connsiteY1" fmla="*/ 355434 h 2781804"/>
              <a:gd name="connsiteX2" fmla="*/ 1017320 w 2499122"/>
              <a:gd name="connsiteY2" fmla="*/ 931903 h 2781804"/>
              <a:gd name="connsiteX3" fmla="*/ 904676 w 2499122"/>
              <a:gd name="connsiteY3" fmla="*/ 1528251 h 2781804"/>
              <a:gd name="connsiteX4" fmla="*/ 493859 w 2499122"/>
              <a:gd name="connsiteY4" fmla="*/ 2303503 h 2781804"/>
              <a:gd name="connsiteX5" fmla="*/ 56537 w 2499122"/>
              <a:gd name="connsiteY5" fmla="*/ 2694442 h 2781804"/>
              <a:gd name="connsiteX6" fmla="*/ 23407 w 2499122"/>
              <a:gd name="connsiteY6" fmla="*/ 2780582 h 2781804"/>
              <a:gd name="connsiteX7" fmla="*/ 222189 w 2499122"/>
              <a:gd name="connsiteY7" fmla="*/ 2747451 h 2781804"/>
              <a:gd name="connsiteX8" fmla="*/ 2064241 w 2499122"/>
              <a:gd name="connsiteY8" fmla="*/ 2356512 h 2781804"/>
              <a:gd name="connsiteX9" fmla="*/ 2468433 w 2499122"/>
              <a:gd name="connsiteY9" fmla="*/ 2031834 h 2781804"/>
              <a:gd name="connsiteX10" fmla="*/ 2468433 w 2499122"/>
              <a:gd name="connsiteY10" fmla="*/ 1568008 h 2781804"/>
              <a:gd name="connsiteX11" fmla="*/ 2448554 w 2499122"/>
              <a:gd name="connsiteY11" fmla="*/ 1336095 h 2781804"/>
              <a:gd name="connsiteX12" fmla="*/ 2422050 w 2499122"/>
              <a:gd name="connsiteY12" fmla="*/ 1210199 h 2781804"/>
              <a:gd name="connsiteX13" fmla="*/ 2243146 w 2499122"/>
              <a:gd name="connsiteY13" fmla="*/ 1051173 h 2781804"/>
              <a:gd name="connsiteX14" fmla="*/ 1640172 w 2499122"/>
              <a:gd name="connsiteY14" fmla="*/ 554216 h 2781804"/>
              <a:gd name="connsiteX15" fmla="*/ 1169720 w 2499122"/>
              <a:gd name="connsiteY15" fmla="*/ 183155 h 2781804"/>
              <a:gd name="connsiteX16" fmla="*/ 944433 w 2499122"/>
              <a:gd name="connsiteY16" fmla="*/ 17503 h 2781804"/>
              <a:gd name="connsiteX17" fmla="*/ 864920 w 2499122"/>
              <a:gd name="connsiteY17" fmla="*/ 44008 h 2781804"/>
              <a:gd name="connsiteX0" fmla="*/ 864920 w 2499122"/>
              <a:gd name="connsiteY0" fmla="*/ 44008 h 2781804"/>
              <a:gd name="connsiteX1" fmla="*/ 977563 w 2499122"/>
              <a:gd name="connsiteY1" fmla="*/ 355434 h 2781804"/>
              <a:gd name="connsiteX2" fmla="*/ 1017320 w 2499122"/>
              <a:gd name="connsiteY2" fmla="*/ 931903 h 2781804"/>
              <a:gd name="connsiteX3" fmla="*/ 904676 w 2499122"/>
              <a:gd name="connsiteY3" fmla="*/ 1528251 h 2781804"/>
              <a:gd name="connsiteX4" fmla="*/ 493859 w 2499122"/>
              <a:gd name="connsiteY4" fmla="*/ 2303503 h 2781804"/>
              <a:gd name="connsiteX5" fmla="*/ 56537 w 2499122"/>
              <a:gd name="connsiteY5" fmla="*/ 2694442 h 2781804"/>
              <a:gd name="connsiteX6" fmla="*/ 23407 w 2499122"/>
              <a:gd name="connsiteY6" fmla="*/ 2780582 h 2781804"/>
              <a:gd name="connsiteX7" fmla="*/ 222189 w 2499122"/>
              <a:gd name="connsiteY7" fmla="*/ 2747451 h 2781804"/>
              <a:gd name="connsiteX8" fmla="*/ 2064241 w 2499122"/>
              <a:gd name="connsiteY8" fmla="*/ 2356512 h 2781804"/>
              <a:gd name="connsiteX9" fmla="*/ 2468433 w 2499122"/>
              <a:gd name="connsiteY9" fmla="*/ 2031834 h 2781804"/>
              <a:gd name="connsiteX10" fmla="*/ 2468433 w 2499122"/>
              <a:gd name="connsiteY10" fmla="*/ 1568008 h 2781804"/>
              <a:gd name="connsiteX11" fmla="*/ 2448554 w 2499122"/>
              <a:gd name="connsiteY11" fmla="*/ 1336095 h 2781804"/>
              <a:gd name="connsiteX12" fmla="*/ 2452406 w 2499122"/>
              <a:gd name="connsiteY12" fmla="*/ 1174573 h 2781804"/>
              <a:gd name="connsiteX13" fmla="*/ 2243146 w 2499122"/>
              <a:gd name="connsiteY13" fmla="*/ 1051173 h 2781804"/>
              <a:gd name="connsiteX14" fmla="*/ 1640172 w 2499122"/>
              <a:gd name="connsiteY14" fmla="*/ 554216 h 2781804"/>
              <a:gd name="connsiteX15" fmla="*/ 1169720 w 2499122"/>
              <a:gd name="connsiteY15" fmla="*/ 183155 h 2781804"/>
              <a:gd name="connsiteX16" fmla="*/ 944433 w 2499122"/>
              <a:gd name="connsiteY16" fmla="*/ 17503 h 2781804"/>
              <a:gd name="connsiteX17" fmla="*/ 864920 w 2499122"/>
              <a:gd name="connsiteY17" fmla="*/ 44008 h 2781804"/>
              <a:gd name="connsiteX0" fmla="*/ 864920 w 2481764"/>
              <a:gd name="connsiteY0" fmla="*/ 44008 h 2781804"/>
              <a:gd name="connsiteX1" fmla="*/ 977563 w 2481764"/>
              <a:gd name="connsiteY1" fmla="*/ 355434 h 2781804"/>
              <a:gd name="connsiteX2" fmla="*/ 1017320 w 2481764"/>
              <a:gd name="connsiteY2" fmla="*/ 931903 h 2781804"/>
              <a:gd name="connsiteX3" fmla="*/ 904676 w 2481764"/>
              <a:gd name="connsiteY3" fmla="*/ 1528251 h 2781804"/>
              <a:gd name="connsiteX4" fmla="*/ 493859 w 2481764"/>
              <a:gd name="connsiteY4" fmla="*/ 2303503 h 2781804"/>
              <a:gd name="connsiteX5" fmla="*/ 56537 w 2481764"/>
              <a:gd name="connsiteY5" fmla="*/ 2694442 h 2781804"/>
              <a:gd name="connsiteX6" fmla="*/ 23407 w 2481764"/>
              <a:gd name="connsiteY6" fmla="*/ 2780582 h 2781804"/>
              <a:gd name="connsiteX7" fmla="*/ 222189 w 2481764"/>
              <a:gd name="connsiteY7" fmla="*/ 2747451 h 2781804"/>
              <a:gd name="connsiteX8" fmla="*/ 2064241 w 2481764"/>
              <a:gd name="connsiteY8" fmla="*/ 2356512 h 2781804"/>
              <a:gd name="connsiteX9" fmla="*/ 2444148 w 2481764"/>
              <a:gd name="connsiteY9" fmla="*/ 2091210 h 2781804"/>
              <a:gd name="connsiteX10" fmla="*/ 2468433 w 2481764"/>
              <a:gd name="connsiteY10" fmla="*/ 1568008 h 2781804"/>
              <a:gd name="connsiteX11" fmla="*/ 2448554 w 2481764"/>
              <a:gd name="connsiteY11" fmla="*/ 1336095 h 2781804"/>
              <a:gd name="connsiteX12" fmla="*/ 2452406 w 2481764"/>
              <a:gd name="connsiteY12" fmla="*/ 1174573 h 2781804"/>
              <a:gd name="connsiteX13" fmla="*/ 2243146 w 2481764"/>
              <a:gd name="connsiteY13" fmla="*/ 1051173 h 2781804"/>
              <a:gd name="connsiteX14" fmla="*/ 1640172 w 2481764"/>
              <a:gd name="connsiteY14" fmla="*/ 554216 h 2781804"/>
              <a:gd name="connsiteX15" fmla="*/ 1169720 w 2481764"/>
              <a:gd name="connsiteY15" fmla="*/ 183155 h 2781804"/>
              <a:gd name="connsiteX16" fmla="*/ 944433 w 2481764"/>
              <a:gd name="connsiteY16" fmla="*/ 17503 h 2781804"/>
              <a:gd name="connsiteX17" fmla="*/ 864920 w 2481764"/>
              <a:gd name="connsiteY17" fmla="*/ 44008 h 2781804"/>
              <a:gd name="connsiteX0" fmla="*/ 864920 w 2468454"/>
              <a:gd name="connsiteY0" fmla="*/ 44008 h 2781804"/>
              <a:gd name="connsiteX1" fmla="*/ 977563 w 2468454"/>
              <a:gd name="connsiteY1" fmla="*/ 355434 h 2781804"/>
              <a:gd name="connsiteX2" fmla="*/ 1017320 w 2468454"/>
              <a:gd name="connsiteY2" fmla="*/ 931903 h 2781804"/>
              <a:gd name="connsiteX3" fmla="*/ 904676 w 2468454"/>
              <a:gd name="connsiteY3" fmla="*/ 1528251 h 2781804"/>
              <a:gd name="connsiteX4" fmla="*/ 493859 w 2468454"/>
              <a:gd name="connsiteY4" fmla="*/ 2303503 h 2781804"/>
              <a:gd name="connsiteX5" fmla="*/ 56537 w 2468454"/>
              <a:gd name="connsiteY5" fmla="*/ 2694442 h 2781804"/>
              <a:gd name="connsiteX6" fmla="*/ 23407 w 2468454"/>
              <a:gd name="connsiteY6" fmla="*/ 2780582 h 2781804"/>
              <a:gd name="connsiteX7" fmla="*/ 222189 w 2468454"/>
              <a:gd name="connsiteY7" fmla="*/ 2747451 h 2781804"/>
              <a:gd name="connsiteX8" fmla="*/ 2064241 w 2468454"/>
              <a:gd name="connsiteY8" fmla="*/ 2356512 h 2781804"/>
              <a:gd name="connsiteX9" fmla="*/ 2444148 w 2468454"/>
              <a:gd name="connsiteY9" fmla="*/ 2091210 h 2781804"/>
              <a:gd name="connsiteX10" fmla="*/ 2468433 w 2468454"/>
              <a:gd name="connsiteY10" fmla="*/ 1568008 h 2781804"/>
              <a:gd name="connsiteX11" fmla="*/ 2448554 w 2468454"/>
              <a:gd name="connsiteY11" fmla="*/ 1336095 h 2781804"/>
              <a:gd name="connsiteX12" fmla="*/ 2452406 w 2468454"/>
              <a:gd name="connsiteY12" fmla="*/ 1174573 h 2781804"/>
              <a:gd name="connsiteX13" fmla="*/ 2243146 w 2468454"/>
              <a:gd name="connsiteY13" fmla="*/ 1051173 h 2781804"/>
              <a:gd name="connsiteX14" fmla="*/ 1640172 w 2468454"/>
              <a:gd name="connsiteY14" fmla="*/ 554216 h 2781804"/>
              <a:gd name="connsiteX15" fmla="*/ 1169720 w 2468454"/>
              <a:gd name="connsiteY15" fmla="*/ 183155 h 2781804"/>
              <a:gd name="connsiteX16" fmla="*/ 944433 w 2468454"/>
              <a:gd name="connsiteY16" fmla="*/ 17503 h 2781804"/>
              <a:gd name="connsiteX17" fmla="*/ 864920 w 2468454"/>
              <a:gd name="connsiteY17" fmla="*/ 44008 h 2781804"/>
              <a:gd name="connsiteX0" fmla="*/ 864920 w 2491123"/>
              <a:gd name="connsiteY0" fmla="*/ 44008 h 2781804"/>
              <a:gd name="connsiteX1" fmla="*/ 977563 w 2491123"/>
              <a:gd name="connsiteY1" fmla="*/ 355434 h 2781804"/>
              <a:gd name="connsiteX2" fmla="*/ 1017320 w 2491123"/>
              <a:gd name="connsiteY2" fmla="*/ 931903 h 2781804"/>
              <a:gd name="connsiteX3" fmla="*/ 904676 w 2491123"/>
              <a:gd name="connsiteY3" fmla="*/ 1528251 h 2781804"/>
              <a:gd name="connsiteX4" fmla="*/ 493859 w 2491123"/>
              <a:gd name="connsiteY4" fmla="*/ 2303503 h 2781804"/>
              <a:gd name="connsiteX5" fmla="*/ 56537 w 2491123"/>
              <a:gd name="connsiteY5" fmla="*/ 2694442 h 2781804"/>
              <a:gd name="connsiteX6" fmla="*/ 23407 w 2491123"/>
              <a:gd name="connsiteY6" fmla="*/ 2780582 h 2781804"/>
              <a:gd name="connsiteX7" fmla="*/ 222189 w 2491123"/>
              <a:gd name="connsiteY7" fmla="*/ 2747451 h 2781804"/>
              <a:gd name="connsiteX8" fmla="*/ 2064241 w 2491123"/>
              <a:gd name="connsiteY8" fmla="*/ 2356512 h 2781804"/>
              <a:gd name="connsiteX9" fmla="*/ 2468091 w 2491123"/>
              <a:gd name="connsiteY9" fmla="*/ 2178382 h 2781804"/>
              <a:gd name="connsiteX10" fmla="*/ 2444148 w 2491123"/>
              <a:gd name="connsiteY10" fmla="*/ 2091210 h 2781804"/>
              <a:gd name="connsiteX11" fmla="*/ 2468433 w 2491123"/>
              <a:gd name="connsiteY11" fmla="*/ 1568008 h 2781804"/>
              <a:gd name="connsiteX12" fmla="*/ 2448554 w 2491123"/>
              <a:gd name="connsiteY12" fmla="*/ 1336095 h 2781804"/>
              <a:gd name="connsiteX13" fmla="*/ 2452406 w 2491123"/>
              <a:gd name="connsiteY13" fmla="*/ 1174573 h 2781804"/>
              <a:gd name="connsiteX14" fmla="*/ 2243146 w 2491123"/>
              <a:gd name="connsiteY14" fmla="*/ 1051173 h 2781804"/>
              <a:gd name="connsiteX15" fmla="*/ 1640172 w 2491123"/>
              <a:gd name="connsiteY15" fmla="*/ 554216 h 2781804"/>
              <a:gd name="connsiteX16" fmla="*/ 1169720 w 2491123"/>
              <a:gd name="connsiteY16" fmla="*/ 183155 h 2781804"/>
              <a:gd name="connsiteX17" fmla="*/ 944433 w 2491123"/>
              <a:gd name="connsiteY17" fmla="*/ 17503 h 2781804"/>
              <a:gd name="connsiteX18" fmla="*/ 864920 w 2491123"/>
              <a:gd name="connsiteY18" fmla="*/ 44008 h 2781804"/>
              <a:gd name="connsiteX0" fmla="*/ 864920 w 2497982"/>
              <a:gd name="connsiteY0" fmla="*/ 44008 h 2781804"/>
              <a:gd name="connsiteX1" fmla="*/ 977563 w 2497982"/>
              <a:gd name="connsiteY1" fmla="*/ 355434 h 2781804"/>
              <a:gd name="connsiteX2" fmla="*/ 1017320 w 2497982"/>
              <a:gd name="connsiteY2" fmla="*/ 931903 h 2781804"/>
              <a:gd name="connsiteX3" fmla="*/ 904676 w 2497982"/>
              <a:gd name="connsiteY3" fmla="*/ 1528251 h 2781804"/>
              <a:gd name="connsiteX4" fmla="*/ 493859 w 2497982"/>
              <a:gd name="connsiteY4" fmla="*/ 2303503 h 2781804"/>
              <a:gd name="connsiteX5" fmla="*/ 56537 w 2497982"/>
              <a:gd name="connsiteY5" fmla="*/ 2694442 h 2781804"/>
              <a:gd name="connsiteX6" fmla="*/ 23407 w 2497982"/>
              <a:gd name="connsiteY6" fmla="*/ 2780582 h 2781804"/>
              <a:gd name="connsiteX7" fmla="*/ 222189 w 2497982"/>
              <a:gd name="connsiteY7" fmla="*/ 2747451 h 2781804"/>
              <a:gd name="connsiteX8" fmla="*/ 2064241 w 2497982"/>
              <a:gd name="connsiteY8" fmla="*/ 2356512 h 2781804"/>
              <a:gd name="connsiteX9" fmla="*/ 2468091 w 2497982"/>
              <a:gd name="connsiteY9" fmla="*/ 2178382 h 2781804"/>
              <a:gd name="connsiteX10" fmla="*/ 2474504 w 2497982"/>
              <a:gd name="connsiteY10" fmla="*/ 2085273 h 2781804"/>
              <a:gd name="connsiteX11" fmla="*/ 2468433 w 2497982"/>
              <a:gd name="connsiteY11" fmla="*/ 1568008 h 2781804"/>
              <a:gd name="connsiteX12" fmla="*/ 2448554 w 2497982"/>
              <a:gd name="connsiteY12" fmla="*/ 1336095 h 2781804"/>
              <a:gd name="connsiteX13" fmla="*/ 2452406 w 2497982"/>
              <a:gd name="connsiteY13" fmla="*/ 1174573 h 2781804"/>
              <a:gd name="connsiteX14" fmla="*/ 2243146 w 2497982"/>
              <a:gd name="connsiteY14" fmla="*/ 1051173 h 2781804"/>
              <a:gd name="connsiteX15" fmla="*/ 1640172 w 2497982"/>
              <a:gd name="connsiteY15" fmla="*/ 554216 h 2781804"/>
              <a:gd name="connsiteX16" fmla="*/ 1169720 w 2497982"/>
              <a:gd name="connsiteY16" fmla="*/ 183155 h 2781804"/>
              <a:gd name="connsiteX17" fmla="*/ 944433 w 2497982"/>
              <a:gd name="connsiteY17" fmla="*/ 17503 h 2781804"/>
              <a:gd name="connsiteX18" fmla="*/ 864920 w 2497982"/>
              <a:gd name="connsiteY18" fmla="*/ 44008 h 2781804"/>
              <a:gd name="connsiteX0" fmla="*/ 864920 w 2497982"/>
              <a:gd name="connsiteY0" fmla="*/ 44008 h 2798240"/>
              <a:gd name="connsiteX1" fmla="*/ 977563 w 2497982"/>
              <a:gd name="connsiteY1" fmla="*/ 355434 h 2798240"/>
              <a:gd name="connsiteX2" fmla="*/ 1017320 w 2497982"/>
              <a:gd name="connsiteY2" fmla="*/ 931903 h 2798240"/>
              <a:gd name="connsiteX3" fmla="*/ 904676 w 2497982"/>
              <a:gd name="connsiteY3" fmla="*/ 1528251 h 2798240"/>
              <a:gd name="connsiteX4" fmla="*/ 493859 w 2497982"/>
              <a:gd name="connsiteY4" fmla="*/ 2303503 h 2798240"/>
              <a:gd name="connsiteX5" fmla="*/ 56537 w 2497982"/>
              <a:gd name="connsiteY5" fmla="*/ 2694442 h 2798240"/>
              <a:gd name="connsiteX6" fmla="*/ 23407 w 2497982"/>
              <a:gd name="connsiteY6" fmla="*/ 2780582 h 2798240"/>
              <a:gd name="connsiteX7" fmla="*/ 222189 w 2497982"/>
              <a:gd name="connsiteY7" fmla="*/ 2747451 h 2798240"/>
              <a:gd name="connsiteX8" fmla="*/ 2037528 w 2497982"/>
              <a:gd name="connsiteY8" fmla="*/ 2286843 h 2798240"/>
              <a:gd name="connsiteX9" fmla="*/ 2468091 w 2497982"/>
              <a:gd name="connsiteY9" fmla="*/ 2178382 h 2798240"/>
              <a:gd name="connsiteX10" fmla="*/ 2474504 w 2497982"/>
              <a:gd name="connsiteY10" fmla="*/ 2085273 h 2798240"/>
              <a:gd name="connsiteX11" fmla="*/ 2468433 w 2497982"/>
              <a:gd name="connsiteY11" fmla="*/ 1568008 h 2798240"/>
              <a:gd name="connsiteX12" fmla="*/ 2448554 w 2497982"/>
              <a:gd name="connsiteY12" fmla="*/ 1336095 h 2798240"/>
              <a:gd name="connsiteX13" fmla="*/ 2452406 w 2497982"/>
              <a:gd name="connsiteY13" fmla="*/ 1174573 h 2798240"/>
              <a:gd name="connsiteX14" fmla="*/ 2243146 w 2497982"/>
              <a:gd name="connsiteY14" fmla="*/ 1051173 h 2798240"/>
              <a:gd name="connsiteX15" fmla="*/ 1640172 w 2497982"/>
              <a:gd name="connsiteY15" fmla="*/ 554216 h 2798240"/>
              <a:gd name="connsiteX16" fmla="*/ 1169720 w 2497982"/>
              <a:gd name="connsiteY16" fmla="*/ 183155 h 2798240"/>
              <a:gd name="connsiteX17" fmla="*/ 944433 w 2497982"/>
              <a:gd name="connsiteY17" fmla="*/ 17503 h 2798240"/>
              <a:gd name="connsiteX18" fmla="*/ 864920 w 2497982"/>
              <a:gd name="connsiteY18" fmla="*/ 44008 h 2798240"/>
              <a:gd name="connsiteX0" fmla="*/ 864920 w 2477333"/>
              <a:gd name="connsiteY0" fmla="*/ 44008 h 2798240"/>
              <a:gd name="connsiteX1" fmla="*/ 977563 w 2477333"/>
              <a:gd name="connsiteY1" fmla="*/ 355434 h 2798240"/>
              <a:gd name="connsiteX2" fmla="*/ 1017320 w 2477333"/>
              <a:gd name="connsiteY2" fmla="*/ 931903 h 2798240"/>
              <a:gd name="connsiteX3" fmla="*/ 904676 w 2477333"/>
              <a:gd name="connsiteY3" fmla="*/ 1528251 h 2798240"/>
              <a:gd name="connsiteX4" fmla="*/ 493859 w 2477333"/>
              <a:gd name="connsiteY4" fmla="*/ 2303503 h 2798240"/>
              <a:gd name="connsiteX5" fmla="*/ 56537 w 2477333"/>
              <a:gd name="connsiteY5" fmla="*/ 2694442 h 2798240"/>
              <a:gd name="connsiteX6" fmla="*/ 23407 w 2477333"/>
              <a:gd name="connsiteY6" fmla="*/ 2780582 h 2798240"/>
              <a:gd name="connsiteX7" fmla="*/ 222189 w 2477333"/>
              <a:gd name="connsiteY7" fmla="*/ 2747451 h 2798240"/>
              <a:gd name="connsiteX8" fmla="*/ 2037528 w 2477333"/>
              <a:gd name="connsiteY8" fmla="*/ 2286843 h 2798240"/>
              <a:gd name="connsiteX9" fmla="*/ 2423570 w 2477333"/>
              <a:gd name="connsiteY9" fmla="*/ 2172939 h 2798240"/>
              <a:gd name="connsiteX10" fmla="*/ 2474504 w 2477333"/>
              <a:gd name="connsiteY10" fmla="*/ 2085273 h 2798240"/>
              <a:gd name="connsiteX11" fmla="*/ 2468433 w 2477333"/>
              <a:gd name="connsiteY11" fmla="*/ 1568008 h 2798240"/>
              <a:gd name="connsiteX12" fmla="*/ 2448554 w 2477333"/>
              <a:gd name="connsiteY12" fmla="*/ 1336095 h 2798240"/>
              <a:gd name="connsiteX13" fmla="*/ 2452406 w 2477333"/>
              <a:gd name="connsiteY13" fmla="*/ 1174573 h 2798240"/>
              <a:gd name="connsiteX14" fmla="*/ 2243146 w 2477333"/>
              <a:gd name="connsiteY14" fmla="*/ 1051173 h 2798240"/>
              <a:gd name="connsiteX15" fmla="*/ 1640172 w 2477333"/>
              <a:gd name="connsiteY15" fmla="*/ 554216 h 2798240"/>
              <a:gd name="connsiteX16" fmla="*/ 1169720 w 2477333"/>
              <a:gd name="connsiteY16" fmla="*/ 183155 h 2798240"/>
              <a:gd name="connsiteX17" fmla="*/ 944433 w 2477333"/>
              <a:gd name="connsiteY17" fmla="*/ 17503 h 2798240"/>
              <a:gd name="connsiteX18" fmla="*/ 864920 w 2477333"/>
              <a:gd name="connsiteY18" fmla="*/ 44008 h 2798240"/>
              <a:gd name="connsiteX0" fmla="*/ 864920 w 2477333"/>
              <a:gd name="connsiteY0" fmla="*/ 44008 h 2798240"/>
              <a:gd name="connsiteX1" fmla="*/ 977563 w 2477333"/>
              <a:gd name="connsiteY1" fmla="*/ 355434 h 2798240"/>
              <a:gd name="connsiteX2" fmla="*/ 1017320 w 2477333"/>
              <a:gd name="connsiteY2" fmla="*/ 931903 h 2798240"/>
              <a:gd name="connsiteX3" fmla="*/ 904676 w 2477333"/>
              <a:gd name="connsiteY3" fmla="*/ 1528251 h 2798240"/>
              <a:gd name="connsiteX4" fmla="*/ 493859 w 2477333"/>
              <a:gd name="connsiteY4" fmla="*/ 2303503 h 2798240"/>
              <a:gd name="connsiteX5" fmla="*/ 56537 w 2477333"/>
              <a:gd name="connsiteY5" fmla="*/ 2694442 h 2798240"/>
              <a:gd name="connsiteX6" fmla="*/ 23407 w 2477333"/>
              <a:gd name="connsiteY6" fmla="*/ 2780582 h 2798240"/>
              <a:gd name="connsiteX7" fmla="*/ 222189 w 2477333"/>
              <a:gd name="connsiteY7" fmla="*/ 2747451 h 2798240"/>
              <a:gd name="connsiteX8" fmla="*/ 2037528 w 2477333"/>
              <a:gd name="connsiteY8" fmla="*/ 2286843 h 2798240"/>
              <a:gd name="connsiteX9" fmla="*/ 2423570 w 2477333"/>
              <a:gd name="connsiteY9" fmla="*/ 2172939 h 2798240"/>
              <a:gd name="connsiteX10" fmla="*/ 2474504 w 2477333"/>
              <a:gd name="connsiteY10" fmla="*/ 2085273 h 2798240"/>
              <a:gd name="connsiteX11" fmla="*/ 2468433 w 2477333"/>
              <a:gd name="connsiteY11" fmla="*/ 1568008 h 2798240"/>
              <a:gd name="connsiteX12" fmla="*/ 2448554 w 2477333"/>
              <a:gd name="connsiteY12" fmla="*/ 1336095 h 2798240"/>
              <a:gd name="connsiteX13" fmla="*/ 2452406 w 2477333"/>
              <a:gd name="connsiteY13" fmla="*/ 1174573 h 2798240"/>
              <a:gd name="connsiteX14" fmla="*/ 2243146 w 2477333"/>
              <a:gd name="connsiteY14" fmla="*/ 1051173 h 2798240"/>
              <a:gd name="connsiteX15" fmla="*/ 1603240 w 2477333"/>
              <a:gd name="connsiteY15" fmla="*/ 638072 h 2798240"/>
              <a:gd name="connsiteX16" fmla="*/ 1169720 w 2477333"/>
              <a:gd name="connsiteY16" fmla="*/ 183155 h 2798240"/>
              <a:gd name="connsiteX17" fmla="*/ 944433 w 2477333"/>
              <a:gd name="connsiteY17" fmla="*/ 17503 h 2798240"/>
              <a:gd name="connsiteX18" fmla="*/ 864920 w 2477333"/>
              <a:gd name="connsiteY18" fmla="*/ 44008 h 2798240"/>
              <a:gd name="connsiteX0" fmla="*/ 687639 w 2477333"/>
              <a:gd name="connsiteY0" fmla="*/ 37441 h 2804574"/>
              <a:gd name="connsiteX1" fmla="*/ 977563 w 2477333"/>
              <a:gd name="connsiteY1" fmla="*/ 361768 h 2804574"/>
              <a:gd name="connsiteX2" fmla="*/ 1017320 w 2477333"/>
              <a:gd name="connsiteY2" fmla="*/ 938237 h 2804574"/>
              <a:gd name="connsiteX3" fmla="*/ 904676 w 2477333"/>
              <a:gd name="connsiteY3" fmla="*/ 1534585 h 2804574"/>
              <a:gd name="connsiteX4" fmla="*/ 493859 w 2477333"/>
              <a:gd name="connsiteY4" fmla="*/ 2309837 h 2804574"/>
              <a:gd name="connsiteX5" fmla="*/ 56537 w 2477333"/>
              <a:gd name="connsiteY5" fmla="*/ 2700776 h 2804574"/>
              <a:gd name="connsiteX6" fmla="*/ 23407 w 2477333"/>
              <a:gd name="connsiteY6" fmla="*/ 2786916 h 2804574"/>
              <a:gd name="connsiteX7" fmla="*/ 222189 w 2477333"/>
              <a:gd name="connsiteY7" fmla="*/ 2753785 h 2804574"/>
              <a:gd name="connsiteX8" fmla="*/ 2037528 w 2477333"/>
              <a:gd name="connsiteY8" fmla="*/ 2293177 h 2804574"/>
              <a:gd name="connsiteX9" fmla="*/ 2423570 w 2477333"/>
              <a:gd name="connsiteY9" fmla="*/ 2179273 h 2804574"/>
              <a:gd name="connsiteX10" fmla="*/ 2474504 w 2477333"/>
              <a:gd name="connsiteY10" fmla="*/ 2091607 h 2804574"/>
              <a:gd name="connsiteX11" fmla="*/ 2468433 w 2477333"/>
              <a:gd name="connsiteY11" fmla="*/ 1574342 h 2804574"/>
              <a:gd name="connsiteX12" fmla="*/ 2448554 w 2477333"/>
              <a:gd name="connsiteY12" fmla="*/ 1342429 h 2804574"/>
              <a:gd name="connsiteX13" fmla="*/ 2452406 w 2477333"/>
              <a:gd name="connsiteY13" fmla="*/ 1180907 h 2804574"/>
              <a:gd name="connsiteX14" fmla="*/ 2243146 w 2477333"/>
              <a:gd name="connsiteY14" fmla="*/ 1057507 h 2804574"/>
              <a:gd name="connsiteX15" fmla="*/ 1603240 w 2477333"/>
              <a:gd name="connsiteY15" fmla="*/ 644406 h 2804574"/>
              <a:gd name="connsiteX16" fmla="*/ 1169720 w 2477333"/>
              <a:gd name="connsiteY16" fmla="*/ 189489 h 2804574"/>
              <a:gd name="connsiteX17" fmla="*/ 944433 w 2477333"/>
              <a:gd name="connsiteY17" fmla="*/ 23837 h 2804574"/>
              <a:gd name="connsiteX18" fmla="*/ 687639 w 2477333"/>
              <a:gd name="connsiteY18" fmla="*/ 37441 h 2804574"/>
              <a:gd name="connsiteX0" fmla="*/ 687639 w 2477333"/>
              <a:gd name="connsiteY0" fmla="*/ 34073 h 2801206"/>
              <a:gd name="connsiteX1" fmla="*/ 977563 w 2477333"/>
              <a:gd name="connsiteY1" fmla="*/ 358400 h 2801206"/>
              <a:gd name="connsiteX2" fmla="*/ 1017320 w 2477333"/>
              <a:gd name="connsiteY2" fmla="*/ 934869 h 2801206"/>
              <a:gd name="connsiteX3" fmla="*/ 904676 w 2477333"/>
              <a:gd name="connsiteY3" fmla="*/ 1531217 h 2801206"/>
              <a:gd name="connsiteX4" fmla="*/ 493859 w 2477333"/>
              <a:gd name="connsiteY4" fmla="*/ 2306469 h 2801206"/>
              <a:gd name="connsiteX5" fmla="*/ 56537 w 2477333"/>
              <a:gd name="connsiteY5" fmla="*/ 2697408 h 2801206"/>
              <a:gd name="connsiteX6" fmla="*/ 23407 w 2477333"/>
              <a:gd name="connsiteY6" fmla="*/ 2783548 h 2801206"/>
              <a:gd name="connsiteX7" fmla="*/ 222189 w 2477333"/>
              <a:gd name="connsiteY7" fmla="*/ 2750417 h 2801206"/>
              <a:gd name="connsiteX8" fmla="*/ 2037528 w 2477333"/>
              <a:gd name="connsiteY8" fmla="*/ 2289809 h 2801206"/>
              <a:gd name="connsiteX9" fmla="*/ 2423570 w 2477333"/>
              <a:gd name="connsiteY9" fmla="*/ 2175905 h 2801206"/>
              <a:gd name="connsiteX10" fmla="*/ 2474504 w 2477333"/>
              <a:gd name="connsiteY10" fmla="*/ 2088239 h 2801206"/>
              <a:gd name="connsiteX11" fmla="*/ 2468433 w 2477333"/>
              <a:gd name="connsiteY11" fmla="*/ 1570974 h 2801206"/>
              <a:gd name="connsiteX12" fmla="*/ 2448554 w 2477333"/>
              <a:gd name="connsiteY12" fmla="*/ 1339061 h 2801206"/>
              <a:gd name="connsiteX13" fmla="*/ 2452406 w 2477333"/>
              <a:gd name="connsiteY13" fmla="*/ 1177539 h 2801206"/>
              <a:gd name="connsiteX14" fmla="*/ 2243146 w 2477333"/>
              <a:gd name="connsiteY14" fmla="*/ 1054139 h 2801206"/>
              <a:gd name="connsiteX15" fmla="*/ 1603240 w 2477333"/>
              <a:gd name="connsiteY15" fmla="*/ 641038 h 2801206"/>
              <a:gd name="connsiteX16" fmla="*/ 1169720 w 2477333"/>
              <a:gd name="connsiteY16" fmla="*/ 186121 h 2801206"/>
              <a:gd name="connsiteX17" fmla="*/ 789313 w 2477333"/>
              <a:gd name="connsiteY17" fmla="*/ 26920 h 2801206"/>
              <a:gd name="connsiteX18" fmla="*/ 687639 w 2477333"/>
              <a:gd name="connsiteY18" fmla="*/ 34073 h 2801206"/>
              <a:gd name="connsiteX0" fmla="*/ 687639 w 2477333"/>
              <a:gd name="connsiteY0" fmla="*/ 43143 h 2810276"/>
              <a:gd name="connsiteX1" fmla="*/ 977563 w 2477333"/>
              <a:gd name="connsiteY1" fmla="*/ 367470 h 2810276"/>
              <a:gd name="connsiteX2" fmla="*/ 1017320 w 2477333"/>
              <a:gd name="connsiteY2" fmla="*/ 943939 h 2810276"/>
              <a:gd name="connsiteX3" fmla="*/ 904676 w 2477333"/>
              <a:gd name="connsiteY3" fmla="*/ 1540287 h 2810276"/>
              <a:gd name="connsiteX4" fmla="*/ 493859 w 2477333"/>
              <a:gd name="connsiteY4" fmla="*/ 2315539 h 2810276"/>
              <a:gd name="connsiteX5" fmla="*/ 56537 w 2477333"/>
              <a:gd name="connsiteY5" fmla="*/ 2706478 h 2810276"/>
              <a:gd name="connsiteX6" fmla="*/ 23407 w 2477333"/>
              <a:gd name="connsiteY6" fmla="*/ 2792618 h 2810276"/>
              <a:gd name="connsiteX7" fmla="*/ 222189 w 2477333"/>
              <a:gd name="connsiteY7" fmla="*/ 2759487 h 2810276"/>
              <a:gd name="connsiteX8" fmla="*/ 2037528 w 2477333"/>
              <a:gd name="connsiteY8" fmla="*/ 2298879 h 2810276"/>
              <a:gd name="connsiteX9" fmla="*/ 2423570 w 2477333"/>
              <a:gd name="connsiteY9" fmla="*/ 2184975 h 2810276"/>
              <a:gd name="connsiteX10" fmla="*/ 2474504 w 2477333"/>
              <a:gd name="connsiteY10" fmla="*/ 2097309 h 2810276"/>
              <a:gd name="connsiteX11" fmla="*/ 2468433 w 2477333"/>
              <a:gd name="connsiteY11" fmla="*/ 1580044 h 2810276"/>
              <a:gd name="connsiteX12" fmla="*/ 2448554 w 2477333"/>
              <a:gd name="connsiteY12" fmla="*/ 1348131 h 2810276"/>
              <a:gd name="connsiteX13" fmla="*/ 2452406 w 2477333"/>
              <a:gd name="connsiteY13" fmla="*/ 1186609 h 2810276"/>
              <a:gd name="connsiteX14" fmla="*/ 2243146 w 2477333"/>
              <a:gd name="connsiteY14" fmla="*/ 1063209 h 2810276"/>
              <a:gd name="connsiteX15" fmla="*/ 1603240 w 2477333"/>
              <a:gd name="connsiteY15" fmla="*/ 650108 h 2810276"/>
              <a:gd name="connsiteX16" fmla="*/ 1125400 w 2477333"/>
              <a:gd name="connsiteY16" fmla="*/ 343551 h 2810276"/>
              <a:gd name="connsiteX17" fmla="*/ 789313 w 2477333"/>
              <a:gd name="connsiteY17" fmla="*/ 35990 h 2810276"/>
              <a:gd name="connsiteX18" fmla="*/ 687639 w 2477333"/>
              <a:gd name="connsiteY18" fmla="*/ 43143 h 2810276"/>
              <a:gd name="connsiteX0" fmla="*/ 687639 w 2477333"/>
              <a:gd name="connsiteY0" fmla="*/ 44410 h 2811543"/>
              <a:gd name="connsiteX1" fmla="*/ 977563 w 2477333"/>
              <a:gd name="connsiteY1" fmla="*/ 368737 h 2811543"/>
              <a:gd name="connsiteX2" fmla="*/ 1017320 w 2477333"/>
              <a:gd name="connsiteY2" fmla="*/ 945206 h 2811543"/>
              <a:gd name="connsiteX3" fmla="*/ 904676 w 2477333"/>
              <a:gd name="connsiteY3" fmla="*/ 1541554 h 2811543"/>
              <a:gd name="connsiteX4" fmla="*/ 493859 w 2477333"/>
              <a:gd name="connsiteY4" fmla="*/ 2316806 h 2811543"/>
              <a:gd name="connsiteX5" fmla="*/ 56537 w 2477333"/>
              <a:gd name="connsiteY5" fmla="*/ 2707745 h 2811543"/>
              <a:gd name="connsiteX6" fmla="*/ 23407 w 2477333"/>
              <a:gd name="connsiteY6" fmla="*/ 2793885 h 2811543"/>
              <a:gd name="connsiteX7" fmla="*/ 222189 w 2477333"/>
              <a:gd name="connsiteY7" fmla="*/ 2760754 h 2811543"/>
              <a:gd name="connsiteX8" fmla="*/ 2037528 w 2477333"/>
              <a:gd name="connsiteY8" fmla="*/ 2300146 h 2811543"/>
              <a:gd name="connsiteX9" fmla="*/ 2423570 w 2477333"/>
              <a:gd name="connsiteY9" fmla="*/ 2186242 h 2811543"/>
              <a:gd name="connsiteX10" fmla="*/ 2474504 w 2477333"/>
              <a:gd name="connsiteY10" fmla="*/ 2098576 h 2811543"/>
              <a:gd name="connsiteX11" fmla="*/ 2468433 w 2477333"/>
              <a:gd name="connsiteY11" fmla="*/ 1581311 h 2811543"/>
              <a:gd name="connsiteX12" fmla="*/ 2448554 w 2477333"/>
              <a:gd name="connsiteY12" fmla="*/ 1349398 h 2811543"/>
              <a:gd name="connsiteX13" fmla="*/ 2452406 w 2477333"/>
              <a:gd name="connsiteY13" fmla="*/ 1187876 h 2811543"/>
              <a:gd name="connsiteX14" fmla="*/ 2243146 w 2477333"/>
              <a:gd name="connsiteY14" fmla="*/ 1064476 h 2811543"/>
              <a:gd name="connsiteX15" fmla="*/ 1603240 w 2477333"/>
              <a:gd name="connsiteY15" fmla="*/ 651375 h 2811543"/>
              <a:gd name="connsiteX16" fmla="*/ 1103240 w 2477333"/>
              <a:gd name="connsiteY16" fmla="*/ 364169 h 2811543"/>
              <a:gd name="connsiteX17" fmla="*/ 789313 w 2477333"/>
              <a:gd name="connsiteY17" fmla="*/ 37257 h 2811543"/>
              <a:gd name="connsiteX18" fmla="*/ 687639 w 2477333"/>
              <a:gd name="connsiteY18" fmla="*/ 44410 h 2811543"/>
              <a:gd name="connsiteX0" fmla="*/ 687639 w 2477333"/>
              <a:gd name="connsiteY0" fmla="*/ 44410 h 2811543"/>
              <a:gd name="connsiteX1" fmla="*/ 977563 w 2477333"/>
              <a:gd name="connsiteY1" fmla="*/ 368737 h 2811543"/>
              <a:gd name="connsiteX2" fmla="*/ 1017320 w 2477333"/>
              <a:gd name="connsiteY2" fmla="*/ 945206 h 2811543"/>
              <a:gd name="connsiteX3" fmla="*/ 904676 w 2477333"/>
              <a:gd name="connsiteY3" fmla="*/ 1541554 h 2811543"/>
              <a:gd name="connsiteX4" fmla="*/ 493859 w 2477333"/>
              <a:gd name="connsiteY4" fmla="*/ 2316806 h 2811543"/>
              <a:gd name="connsiteX5" fmla="*/ 56537 w 2477333"/>
              <a:gd name="connsiteY5" fmla="*/ 2707745 h 2811543"/>
              <a:gd name="connsiteX6" fmla="*/ 23407 w 2477333"/>
              <a:gd name="connsiteY6" fmla="*/ 2793885 h 2811543"/>
              <a:gd name="connsiteX7" fmla="*/ 222189 w 2477333"/>
              <a:gd name="connsiteY7" fmla="*/ 2760754 h 2811543"/>
              <a:gd name="connsiteX8" fmla="*/ 2037528 w 2477333"/>
              <a:gd name="connsiteY8" fmla="*/ 2300146 h 2811543"/>
              <a:gd name="connsiteX9" fmla="*/ 2423570 w 2477333"/>
              <a:gd name="connsiteY9" fmla="*/ 2186242 h 2811543"/>
              <a:gd name="connsiteX10" fmla="*/ 2474504 w 2477333"/>
              <a:gd name="connsiteY10" fmla="*/ 2098576 h 2811543"/>
              <a:gd name="connsiteX11" fmla="*/ 2468433 w 2477333"/>
              <a:gd name="connsiteY11" fmla="*/ 1581311 h 2811543"/>
              <a:gd name="connsiteX12" fmla="*/ 2448554 w 2477333"/>
              <a:gd name="connsiteY12" fmla="*/ 1349398 h 2811543"/>
              <a:gd name="connsiteX13" fmla="*/ 2452406 w 2477333"/>
              <a:gd name="connsiteY13" fmla="*/ 1187876 h 2811543"/>
              <a:gd name="connsiteX14" fmla="*/ 2243146 w 2477333"/>
              <a:gd name="connsiteY14" fmla="*/ 1064476 h 2811543"/>
              <a:gd name="connsiteX15" fmla="*/ 1588468 w 2477333"/>
              <a:gd name="connsiteY15" fmla="*/ 677176 h 2811543"/>
              <a:gd name="connsiteX16" fmla="*/ 1103240 w 2477333"/>
              <a:gd name="connsiteY16" fmla="*/ 364169 h 2811543"/>
              <a:gd name="connsiteX17" fmla="*/ 789313 w 2477333"/>
              <a:gd name="connsiteY17" fmla="*/ 37257 h 2811543"/>
              <a:gd name="connsiteX18" fmla="*/ 687639 w 2477333"/>
              <a:gd name="connsiteY18" fmla="*/ 44410 h 2811543"/>
              <a:gd name="connsiteX0" fmla="*/ 705617 w 2495311"/>
              <a:gd name="connsiteY0" fmla="*/ 44410 h 2798144"/>
              <a:gd name="connsiteX1" fmla="*/ 995541 w 2495311"/>
              <a:gd name="connsiteY1" fmla="*/ 368737 h 2798144"/>
              <a:gd name="connsiteX2" fmla="*/ 1035298 w 2495311"/>
              <a:gd name="connsiteY2" fmla="*/ 945206 h 2798144"/>
              <a:gd name="connsiteX3" fmla="*/ 922654 w 2495311"/>
              <a:gd name="connsiteY3" fmla="*/ 1541554 h 2798144"/>
              <a:gd name="connsiteX4" fmla="*/ 511837 w 2495311"/>
              <a:gd name="connsiteY4" fmla="*/ 2316806 h 2798144"/>
              <a:gd name="connsiteX5" fmla="*/ 74515 w 2495311"/>
              <a:gd name="connsiteY5" fmla="*/ 2707745 h 2798144"/>
              <a:gd name="connsiteX6" fmla="*/ 41385 w 2495311"/>
              <a:gd name="connsiteY6" fmla="*/ 2793885 h 2798144"/>
              <a:gd name="connsiteX7" fmla="*/ 497581 w 2495311"/>
              <a:gd name="connsiteY7" fmla="*/ 2732656 h 2798144"/>
              <a:gd name="connsiteX8" fmla="*/ 2055506 w 2495311"/>
              <a:gd name="connsiteY8" fmla="*/ 2300146 h 2798144"/>
              <a:gd name="connsiteX9" fmla="*/ 2441548 w 2495311"/>
              <a:gd name="connsiteY9" fmla="*/ 2186242 h 2798144"/>
              <a:gd name="connsiteX10" fmla="*/ 2492482 w 2495311"/>
              <a:gd name="connsiteY10" fmla="*/ 2098576 h 2798144"/>
              <a:gd name="connsiteX11" fmla="*/ 2486411 w 2495311"/>
              <a:gd name="connsiteY11" fmla="*/ 1581311 h 2798144"/>
              <a:gd name="connsiteX12" fmla="*/ 2466532 w 2495311"/>
              <a:gd name="connsiteY12" fmla="*/ 1349398 h 2798144"/>
              <a:gd name="connsiteX13" fmla="*/ 2470384 w 2495311"/>
              <a:gd name="connsiteY13" fmla="*/ 1187876 h 2798144"/>
              <a:gd name="connsiteX14" fmla="*/ 2261124 w 2495311"/>
              <a:gd name="connsiteY14" fmla="*/ 1064476 h 2798144"/>
              <a:gd name="connsiteX15" fmla="*/ 1606446 w 2495311"/>
              <a:gd name="connsiteY15" fmla="*/ 677176 h 2798144"/>
              <a:gd name="connsiteX16" fmla="*/ 1121218 w 2495311"/>
              <a:gd name="connsiteY16" fmla="*/ 364169 h 2798144"/>
              <a:gd name="connsiteX17" fmla="*/ 807291 w 2495311"/>
              <a:gd name="connsiteY17" fmla="*/ 37257 h 2798144"/>
              <a:gd name="connsiteX18" fmla="*/ 705617 w 2495311"/>
              <a:gd name="connsiteY18" fmla="*/ 44410 h 279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5311" h="2798144">
                <a:moveTo>
                  <a:pt x="705617" y="44410"/>
                </a:moveTo>
                <a:cubicBezTo>
                  <a:pt x="736992" y="99657"/>
                  <a:pt x="940594" y="218604"/>
                  <a:pt x="995541" y="368737"/>
                </a:cubicBezTo>
                <a:cubicBezTo>
                  <a:pt x="1050488" y="518870"/>
                  <a:pt x="1047446" y="749737"/>
                  <a:pt x="1035298" y="945206"/>
                </a:cubicBezTo>
                <a:cubicBezTo>
                  <a:pt x="1023150" y="1140675"/>
                  <a:pt x="1009897" y="1312954"/>
                  <a:pt x="922654" y="1541554"/>
                </a:cubicBezTo>
                <a:cubicBezTo>
                  <a:pt x="835411" y="1770154"/>
                  <a:pt x="653193" y="2122441"/>
                  <a:pt x="511837" y="2316806"/>
                </a:cubicBezTo>
                <a:cubicBezTo>
                  <a:pt x="370481" y="2511171"/>
                  <a:pt x="152924" y="2628232"/>
                  <a:pt x="74515" y="2707745"/>
                </a:cubicBezTo>
                <a:cubicBezTo>
                  <a:pt x="-3894" y="2787258"/>
                  <a:pt x="-29126" y="2789733"/>
                  <a:pt x="41385" y="2793885"/>
                </a:cubicBezTo>
                <a:cubicBezTo>
                  <a:pt x="111896" y="2798037"/>
                  <a:pt x="161894" y="2814946"/>
                  <a:pt x="497581" y="2732656"/>
                </a:cubicBezTo>
                <a:lnTo>
                  <a:pt x="2055506" y="2300146"/>
                </a:lnTo>
                <a:cubicBezTo>
                  <a:pt x="2422403" y="2204394"/>
                  <a:pt x="2378230" y="2230459"/>
                  <a:pt x="2441548" y="2186242"/>
                </a:cubicBezTo>
                <a:cubicBezTo>
                  <a:pt x="2504866" y="2142025"/>
                  <a:pt x="2485005" y="2199398"/>
                  <a:pt x="2492482" y="2098576"/>
                </a:cubicBezTo>
                <a:cubicBezTo>
                  <a:pt x="2499959" y="1997754"/>
                  <a:pt x="2490736" y="1706174"/>
                  <a:pt x="2486411" y="1581311"/>
                </a:cubicBezTo>
                <a:cubicBezTo>
                  <a:pt x="2482086" y="1456448"/>
                  <a:pt x="2469203" y="1414970"/>
                  <a:pt x="2466532" y="1349398"/>
                </a:cubicBezTo>
                <a:cubicBezTo>
                  <a:pt x="2463861" y="1283826"/>
                  <a:pt x="2504619" y="1235363"/>
                  <a:pt x="2470384" y="1187876"/>
                </a:cubicBezTo>
                <a:cubicBezTo>
                  <a:pt x="2436149" y="1140389"/>
                  <a:pt x="2405114" y="1149593"/>
                  <a:pt x="2261124" y="1064476"/>
                </a:cubicBezTo>
                <a:lnTo>
                  <a:pt x="1606446" y="677176"/>
                </a:lnTo>
                <a:cubicBezTo>
                  <a:pt x="1416462" y="560458"/>
                  <a:pt x="1237174" y="453621"/>
                  <a:pt x="1121218" y="364169"/>
                </a:cubicBezTo>
                <a:cubicBezTo>
                  <a:pt x="1005262" y="274717"/>
                  <a:pt x="876558" y="90550"/>
                  <a:pt x="807291" y="37257"/>
                </a:cubicBezTo>
                <a:cubicBezTo>
                  <a:pt x="738024" y="-16036"/>
                  <a:pt x="674242" y="-10837"/>
                  <a:pt x="705617" y="44410"/>
                </a:cubicBezTo>
                <a:close/>
              </a:path>
            </a:pathLst>
          </a:custGeom>
          <a:solidFill>
            <a:srgbClr val="9BED52">
              <a:alpha val="4623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22D8A-83FE-171B-1485-54E8F42B769D}"/>
              </a:ext>
            </a:extLst>
          </p:cNvPr>
          <p:cNvSpPr txBox="1"/>
          <p:nvPr/>
        </p:nvSpPr>
        <p:spPr>
          <a:xfrm>
            <a:off x="211407" y="16476770"/>
            <a:ext cx="5088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Book" panose="02000503020000020003" pitchFamily="2" charset="0"/>
              </a:rPr>
              <a:t>Drain usage seems independent of initial size, total reduction volume (grams), or patient demographics.</a:t>
            </a:r>
          </a:p>
          <a:p>
            <a:pPr algn="ctr"/>
            <a:endParaRPr lang="en-US" sz="1600" b="1" dirty="0">
              <a:latin typeface="Avenir Book" panose="02000503020000020003" pitchFamily="2" charset="0"/>
            </a:endParaRPr>
          </a:p>
          <a:p>
            <a:r>
              <a:rPr lang="en-US" sz="1600" i="1" dirty="0">
                <a:latin typeface="Avenir Book" panose="02000503020000020003" pitchFamily="2" charset="0"/>
              </a:rPr>
              <a:t>From these data it seems truly based on surgeon decision.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88735-0CA1-F47A-D24F-E034DA879019}"/>
              </a:ext>
            </a:extLst>
          </p:cNvPr>
          <p:cNvSpPr txBox="1"/>
          <p:nvPr/>
        </p:nvSpPr>
        <p:spPr>
          <a:xfrm>
            <a:off x="7346980" y="13259568"/>
            <a:ext cx="384771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venir Book" panose="02000503020000020003" pitchFamily="2" charset="0"/>
              </a:rPr>
              <a:t>From the subset of data with drains, average duration is 5 days.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D2A6C9-00F3-9EAD-6781-EC74C87C2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4052" t="14837" r="32058" b="9717"/>
          <a:stretch/>
        </p:blipFill>
        <p:spPr>
          <a:xfrm>
            <a:off x="235168" y="11026368"/>
            <a:ext cx="5231029" cy="5198209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3F191C-E4AD-46AE-C7AA-3CE3CA5F3332}"/>
              </a:ext>
            </a:extLst>
          </p:cNvPr>
          <p:cNvSpPr txBox="1"/>
          <p:nvPr/>
        </p:nvSpPr>
        <p:spPr>
          <a:xfrm>
            <a:off x="326235" y="13142838"/>
            <a:ext cx="2143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  <a:p>
            <a:pPr algn="ctr"/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 = 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84860-264A-6583-B5F4-EE9EF6B43C36}"/>
              </a:ext>
            </a:extLst>
          </p:cNvPr>
          <p:cNvSpPr txBox="1"/>
          <p:nvPr/>
        </p:nvSpPr>
        <p:spPr>
          <a:xfrm>
            <a:off x="2974712" y="13142837"/>
            <a:ext cx="2143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51</a:t>
            </a:r>
          </a:p>
        </p:txBody>
      </p:sp>
    </p:spTree>
    <p:extLst>
      <p:ext uri="{BB962C8B-B14F-4D97-AF65-F5344CB8AC3E}">
        <p14:creationId xmlns:p14="http://schemas.microsoft.com/office/powerpoint/2010/main" val="132979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0A2455F-400C-E028-3354-CBB33FD376F1}"/>
              </a:ext>
            </a:extLst>
          </p:cNvPr>
          <p:cNvGrpSpPr/>
          <p:nvPr/>
        </p:nvGrpSpPr>
        <p:grpSpPr>
          <a:xfrm>
            <a:off x="492510" y="5950553"/>
            <a:ext cx="7824611" cy="4191506"/>
            <a:chOff x="187706" y="379222"/>
            <a:chExt cx="7824611" cy="41915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9B480E-E195-70CC-FBE2-B4EB012E5780}"/>
                </a:ext>
              </a:extLst>
            </p:cNvPr>
            <p:cNvGrpSpPr/>
            <p:nvPr/>
          </p:nvGrpSpPr>
          <p:grpSpPr>
            <a:xfrm>
              <a:off x="187706" y="379222"/>
              <a:ext cx="7824611" cy="3688814"/>
              <a:chOff x="2254250" y="1915414"/>
              <a:chExt cx="7824611" cy="368881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0768ADD-5115-BDD6-895A-ACA026890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42114"/>
              <a:stretch/>
            </p:blipFill>
            <p:spPr>
              <a:xfrm>
                <a:off x="2254250" y="1915414"/>
                <a:ext cx="7683500" cy="349196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ABC5E55-EC4C-C3C1-5522-F1618E3B7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96737"/>
              <a:stretch/>
            </p:blipFill>
            <p:spPr>
              <a:xfrm>
                <a:off x="2395361" y="5407378"/>
                <a:ext cx="7683500" cy="19685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80F661-3F06-07C8-9E2B-16DBA3F439C9}"/>
                </a:ext>
              </a:extLst>
            </p:cNvPr>
            <p:cNvSpPr txBox="1"/>
            <p:nvPr/>
          </p:nvSpPr>
          <p:spPr>
            <a:xfrm>
              <a:off x="3069645" y="4170618"/>
              <a:ext cx="26901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Peak swelling (days)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6911D-EF57-6C35-BE15-7D6488DF1E48}"/>
                </a:ext>
              </a:extLst>
            </p:cNvPr>
            <p:cNvSpPr txBox="1"/>
            <p:nvPr/>
          </p:nvSpPr>
          <p:spPr>
            <a:xfrm>
              <a:off x="2943924" y="878709"/>
              <a:ext cx="422491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b="1" dirty="0">
                  <a:latin typeface="Avenir Book" panose="02000503020000020003" pitchFamily="2" charset="0"/>
                </a:rPr>
                <a:t>Based on Reddit-user reports, it appears mean swelling peaks at 30 days (1MPO).</a:t>
              </a:r>
            </a:p>
            <a:p>
              <a:pPr algn="just"/>
              <a:endParaRPr lang="en-US" sz="1500" b="1" dirty="0">
                <a:latin typeface="Avenir Book" panose="02000503020000020003" pitchFamily="2" charset="0"/>
              </a:endParaRPr>
            </a:p>
            <a:p>
              <a:pPr algn="just"/>
              <a:r>
                <a:rPr lang="en-US" sz="1500" i="1" dirty="0">
                  <a:latin typeface="Avenir Book" panose="02000503020000020003" pitchFamily="2" charset="0"/>
                </a:rPr>
                <a:t>Perhaps this is related to an increase in activity after the operation?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25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49FA-9104-F4C0-09D6-F37FFAF70C7A}"/>
              </a:ext>
            </a:extLst>
          </p:cNvPr>
          <p:cNvGrpSpPr/>
          <p:nvPr/>
        </p:nvGrpSpPr>
        <p:grpSpPr>
          <a:xfrm>
            <a:off x="573985" y="5884137"/>
            <a:ext cx="7200900" cy="3045240"/>
            <a:chOff x="269185" y="312806"/>
            <a:chExt cx="7200900" cy="30452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81CAC5-8DE4-7722-ED36-94781F69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44731"/>
            <a:stretch/>
          </p:blipFill>
          <p:spPr>
            <a:xfrm>
              <a:off x="269185" y="312806"/>
              <a:ext cx="7200900" cy="281470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C2BDF6-20F1-3ED4-F335-051394531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4953"/>
            <a:stretch/>
          </p:blipFill>
          <p:spPr>
            <a:xfrm>
              <a:off x="269185" y="3101010"/>
              <a:ext cx="7200900" cy="25703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8D160F-E815-FED3-2D06-DC96275AC927}"/>
              </a:ext>
            </a:extLst>
          </p:cNvPr>
          <p:cNvSpPr txBox="1"/>
          <p:nvPr/>
        </p:nvSpPr>
        <p:spPr>
          <a:xfrm>
            <a:off x="2939870" y="8934963"/>
            <a:ext cx="2469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 to fly (weeks)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31B9E-F948-F0C4-A01E-07134A2F7977}"/>
              </a:ext>
            </a:extLst>
          </p:cNvPr>
          <p:cNvSpPr txBox="1"/>
          <p:nvPr/>
        </p:nvSpPr>
        <p:spPr>
          <a:xfrm>
            <a:off x="3712554" y="6044995"/>
            <a:ext cx="42249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latin typeface="Avenir Book" panose="02000503020000020003" pitchFamily="2" charset="0"/>
              </a:rPr>
              <a:t>Based on Reddit-user reports, it appears most users report little problems flying longer distances after 2 weeks.</a:t>
            </a:r>
          </a:p>
        </p:txBody>
      </p:sp>
    </p:spTree>
    <p:extLst>
      <p:ext uri="{BB962C8B-B14F-4D97-AF65-F5344CB8AC3E}">
        <p14:creationId xmlns:p14="http://schemas.microsoft.com/office/powerpoint/2010/main" val="184591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5C20B-194E-56D3-746F-5144C4F4F4E4}"/>
              </a:ext>
            </a:extLst>
          </p:cNvPr>
          <p:cNvGrpSpPr/>
          <p:nvPr/>
        </p:nvGrpSpPr>
        <p:grpSpPr>
          <a:xfrm>
            <a:off x="664062" y="6512335"/>
            <a:ext cx="7772400" cy="3340519"/>
            <a:chOff x="664062" y="2312601"/>
            <a:chExt cx="7772400" cy="33405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9E7D93-C878-8721-395C-A047347CD6EB}"/>
                </a:ext>
              </a:extLst>
            </p:cNvPr>
            <p:cNvGrpSpPr/>
            <p:nvPr/>
          </p:nvGrpSpPr>
          <p:grpSpPr>
            <a:xfrm>
              <a:off x="664062" y="2312601"/>
              <a:ext cx="7772400" cy="2875950"/>
              <a:chOff x="848360" y="334945"/>
              <a:chExt cx="7772400" cy="28759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8519AD2-013E-33AD-30A6-0A7284AB4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43442"/>
              <a:stretch/>
            </p:blipFill>
            <p:spPr>
              <a:xfrm>
                <a:off x="848360" y="334945"/>
                <a:ext cx="7772400" cy="267241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3538E03-1A15-8981-F6F4-A40505C4F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95692" r="6340"/>
              <a:stretch/>
            </p:blipFill>
            <p:spPr>
              <a:xfrm>
                <a:off x="848360" y="3007360"/>
                <a:ext cx="7279640" cy="203535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E15368-52E0-278A-CD1A-BC4CDA4A5194}"/>
                </a:ext>
              </a:extLst>
            </p:cNvPr>
            <p:cNvSpPr txBox="1"/>
            <p:nvPr/>
          </p:nvSpPr>
          <p:spPr>
            <a:xfrm>
              <a:off x="2599634" y="5253010"/>
              <a:ext cx="3408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Time to final size (months)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3A3ED5-ADAD-350A-AC66-08EAB7DCD4DC}"/>
                </a:ext>
              </a:extLst>
            </p:cNvPr>
            <p:cNvSpPr txBox="1"/>
            <p:nvPr/>
          </p:nvSpPr>
          <p:spPr>
            <a:xfrm>
              <a:off x="3418846" y="2402315"/>
              <a:ext cx="4524857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b="1" dirty="0">
                  <a:latin typeface="Avenir Book" panose="02000503020000020003" pitchFamily="2" charset="0"/>
                </a:rPr>
                <a:t>Based on Reddit-user reports, it appears that final sizes post reduction are around 4MPO.</a:t>
              </a:r>
            </a:p>
            <a:p>
              <a:pPr algn="just"/>
              <a:endParaRPr lang="en-US" sz="1500" b="1" dirty="0">
                <a:latin typeface="Avenir Book" panose="02000503020000020003" pitchFamily="2" charset="0"/>
              </a:endParaRPr>
            </a:p>
            <a:p>
              <a:pPr algn="just"/>
              <a:r>
                <a:rPr lang="en-US" sz="1500" i="1" dirty="0">
                  <a:latin typeface="Avenir Book" panose="02000503020000020003" pitchFamily="2" charset="0"/>
                </a:rPr>
                <a:t>However, be mindful of the spread of data here; we see important peak around the 6-month 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8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FFAA4EB-4CAE-BF7F-98B3-1EB6D7FED28E}"/>
              </a:ext>
            </a:extLst>
          </p:cNvPr>
          <p:cNvGrpSpPr/>
          <p:nvPr/>
        </p:nvGrpSpPr>
        <p:grpSpPr>
          <a:xfrm>
            <a:off x="304804" y="5525219"/>
            <a:ext cx="11600029" cy="6904115"/>
            <a:chOff x="304801" y="1325485"/>
            <a:chExt cx="11600029" cy="69041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A6966E-5A80-086B-1EB1-619D0432EA96}"/>
                </a:ext>
              </a:extLst>
            </p:cNvPr>
            <p:cNvSpPr/>
            <p:nvPr/>
          </p:nvSpPr>
          <p:spPr>
            <a:xfrm>
              <a:off x="304801" y="1325485"/>
              <a:ext cx="5281551" cy="6904115"/>
            </a:xfrm>
            <a:prstGeom prst="rect">
              <a:avLst/>
            </a:prstGeom>
            <a:solidFill>
              <a:schemeClr val="bg1">
                <a:lumMod val="85000"/>
                <a:alpha val="489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2A6650-AE32-4573-B2BB-4745B05CD32F}"/>
                </a:ext>
              </a:extLst>
            </p:cNvPr>
            <p:cNvGrpSpPr/>
            <p:nvPr/>
          </p:nvGrpSpPr>
          <p:grpSpPr>
            <a:xfrm>
              <a:off x="5981701" y="4075943"/>
              <a:ext cx="5923129" cy="3304734"/>
              <a:chOff x="5240740" y="2376797"/>
              <a:chExt cx="5923129" cy="330473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1007652-BE27-FFE0-8F00-09C115546224}"/>
                  </a:ext>
                </a:extLst>
              </p:cNvPr>
              <p:cNvGrpSpPr/>
              <p:nvPr/>
            </p:nvGrpSpPr>
            <p:grpSpPr>
              <a:xfrm>
                <a:off x="5240740" y="2376797"/>
                <a:ext cx="5923129" cy="2918534"/>
                <a:chOff x="5240740" y="2376797"/>
                <a:chExt cx="5923129" cy="2918534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0E3BBC9-F399-9D14-A9AE-710BC8C99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r="9086" b="43409"/>
                <a:stretch/>
              </p:blipFill>
              <p:spPr>
                <a:xfrm>
                  <a:off x="5240740" y="2376797"/>
                  <a:ext cx="5923129" cy="2659222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D370E31-E9E3-C50F-5F8C-125763CF2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94641" r="9086" b="-159"/>
                <a:stretch/>
              </p:blipFill>
              <p:spPr>
                <a:xfrm>
                  <a:off x="5240740" y="5036019"/>
                  <a:ext cx="5923129" cy="259312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62773F-DA1E-D027-9797-D73529BCC125}"/>
                  </a:ext>
                </a:extLst>
              </p:cNvPr>
              <p:cNvSpPr txBox="1"/>
              <p:nvPr/>
            </p:nvSpPr>
            <p:spPr>
              <a:xfrm>
                <a:off x="6719250" y="5327588"/>
                <a:ext cx="286257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with drains in (days)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4529769-8D45-4794-671F-FBE72235C81F}"/>
                </a:ext>
              </a:extLst>
            </p:cNvPr>
            <p:cNvSpPr/>
            <p:nvPr/>
          </p:nvSpPr>
          <p:spPr>
            <a:xfrm>
              <a:off x="4374939" y="3587088"/>
              <a:ext cx="2422827" cy="2798240"/>
            </a:xfrm>
            <a:custGeom>
              <a:avLst/>
              <a:gdLst>
                <a:gd name="connsiteX0" fmla="*/ 864920 w 2499122"/>
                <a:gd name="connsiteY0" fmla="*/ 44008 h 2781804"/>
                <a:gd name="connsiteX1" fmla="*/ 977563 w 2499122"/>
                <a:gd name="connsiteY1" fmla="*/ 355434 h 2781804"/>
                <a:gd name="connsiteX2" fmla="*/ 1017320 w 2499122"/>
                <a:gd name="connsiteY2" fmla="*/ 931903 h 2781804"/>
                <a:gd name="connsiteX3" fmla="*/ 904676 w 2499122"/>
                <a:gd name="connsiteY3" fmla="*/ 1528251 h 2781804"/>
                <a:gd name="connsiteX4" fmla="*/ 493859 w 2499122"/>
                <a:gd name="connsiteY4" fmla="*/ 2303503 h 2781804"/>
                <a:gd name="connsiteX5" fmla="*/ 56537 w 2499122"/>
                <a:gd name="connsiteY5" fmla="*/ 2694442 h 2781804"/>
                <a:gd name="connsiteX6" fmla="*/ 23407 w 2499122"/>
                <a:gd name="connsiteY6" fmla="*/ 2780582 h 2781804"/>
                <a:gd name="connsiteX7" fmla="*/ 222189 w 2499122"/>
                <a:gd name="connsiteY7" fmla="*/ 2747451 h 2781804"/>
                <a:gd name="connsiteX8" fmla="*/ 2064241 w 2499122"/>
                <a:gd name="connsiteY8" fmla="*/ 2356512 h 2781804"/>
                <a:gd name="connsiteX9" fmla="*/ 2468433 w 2499122"/>
                <a:gd name="connsiteY9" fmla="*/ 2031834 h 2781804"/>
                <a:gd name="connsiteX10" fmla="*/ 2468433 w 2499122"/>
                <a:gd name="connsiteY10" fmla="*/ 1568008 h 2781804"/>
                <a:gd name="connsiteX11" fmla="*/ 2448554 w 2499122"/>
                <a:gd name="connsiteY11" fmla="*/ 1336095 h 2781804"/>
                <a:gd name="connsiteX12" fmla="*/ 2422050 w 2499122"/>
                <a:gd name="connsiteY12" fmla="*/ 1210199 h 2781804"/>
                <a:gd name="connsiteX13" fmla="*/ 2243146 w 2499122"/>
                <a:gd name="connsiteY13" fmla="*/ 1051173 h 2781804"/>
                <a:gd name="connsiteX14" fmla="*/ 1640172 w 2499122"/>
                <a:gd name="connsiteY14" fmla="*/ 554216 h 2781804"/>
                <a:gd name="connsiteX15" fmla="*/ 1169720 w 2499122"/>
                <a:gd name="connsiteY15" fmla="*/ 183155 h 2781804"/>
                <a:gd name="connsiteX16" fmla="*/ 944433 w 2499122"/>
                <a:gd name="connsiteY16" fmla="*/ 17503 h 2781804"/>
                <a:gd name="connsiteX17" fmla="*/ 864920 w 2499122"/>
                <a:gd name="connsiteY17" fmla="*/ 44008 h 2781804"/>
                <a:gd name="connsiteX0" fmla="*/ 864920 w 2499122"/>
                <a:gd name="connsiteY0" fmla="*/ 44008 h 2781804"/>
                <a:gd name="connsiteX1" fmla="*/ 977563 w 2499122"/>
                <a:gd name="connsiteY1" fmla="*/ 355434 h 2781804"/>
                <a:gd name="connsiteX2" fmla="*/ 1017320 w 2499122"/>
                <a:gd name="connsiteY2" fmla="*/ 931903 h 2781804"/>
                <a:gd name="connsiteX3" fmla="*/ 904676 w 2499122"/>
                <a:gd name="connsiteY3" fmla="*/ 1528251 h 2781804"/>
                <a:gd name="connsiteX4" fmla="*/ 493859 w 2499122"/>
                <a:gd name="connsiteY4" fmla="*/ 2303503 h 2781804"/>
                <a:gd name="connsiteX5" fmla="*/ 56537 w 2499122"/>
                <a:gd name="connsiteY5" fmla="*/ 2694442 h 2781804"/>
                <a:gd name="connsiteX6" fmla="*/ 23407 w 2499122"/>
                <a:gd name="connsiteY6" fmla="*/ 2780582 h 2781804"/>
                <a:gd name="connsiteX7" fmla="*/ 222189 w 2499122"/>
                <a:gd name="connsiteY7" fmla="*/ 2747451 h 2781804"/>
                <a:gd name="connsiteX8" fmla="*/ 2064241 w 2499122"/>
                <a:gd name="connsiteY8" fmla="*/ 2356512 h 2781804"/>
                <a:gd name="connsiteX9" fmla="*/ 2468433 w 2499122"/>
                <a:gd name="connsiteY9" fmla="*/ 2031834 h 2781804"/>
                <a:gd name="connsiteX10" fmla="*/ 2468433 w 2499122"/>
                <a:gd name="connsiteY10" fmla="*/ 1568008 h 2781804"/>
                <a:gd name="connsiteX11" fmla="*/ 2448554 w 2499122"/>
                <a:gd name="connsiteY11" fmla="*/ 1336095 h 2781804"/>
                <a:gd name="connsiteX12" fmla="*/ 2452406 w 2499122"/>
                <a:gd name="connsiteY12" fmla="*/ 1174573 h 2781804"/>
                <a:gd name="connsiteX13" fmla="*/ 2243146 w 2499122"/>
                <a:gd name="connsiteY13" fmla="*/ 1051173 h 2781804"/>
                <a:gd name="connsiteX14" fmla="*/ 1640172 w 2499122"/>
                <a:gd name="connsiteY14" fmla="*/ 554216 h 2781804"/>
                <a:gd name="connsiteX15" fmla="*/ 1169720 w 2499122"/>
                <a:gd name="connsiteY15" fmla="*/ 183155 h 2781804"/>
                <a:gd name="connsiteX16" fmla="*/ 944433 w 2499122"/>
                <a:gd name="connsiteY16" fmla="*/ 17503 h 2781804"/>
                <a:gd name="connsiteX17" fmla="*/ 864920 w 2499122"/>
                <a:gd name="connsiteY17" fmla="*/ 44008 h 2781804"/>
                <a:gd name="connsiteX0" fmla="*/ 864920 w 2481764"/>
                <a:gd name="connsiteY0" fmla="*/ 44008 h 2781804"/>
                <a:gd name="connsiteX1" fmla="*/ 977563 w 2481764"/>
                <a:gd name="connsiteY1" fmla="*/ 355434 h 2781804"/>
                <a:gd name="connsiteX2" fmla="*/ 1017320 w 2481764"/>
                <a:gd name="connsiteY2" fmla="*/ 931903 h 2781804"/>
                <a:gd name="connsiteX3" fmla="*/ 904676 w 2481764"/>
                <a:gd name="connsiteY3" fmla="*/ 1528251 h 2781804"/>
                <a:gd name="connsiteX4" fmla="*/ 493859 w 2481764"/>
                <a:gd name="connsiteY4" fmla="*/ 2303503 h 2781804"/>
                <a:gd name="connsiteX5" fmla="*/ 56537 w 2481764"/>
                <a:gd name="connsiteY5" fmla="*/ 2694442 h 2781804"/>
                <a:gd name="connsiteX6" fmla="*/ 23407 w 2481764"/>
                <a:gd name="connsiteY6" fmla="*/ 2780582 h 2781804"/>
                <a:gd name="connsiteX7" fmla="*/ 222189 w 2481764"/>
                <a:gd name="connsiteY7" fmla="*/ 2747451 h 2781804"/>
                <a:gd name="connsiteX8" fmla="*/ 2064241 w 2481764"/>
                <a:gd name="connsiteY8" fmla="*/ 2356512 h 2781804"/>
                <a:gd name="connsiteX9" fmla="*/ 2444148 w 2481764"/>
                <a:gd name="connsiteY9" fmla="*/ 2091210 h 2781804"/>
                <a:gd name="connsiteX10" fmla="*/ 2468433 w 2481764"/>
                <a:gd name="connsiteY10" fmla="*/ 1568008 h 2781804"/>
                <a:gd name="connsiteX11" fmla="*/ 2448554 w 2481764"/>
                <a:gd name="connsiteY11" fmla="*/ 1336095 h 2781804"/>
                <a:gd name="connsiteX12" fmla="*/ 2452406 w 2481764"/>
                <a:gd name="connsiteY12" fmla="*/ 1174573 h 2781804"/>
                <a:gd name="connsiteX13" fmla="*/ 2243146 w 2481764"/>
                <a:gd name="connsiteY13" fmla="*/ 1051173 h 2781804"/>
                <a:gd name="connsiteX14" fmla="*/ 1640172 w 2481764"/>
                <a:gd name="connsiteY14" fmla="*/ 554216 h 2781804"/>
                <a:gd name="connsiteX15" fmla="*/ 1169720 w 2481764"/>
                <a:gd name="connsiteY15" fmla="*/ 183155 h 2781804"/>
                <a:gd name="connsiteX16" fmla="*/ 944433 w 2481764"/>
                <a:gd name="connsiteY16" fmla="*/ 17503 h 2781804"/>
                <a:gd name="connsiteX17" fmla="*/ 864920 w 2481764"/>
                <a:gd name="connsiteY17" fmla="*/ 44008 h 2781804"/>
                <a:gd name="connsiteX0" fmla="*/ 864920 w 2468454"/>
                <a:gd name="connsiteY0" fmla="*/ 44008 h 2781804"/>
                <a:gd name="connsiteX1" fmla="*/ 977563 w 2468454"/>
                <a:gd name="connsiteY1" fmla="*/ 355434 h 2781804"/>
                <a:gd name="connsiteX2" fmla="*/ 1017320 w 2468454"/>
                <a:gd name="connsiteY2" fmla="*/ 931903 h 2781804"/>
                <a:gd name="connsiteX3" fmla="*/ 904676 w 2468454"/>
                <a:gd name="connsiteY3" fmla="*/ 1528251 h 2781804"/>
                <a:gd name="connsiteX4" fmla="*/ 493859 w 2468454"/>
                <a:gd name="connsiteY4" fmla="*/ 2303503 h 2781804"/>
                <a:gd name="connsiteX5" fmla="*/ 56537 w 2468454"/>
                <a:gd name="connsiteY5" fmla="*/ 2694442 h 2781804"/>
                <a:gd name="connsiteX6" fmla="*/ 23407 w 2468454"/>
                <a:gd name="connsiteY6" fmla="*/ 2780582 h 2781804"/>
                <a:gd name="connsiteX7" fmla="*/ 222189 w 2468454"/>
                <a:gd name="connsiteY7" fmla="*/ 2747451 h 2781804"/>
                <a:gd name="connsiteX8" fmla="*/ 2064241 w 2468454"/>
                <a:gd name="connsiteY8" fmla="*/ 2356512 h 2781804"/>
                <a:gd name="connsiteX9" fmla="*/ 2444148 w 2468454"/>
                <a:gd name="connsiteY9" fmla="*/ 2091210 h 2781804"/>
                <a:gd name="connsiteX10" fmla="*/ 2468433 w 2468454"/>
                <a:gd name="connsiteY10" fmla="*/ 1568008 h 2781804"/>
                <a:gd name="connsiteX11" fmla="*/ 2448554 w 2468454"/>
                <a:gd name="connsiteY11" fmla="*/ 1336095 h 2781804"/>
                <a:gd name="connsiteX12" fmla="*/ 2452406 w 2468454"/>
                <a:gd name="connsiteY12" fmla="*/ 1174573 h 2781804"/>
                <a:gd name="connsiteX13" fmla="*/ 2243146 w 2468454"/>
                <a:gd name="connsiteY13" fmla="*/ 1051173 h 2781804"/>
                <a:gd name="connsiteX14" fmla="*/ 1640172 w 2468454"/>
                <a:gd name="connsiteY14" fmla="*/ 554216 h 2781804"/>
                <a:gd name="connsiteX15" fmla="*/ 1169720 w 2468454"/>
                <a:gd name="connsiteY15" fmla="*/ 183155 h 2781804"/>
                <a:gd name="connsiteX16" fmla="*/ 944433 w 2468454"/>
                <a:gd name="connsiteY16" fmla="*/ 17503 h 2781804"/>
                <a:gd name="connsiteX17" fmla="*/ 864920 w 2468454"/>
                <a:gd name="connsiteY17" fmla="*/ 44008 h 2781804"/>
                <a:gd name="connsiteX0" fmla="*/ 864920 w 2491123"/>
                <a:gd name="connsiteY0" fmla="*/ 44008 h 2781804"/>
                <a:gd name="connsiteX1" fmla="*/ 977563 w 2491123"/>
                <a:gd name="connsiteY1" fmla="*/ 355434 h 2781804"/>
                <a:gd name="connsiteX2" fmla="*/ 1017320 w 2491123"/>
                <a:gd name="connsiteY2" fmla="*/ 931903 h 2781804"/>
                <a:gd name="connsiteX3" fmla="*/ 904676 w 2491123"/>
                <a:gd name="connsiteY3" fmla="*/ 1528251 h 2781804"/>
                <a:gd name="connsiteX4" fmla="*/ 493859 w 2491123"/>
                <a:gd name="connsiteY4" fmla="*/ 2303503 h 2781804"/>
                <a:gd name="connsiteX5" fmla="*/ 56537 w 2491123"/>
                <a:gd name="connsiteY5" fmla="*/ 2694442 h 2781804"/>
                <a:gd name="connsiteX6" fmla="*/ 23407 w 2491123"/>
                <a:gd name="connsiteY6" fmla="*/ 2780582 h 2781804"/>
                <a:gd name="connsiteX7" fmla="*/ 222189 w 2491123"/>
                <a:gd name="connsiteY7" fmla="*/ 2747451 h 2781804"/>
                <a:gd name="connsiteX8" fmla="*/ 2064241 w 2491123"/>
                <a:gd name="connsiteY8" fmla="*/ 2356512 h 2781804"/>
                <a:gd name="connsiteX9" fmla="*/ 2468091 w 2491123"/>
                <a:gd name="connsiteY9" fmla="*/ 2178382 h 2781804"/>
                <a:gd name="connsiteX10" fmla="*/ 2444148 w 2491123"/>
                <a:gd name="connsiteY10" fmla="*/ 2091210 h 2781804"/>
                <a:gd name="connsiteX11" fmla="*/ 2468433 w 2491123"/>
                <a:gd name="connsiteY11" fmla="*/ 1568008 h 2781804"/>
                <a:gd name="connsiteX12" fmla="*/ 2448554 w 2491123"/>
                <a:gd name="connsiteY12" fmla="*/ 1336095 h 2781804"/>
                <a:gd name="connsiteX13" fmla="*/ 2452406 w 2491123"/>
                <a:gd name="connsiteY13" fmla="*/ 1174573 h 2781804"/>
                <a:gd name="connsiteX14" fmla="*/ 2243146 w 2491123"/>
                <a:gd name="connsiteY14" fmla="*/ 1051173 h 2781804"/>
                <a:gd name="connsiteX15" fmla="*/ 1640172 w 2491123"/>
                <a:gd name="connsiteY15" fmla="*/ 554216 h 2781804"/>
                <a:gd name="connsiteX16" fmla="*/ 1169720 w 2491123"/>
                <a:gd name="connsiteY16" fmla="*/ 183155 h 2781804"/>
                <a:gd name="connsiteX17" fmla="*/ 944433 w 2491123"/>
                <a:gd name="connsiteY17" fmla="*/ 17503 h 2781804"/>
                <a:gd name="connsiteX18" fmla="*/ 864920 w 2491123"/>
                <a:gd name="connsiteY18" fmla="*/ 44008 h 2781804"/>
                <a:gd name="connsiteX0" fmla="*/ 864920 w 2497982"/>
                <a:gd name="connsiteY0" fmla="*/ 44008 h 2781804"/>
                <a:gd name="connsiteX1" fmla="*/ 977563 w 2497982"/>
                <a:gd name="connsiteY1" fmla="*/ 355434 h 2781804"/>
                <a:gd name="connsiteX2" fmla="*/ 1017320 w 2497982"/>
                <a:gd name="connsiteY2" fmla="*/ 931903 h 2781804"/>
                <a:gd name="connsiteX3" fmla="*/ 904676 w 2497982"/>
                <a:gd name="connsiteY3" fmla="*/ 1528251 h 2781804"/>
                <a:gd name="connsiteX4" fmla="*/ 493859 w 2497982"/>
                <a:gd name="connsiteY4" fmla="*/ 2303503 h 2781804"/>
                <a:gd name="connsiteX5" fmla="*/ 56537 w 2497982"/>
                <a:gd name="connsiteY5" fmla="*/ 2694442 h 2781804"/>
                <a:gd name="connsiteX6" fmla="*/ 23407 w 2497982"/>
                <a:gd name="connsiteY6" fmla="*/ 2780582 h 2781804"/>
                <a:gd name="connsiteX7" fmla="*/ 222189 w 2497982"/>
                <a:gd name="connsiteY7" fmla="*/ 2747451 h 2781804"/>
                <a:gd name="connsiteX8" fmla="*/ 2064241 w 2497982"/>
                <a:gd name="connsiteY8" fmla="*/ 2356512 h 2781804"/>
                <a:gd name="connsiteX9" fmla="*/ 2468091 w 2497982"/>
                <a:gd name="connsiteY9" fmla="*/ 2178382 h 2781804"/>
                <a:gd name="connsiteX10" fmla="*/ 2474504 w 2497982"/>
                <a:gd name="connsiteY10" fmla="*/ 2085273 h 2781804"/>
                <a:gd name="connsiteX11" fmla="*/ 2468433 w 2497982"/>
                <a:gd name="connsiteY11" fmla="*/ 1568008 h 2781804"/>
                <a:gd name="connsiteX12" fmla="*/ 2448554 w 2497982"/>
                <a:gd name="connsiteY12" fmla="*/ 1336095 h 2781804"/>
                <a:gd name="connsiteX13" fmla="*/ 2452406 w 2497982"/>
                <a:gd name="connsiteY13" fmla="*/ 1174573 h 2781804"/>
                <a:gd name="connsiteX14" fmla="*/ 2243146 w 2497982"/>
                <a:gd name="connsiteY14" fmla="*/ 1051173 h 2781804"/>
                <a:gd name="connsiteX15" fmla="*/ 1640172 w 2497982"/>
                <a:gd name="connsiteY15" fmla="*/ 554216 h 2781804"/>
                <a:gd name="connsiteX16" fmla="*/ 1169720 w 2497982"/>
                <a:gd name="connsiteY16" fmla="*/ 183155 h 2781804"/>
                <a:gd name="connsiteX17" fmla="*/ 944433 w 2497982"/>
                <a:gd name="connsiteY17" fmla="*/ 17503 h 2781804"/>
                <a:gd name="connsiteX18" fmla="*/ 864920 w 2497982"/>
                <a:gd name="connsiteY18" fmla="*/ 44008 h 2781804"/>
                <a:gd name="connsiteX0" fmla="*/ 864920 w 2497982"/>
                <a:gd name="connsiteY0" fmla="*/ 44008 h 2798240"/>
                <a:gd name="connsiteX1" fmla="*/ 977563 w 2497982"/>
                <a:gd name="connsiteY1" fmla="*/ 355434 h 2798240"/>
                <a:gd name="connsiteX2" fmla="*/ 1017320 w 2497982"/>
                <a:gd name="connsiteY2" fmla="*/ 931903 h 2798240"/>
                <a:gd name="connsiteX3" fmla="*/ 904676 w 2497982"/>
                <a:gd name="connsiteY3" fmla="*/ 1528251 h 2798240"/>
                <a:gd name="connsiteX4" fmla="*/ 493859 w 2497982"/>
                <a:gd name="connsiteY4" fmla="*/ 2303503 h 2798240"/>
                <a:gd name="connsiteX5" fmla="*/ 56537 w 2497982"/>
                <a:gd name="connsiteY5" fmla="*/ 2694442 h 2798240"/>
                <a:gd name="connsiteX6" fmla="*/ 23407 w 2497982"/>
                <a:gd name="connsiteY6" fmla="*/ 2780582 h 2798240"/>
                <a:gd name="connsiteX7" fmla="*/ 222189 w 2497982"/>
                <a:gd name="connsiteY7" fmla="*/ 2747451 h 2798240"/>
                <a:gd name="connsiteX8" fmla="*/ 2037528 w 2497982"/>
                <a:gd name="connsiteY8" fmla="*/ 2286843 h 2798240"/>
                <a:gd name="connsiteX9" fmla="*/ 2468091 w 2497982"/>
                <a:gd name="connsiteY9" fmla="*/ 2178382 h 2798240"/>
                <a:gd name="connsiteX10" fmla="*/ 2474504 w 2497982"/>
                <a:gd name="connsiteY10" fmla="*/ 2085273 h 2798240"/>
                <a:gd name="connsiteX11" fmla="*/ 2468433 w 2497982"/>
                <a:gd name="connsiteY11" fmla="*/ 1568008 h 2798240"/>
                <a:gd name="connsiteX12" fmla="*/ 2448554 w 2497982"/>
                <a:gd name="connsiteY12" fmla="*/ 1336095 h 2798240"/>
                <a:gd name="connsiteX13" fmla="*/ 2452406 w 2497982"/>
                <a:gd name="connsiteY13" fmla="*/ 1174573 h 2798240"/>
                <a:gd name="connsiteX14" fmla="*/ 2243146 w 2497982"/>
                <a:gd name="connsiteY14" fmla="*/ 1051173 h 2798240"/>
                <a:gd name="connsiteX15" fmla="*/ 1640172 w 2497982"/>
                <a:gd name="connsiteY15" fmla="*/ 554216 h 2798240"/>
                <a:gd name="connsiteX16" fmla="*/ 1169720 w 2497982"/>
                <a:gd name="connsiteY16" fmla="*/ 183155 h 2798240"/>
                <a:gd name="connsiteX17" fmla="*/ 944433 w 2497982"/>
                <a:gd name="connsiteY17" fmla="*/ 17503 h 2798240"/>
                <a:gd name="connsiteX18" fmla="*/ 864920 w 2497982"/>
                <a:gd name="connsiteY18" fmla="*/ 44008 h 2798240"/>
                <a:gd name="connsiteX0" fmla="*/ 864920 w 2477333"/>
                <a:gd name="connsiteY0" fmla="*/ 44008 h 2798240"/>
                <a:gd name="connsiteX1" fmla="*/ 977563 w 2477333"/>
                <a:gd name="connsiteY1" fmla="*/ 355434 h 2798240"/>
                <a:gd name="connsiteX2" fmla="*/ 1017320 w 2477333"/>
                <a:gd name="connsiteY2" fmla="*/ 931903 h 2798240"/>
                <a:gd name="connsiteX3" fmla="*/ 904676 w 2477333"/>
                <a:gd name="connsiteY3" fmla="*/ 1528251 h 2798240"/>
                <a:gd name="connsiteX4" fmla="*/ 493859 w 2477333"/>
                <a:gd name="connsiteY4" fmla="*/ 2303503 h 2798240"/>
                <a:gd name="connsiteX5" fmla="*/ 56537 w 2477333"/>
                <a:gd name="connsiteY5" fmla="*/ 2694442 h 2798240"/>
                <a:gd name="connsiteX6" fmla="*/ 23407 w 2477333"/>
                <a:gd name="connsiteY6" fmla="*/ 2780582 h 2798240"/>
                <a:gd name="connsiteX7" fmla="*/ 222189 w 2477333"/>
                <a:gd name="connsiteY7" fmla="*/ 2747451 h 2798240"/>
                <a:gd name="connsiteX8" fmla="*/ 2037528 w 2477333"/>
                <a:gd name="connsiteY8" fmla="*/ 2286843 h 2798240"/>
                <a:gd name="connsiteX9" fmla="*/ 2423570 w 2477333"/>
                <a:gd name="connsiteY9" fmla="*/ 2172939 h 2798240"/>
                <a:gd name="connsiteX10" fmla="*/ 2474504 w 2477333"/>
                <a:gd name="connsiteY10" fmla="*/ 2085273 h 2798240"/>
                <a:gd name="connsiteX11" fmla="*/ 2468433 w 2477333"/>
                <a:gd name="connsiteY11" fmla="*/ 1568008 h 2798240"/>
                <a:gd name="connsiteX12" fmla="*/ 2448554 w 2477333"/>
                <a:gd name="connsiteY12" fmla="*/ 1336095 h 2798240"/>
                <a:gd name="connsiteX13" fmla="*/ 2452406 w 2477333"/>
                <a:gd name="connsiteY13" fmla="*/ 1174573 h 2798240"/>
                <a:gd name="connsiteX14" fmla="*/ 2243146 w 2477333"/>
                <a:gd name="connsiteY14" fmla="*/ 1051173 h 2798240"/>
                <a:gd name="connsiteX15" fmla="*/ 1640172 w 2477333"/>
                <a:gd name="connsiteY15" fmla="*/ 554216 h 2798240"/>
                <a:gd name="connsiteX16" fmla="*/ 1169720 w 2477333"/>
                <a:gd name="connsiteY16" fmla="*/ 183155 h 2798240"/>
                <a:gd name="connsiteX17" fmla="*/ 944433 w 2477333"/>
                <a:gd name="connsiteY17" fmla="*/ 17503 h 2798240"/>
                <a:gd name="connsiteX18" fmla="*/ 864920 w 2477333"/>
                <a:gd name="connsiteY18" fmla="*/ 44008 h 279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77333" h="2798240">
                  <a:moveTo>
                    <a:pt x="864920" y="44008"/>
                  </a:moveTo>
                  <a:cubicBezTo>
                    <a:pt x="870442" y="100330"/>
                    <a:pt x="952163" y="207452"/>
                    <a:pt x="977563" y="355434"/>
                  </a:cubicBezTo>
                  <a:cubicBezTo>
                    <a:pt x="1002963" y="503416"/>
                    <a:pt x="1029468" y="736434"/>
                    <a:pt x="1017320" y="931903"/>
                  </a:cubicBezTo>
                  <a:cubicBezTo>
                    <a:pt x="1005172" y="1127372"/>
                    <a:pt x="991919" y="1299651"/>
                    <a:pt x="904676" y="1528251"/>
                  </a:cubicBezTo>
                  <a:cubicBezTo>
                    <a:pt x="817433" y="1756851"/>
                    <a:pt x="635215" y="2109138"/>
                    <a:pt x="493859" y="2303503"/>
                  </a:cubicBezTo>
                  <a:cubicBezTo>
                    <a:pt x="352503" y="2497868"/>
                    <a:pt x="134946" y="2614929"/>
                    <a:pt x="56537" y="2694442"/>
                  </a:cubicBezTo>
                  <a:cubicBezTo>
                    <a:pt x="-21872" y="2773955"/>
                    <a:pt x="-4202" y="2771747"/>
                    <a:pt x="23407" y="2780582"/>
                  </a:cubicBezTo>
                  <a:cubicBezTo>
                    <a:pt x="51016" y="2789417"/>
                    <a:pt x="-113498" y="2829741"/>
                    <a:pt x="222189" y="2747451"/>
                  </a:cubicBezTo>
                  <a:lnTo>
                    <a:pt x="2037528" y="2286843"/>
                  </a:lnTo>
                  <a:cubicBezTo>
                    <a:pt x="2404425" y="2191091"/>
                    <a:pt x="2360252" y="2217156"/>
                    <a:pt x="2423570" y="2172939"/>
                  </a:cubicBezTo>
                  <a:cubicBezTo>
                    <a:pt x="2486888" y="2128722"/>
                    <a:pt x="2467027" y="2186095"/>
                    <a:pt x="2474504" y="2085273"/>
                  </a:cubicBezTo>
                  <a:cubicBezTo>
                    <a:pt x="2481981" y="1984451"/>
                    <a:pt x="2472758" y="1692871"/>
                    <a:pt x="2468433" y="1568008"/>
                  </a:cubicBezTo>
                  <a:cubicBezTo>
                    <a:pt x="2464108" y="1443145"/>
                    <a:pt x="2451225" y="1401667"/>
                    <a:pt x="2448554" y="1336095"/>
                  </a:cubicBezTo>
                  <a:cubicBezTo>
                    <a:pt x="2445883" y="1270523"/>
                    <a:pt x="2486641" y="1222060"/>
                    <a:pt x="2452406" y="1174573"/>
                  </a:cubicBezTo>
                  <a:cubicBezTo>
                    <a:pt x="2418171" y="1127086"/>
                    <a:pt x="2378518" y="1154566"/>
                    <a:pt x="2243146" y="1051173"/>
                  </a:cubicBezTo>
                  <a:cubicBezTo>
                    <a:pt x="2107774" y="947780"/>
                    <a:pt x="1819076" y="698886"/>
                    <a:pt x="1640172" y="554216"/>
                  </a:cubicBezTo>
                  <a:cubicBezTo>
                    <a:pt x="1461268" y="409546"/>
                    <a:pt x="1285676" y="272607"/>
                    <a:pt x="1169720" y="183155"/>
                  </a:cubicBezTo>
                  <a:cubicBezTo>
                    <a:pt x="1053764" y="93703"/>
                    <a:pt x="994129" y="41798"/>
                    <a:pt x="944433" y="17503"/>
                  </a:cubicBezTo>
                  <a:cubicBezTo>
                    <a:pt x="894737" y="-6792"/>
                    <a:pt x="859398" y="-12314"/>
                    <a:pt x="864920" y="44008"/>
                  </a:cubicBezTo>
                  <a:close/>
                </a:path>
              </a:pathLst>
            </a:custGeom>
            <a:solidFill>
              <a:srgbClr val="9BED52">
                <a:alpha val="4623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671329-0960-4DE2-6229-8F7273C60DDF}"/>
                </a:ext>
              </a:extLst>
            </p:cNvPr>
            <p:cNvCxnSpPr>
              <a:cxnSpLocks/>
            </p:cNvCxnSpPr>
            <p:nvPr/>
          </p:nvCxnSpPr>
          <p:spPr>
            <a:xfrm>
              <a:off x="3418845" y="2122228"/>
              <a:ext cx="3399116" cy="267837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EC014-86BB-919E-354B-70858F5DF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845" y="5734595"/>
              <a:ext cx="3487052" cy="8670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71C593-A595-260D-E460-8E02965C5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4052" t="14837" r="32058" b="9717"/>
            <a:stretch/>
          </p:blipFill>
          <p:spPr>
            <a:xfrm>
              <a:off x="694944" y="2094927"/>
              <a:ext cx="4669536" cy="4640239"/>
            </a:xfrm>
            <a:prstGeom prst="ellipse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83D649-D798-144F-15D8-7011CB1923FB}"/>
                </a:ext>
              </a:extLst>
            </p:cNvPr>
            <p:cNvSpPr txBox="1"/>
            <p:nvPr/>
          </p:nvSpPr>
          <p:spPr>
            <a:xfrm>
              <a:off x="601588" y="6859135"/>
              <a:ext cx="485624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venir Book" panose="02000503020000020003" pitchFamily="2" charset="0"/>
                </a:rPr>
                <a:t>Drain usage seems independent of initial size, total reduction volume (grams), or patient demographics.</a:t>
              </a:r>
            </a:p>
            <a:p>
              <a:pPr algn="ctr"/>
              <a:endParaRPr lang="en-US" sz="1500" b="1" dirty="0">
                <a:latin typeface="Avenir Book" panose="02000503020000020003" pitchFamily="2" charset="0"/>
              </a:endParaRPr>
            </a:p>
            <a:p>
              <a:r>
                <a:rPr lang="en-US" sz="1500" i="1" dirty="0">
                  <a:latin typeface="Avenir Book" panose="02000503020000020003" pitchFamily="2" charset="0"/>
                </a:rPr>
                <a:t>From these data it seems truly based on surgeon decision.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CB9BF2-3D12-EDDF-0015-B62A8A90D31F}"/>
                </a:ext>
              </a:extLst>
            </p:cNvPr>
            <p:cNvSpPr txBox="1"/>
            <p:nvPr/>
          </p:nvSpPr>
          <p:spPr>
            <a:xfrm>
              <a:off x="1434628" y="4800601"/>
              <a:ext cx="13870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</a:p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55</a:t>
              </a:r>
              <a:endPara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72DAA3-746C-CD1A-8C5A-CCF884814546}"/>
                </a:ext>
              </a:extLst>
            </p:cNvPr>
            <p:cNvSpPr txBox="1"/>
            <p:nvPr/>
          </p:nvSpPr>
          <p:spPr>
            <a:xfrm>
              <a:off x="3243812" y="4800601"/>
              <a:ext cx="13870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</a:p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51</a:t>
              </a:r>
              <a:endPara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1A6A99-186A-6B62-AB5F-B92B3B159A34}"/>
                </a:ext>
              </a:extLst>
            </p:cNvPr>
            <p:cNvSpPr txBox="1"/>
            <p:nvPr/>
          </p:nvSpPr>
          <p:spPr>
            <a:xfrm>
              <a:off x="7055315" y="4277380"/>
              <a:ext cx="367236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US" sz="1400" i="1" dirty="0">
                  <a:latin typeface="Avenir Book" panose="02000503020000020003" pitchFamily="2" charset="0"/>
                </a:rPr>
                <a:t>From the subset of data that had drains, average duration with drains in 5 days.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32FC26B-3370-DE82-A203-177B43AB4B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499" t="15756" r="29660" b="9378"/>
          <a:stretch/>
        </p:blipFill>
        <p:spPr>
          <a:xfrm>
            <a:off x="911817" y="12996957"/>
            <a:ext cx="4674538" cy="46129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037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345</Words>
  <Application>Microsoft Macintosh PowerPoint</Application>
  <PresentationFormat>Custom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Avenir Book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Chloe FOUILLOUX</dc:creator>
  <cp:lastModifiedBy>Chloe FOUILLOUX</cp:lastModifiedBy>
  <cp:revision>5</cp:revision>
  <dcterms:created xsi:type="dcterms:W3CDTF">2024-11-24T20:14:47Z</dcterms:created>
  <dcterms:modified xsi:type="dcterms:W3CDTF">2024-11-25T04:05:10Z</dcterms:modified>
</cp:coreProperties>
</file>