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328" r:id="rId3"/>
    <p:sldId id="330" r:id="rId4"/>
    <p:sldId id="331" r:id="rId5"/>
    <p:sldId id="332" r:id="rId6"/>
    <p:sldId id="33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40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Having 3 or more locations to measure</a:t>
            </a:r>
            <a:endParaRPr lang="en-US" dirty="0"/>
          </a:p>
        </p:txBody>
      </p:sp>
      <p:sp>
        <p:nvSpPr>
          <p:cNvPr id="3" name="Content Placeholder 2"/>
          <p:cNvSpPr>
            <a:spLocks noGrp="1"/>
          </p:cNvSpPr>
          <p:nvPr>
            <p:ph idx="1"/>
          </p:nvPr>
        </p:nvSpPr>
        <p:spPr>
          <a:xfrm>
            <a:off x="457200" y="1600201"/>
            <a:ext cx="8229600" cy="3962399"/>
          </a:xfrm>
        </p:spPr>
        <p:txBody>
          <a:bodyPr>
            <a:normAutofit fontScale="85000" lnSpcReduction="20000"/>
          </a:bodyPr>
          <a:lstStyle/>
          <a:p>
            <a:r>
              <a:rPr lang="en-US" dirty="0" smtClean="0"/>
              <a:t>We must assume that the three (or more) locations are coming from different gradients, so that the equations are independent.</a:t>
            </a:r>
          </a:p>
          <a:p>
            <a:r>
              <a:rPr lang="en-US" dirty="0" smtClean="0"/>
              <a:t>With exactly two equations, the solution technique is the straightforward one, just simply invert the 2x2 matrix, and obtain the solution for (</a:t>
            </a:r>
            <a:r>
              <a:rPr lang="en-US" dirty="0" err="1" smtClean="0"/>
              <a:t>u,v</a:t>
            </a:r>
            <a:r>
              <a:rPr lang="en-US" dirty="0" smtClean="0"/>
              <a:t>). However,  for this to be reliable, the two gradients and two temporal  derivative calculations would have had to have been perfect. </a:t>
            </a:r>
          </a:p>
          <a:p>
            <a:r>
              <a:rPr lang="en-US" dirty="0" smtClean="0"/>
              <a:t>It is better to use many locations and then to use some form of averaging, or least squares solution.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Having 3 or more locations to measure</a:t>
            </a:r>
            <a:endParaRPr lang="en-US" dirty="0"/>
          </a:p>
        </p:txBody>
      </p:sp>
      <p:sp>
        <p:nvSpPr>
          <p:cNvPr id="3" name="Content Placeholder 2"/>
          <p:cNvSpPr>
            <a:spLocks noGrp="1"/>
          </p:cNvSpPr>
          <p:nvPr>
            <p:ph idx="1"/>
          </p:nvPr>
        </p:nvSpPr>
        <p:spPr>
          <a:xfrm>
            <a:off x="457200" y="1600201"/>
            <a:ext cx="8229600" cy="3962399"/>
          </a:xfrm>
        </p:spPr>
        <p:txBody>
          <a:bodyPr>
            <a:normAutofit fontScale="70000" lnSpcReduction="20000"/>
          </a:bodyPr>
          <a:lstStyle/>
          <a:p>
            <a:pPr>
              <a:buNone/>
            </a:pPr>
            <a:r>
              <a:rPr lang="en-US" dirty="0" smtClean="0"/>
              <a:t> </a:t>
            </a:r>
            <a:r>
              <a:rPr lang="en-US" sz="2800" dirty="0" smtClean="0"/>
              <a:t>For 3 or more equations,  we do the following:</a:t>
            </a:r>
          </a:p>
          <a:p>
            <a:pPr>
              <a:buNone/>
            </a:pPr>
            <a:r>
              <a:rPr lang="en-US" sz="2800" dirty="0" smtClean="0"/>
              <a:t>So, if we have </a:t>
            </a:r>
            <a:r>
              <a:rPr lang="en-US" sz="2800" dirty="0" smtClean="0"/>
              <a:t>N equations,     </a:t>
            </a:r>
            <a:endParaRPr lang="en-US" sz="2800" dirty="0" smtClean="0"/>
          </a:p>
          <a:p>
            <a:pPr>
              <a:buNone/>
            </a:pPr>
            <a:r>
              <a:rPr lang="en-US" sz="2800" b="1" dirty="0" smtClean="0"/>
              <a:t>                                - Iᵼᴾ¹      =     u ∙ Iₓᴾ¹    +     v ∙ I</a:t>
            </a:r>
            <a:r>
              <a:rPr lang="el-GR" sz="2800" b="1" dirty="0" smtClean="0"/>
              <a:t>ᵧ</a:t>
            </a:r>
            <a:r>
              <a:rPr lang="en-US" sz="2800" b="1" dirty="0" smtClean="0"/>
              <a:t>ᴾ¹ </a:t>
            </a:r>
            <a:r>
              <a:rPr lang="en-US" sz="2800" b="1" dirty="0" smtClean="0"/>
              <a:t>                                             </a:t>
            </a:r>
            <a:endParaRPr lang="en-US" sz="2800" dirty="0" smtClean="0"/>
          </a:p>
          <a:p>
            <a:pPr>
              <a:buNone/>
            </a:pPr>
            <a:r>
              <a:rPr lang="en-US" sz="2800" dirty="0" smtClean="0"/>
              <a:t>                                                 from </a:t>
            </a:r>
            <a:r>
              <a:rPr lang="en-US" sz="2800" dirty="0" smtClean="0"/>
              <a:t>a position labeled </a:t>
            </a:r>
            <a:r>
              <a:rPr lang="en-US" sz="2800" b="1" dirty="0" smtClean="0"/>
              <a:t>P1,</a:t>
            </a:r>
          </a:p>
          <a:p>
            <a:pPr>
              <a:buNone/>
            </a:pPr>
            <a:r>
              <a:rPr lang="en-US" sz="2800" dirty="0" smtClean="0"/>
              <a:t>and  a 2ᴺᴰ equation </a:t>
            </a:r>
          </a:p>
          <a:p>
            <a:pPr>
              <a:buNone/>
            </a:pPr>
            <a:r>
              <a:rPr lang="en-US" sz="2800" b="1" dirty="0" smtClean="0"/>
              <a:t>                                - Iᵼᴾ²     =     u ∙ Iₓᴾ²   +     v ∙ I</a:t>
            </a:r>
            <a:r>
              <a:rPr lang="el-GR" sz="2800" b="1" dirty="0" smtClean="0"/>
              <a:t>ᵧ</a:t>
            </a:r>
            <a:r>
              <a:rPr lang="en-US" sz="2800" b="1" dirty="0" smtClean="0"/>
              <a:t>ᴾ² ,</a:t>
            </a:r>
            <a:r>
              <a:rPr lang="en-US" sz="2800" dirty="0" smtClean="0"/>
              <a:t>  from </a:t>
            </a:r>
            <a:r>
              <a:rPr lang="en-US" sz="2800" b="1" dirty="0" smtClean="0"/>
              <a:t>P2,</a:t>
            </a:r>
          </a:p>
          <a:p>
            <a:pPr>
              <a:buNone/>
            </a:pPr>
            <a:endParaRPr lang="en-US" sz="2800" dirty="0" smtClean="0"/>
          </a:p>
          <a:p>
            <a:pPr>
              <a:buNone/>
            </a:pPr>
            <a:r>
              <a:rPr lang="en-US" sz="2800" b="1" dirty="0" smtClean="0"/>
              <a:t>                                </a:t>
            </a:r>
            <a:r>
              <a:rPr lang="en-US" sz="2800" b="1" dirty="0" smtClean="0"/>
              <a:t>- </a:t>
            </a:r>
            <a:r>
              <a:rPr lang="en-US" sz="2800" b="1" dirty="0" smtClean="0"/>
              <a:t>Iᵼᴾ³     </a:t>
            </a:r>
            <a:r>
              <a:rPr lang="en-US" sz="2800" b="1" dirty="0" smtClean="0"/>
              <a:t>=     u ∙ </a:t>
            </a:r>
            <a:r>
              <a:rPr lang="en-US" sz="2800" b="1" dirty="0" smtClean="0"/>
              <a:t>Iₓᴾ³   </a:t>
            </a:r>
            <a:r>
              <a:rPr lang="en-US" sz="2800" b="1" dirty="0" smtClean="0"/>
              <a:t>+     v ∙ I</a:t>
            </a:r>
            <a:r>
              <a:rPr lang="el-GR" sz="2800" b="1" dirty="0" smtClean="0"/>
              <a:t>ᵧ</a:t>
            </a:r>
            <a:r>
              <a:rPr lang="en-US" sz="2800" b="1" dirty="0" smtClean="0"/>
              <a:t>ᴾ³ </a:t>
            </a:r>
            <a:r>
              <a:rPr lang="en-US" sz="2800" b="1" dirty="0" smtClean="0"/>
              <a:t>,</a:t>
            </a:r>
            <a:r>
              <a:rPr lang="en-US" sz="2800" dirty="0" smtClean="0"/>
              <a:t>  from </a:t>
            </a:r>
            <a:r>
              <a:rPr lang="en-US" sz="2800" b="1" dirty="0" smtClean="0"/>
              <a:t>P3,</a:t>
            </a:r>
          </a:p>
          <a:p>
            <a:pPr>
              <a:buNone/>
            </a:pPr>
            <a:endParaRPr lang="en-US" sz="2800" b="1" dirty="0" smtClean="0"/>
          </a:p>
          <a:p>
            <a:pPr>
              <a:buNone/>
            </a:pPr>
            <a:r>
              <a:rPr lang="en-US" sz="2800" b="1" dirty="0" smtClean="0"/>
              <a:t> </a:t>
            </a:r>
            <a:r>
              <a:rPr lang="en-US" sz="2800" b="1" dirty="0" smtClean="0"/>
              <a:t>                                 ⁞                      ⁞                 ⁞                        </a:t>
            </a:r>
          </a:p>
          <a:p>
            <a:pPr>
              <a:buNone/>
            </a:pPr>
            <a:r>
              <a:rPr lang="en-US" sz="2800" b="1" dirty="0" smtClean="0"/>
              <a:t> </a:t>
            </a:r>
            <a:r>
              <a:rPr lang="en-US" sz="2800" b="1" dirty="0" smtClean="0"/>
              <a:t>                                 </a:t>
            </a:r>
            <a:endParaRPr lang="en-US" sz="2800" dirty="0" smtClean="0"/>
          </a:p>
          <a:p>
            <a:pPr>
              <a:buNone/>
            </a:pPr>
            <a:r>
              <a:rPr lang="en-US" sz="2800" dirty="0" smtClean="0"/>
              <a:t>                               </a:t>
            </a:r>
            <a:r>
              <a:rPr lang="en-US" sz="2800" b="1" dirty="0" smtClean="0"/>
              <a:t> </a:t>
            </a:r>
            <a:r>
              <a:rPr lang="en-US" sz="2800" b="1" dirty="0" smtClean="0"/>
              <a:t>- </a:t>
            </a:r>
            <a:r>
              <a:rPr lang="en-US" sz="2800" b="1" dirty="0" smtClean="0"/>
              <a:t>Iᵼᴾᴺ     </a:t>
            </a:r>
            <a:r>
              <a:rPr lang="en-US" sz="2800" b="1" dirty="0" smtClean="0"/>
              <a:t>=     u ∙ </a:t>
            </a:r>
            <a:r>
              <a:rPr lang="en-US" sz="2800" b="1" dirty="0" smtClean="0"/>
              <a:t>Iₓᴾᴺ   </a:t>
            </a:r>
            <a:r>
              <a:rPr lang="en-US" sz="2800" b="1" dirty="0" smtClean="0"/>
              <a:t>+     v ∙ I</a:t>
            </a:r>
            <a:r>
              <a:rPr lang="el-GR" sz="2800" b="1" dirty="0" smtClean="0"/>
              <a:t>ᵧ</a:t>
            </a:r>
            <a:r>
              <a:rPr lang="en-US" sz="2800" b="1" dirty="0" smtClean="0"/>
              <a:t>ᴾᴺ </a:t>
            </a:r>
            <a:r>
              <a:rPr lang="en-US" sz="2800" b="1" dirty="0" smtClean="0"/>
              <a:t>,</a:t>
            </a:r>
            <a:r>
              <a:rPr lang="en-US" sz="2800" dirty="0" smtClean="0"/>
              <a:t>  from </a:t>
            </a:r>
            <a:r>
              <a:rPr lang="en-US" sz="2800" b="1" dirty="0" smtClean="0"/>
              <a:t>PN,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Having 3 or more locations to measure</a:t>
            </a:r>
            <a:endParaRPr lang="en-US" dirty="0"/>
          </a:p>
        </p:txBody>
      </p:sp>
      <p:sp>
        <p:nvSpPr>
          <p:cNvPr id="3" name="Content Placeholder 2"/>
          <p:cNvSpPr>
            <a:spLocks noGrp="1"/>
          </p:cNvSpPr>
          <p:nvPr>
            <p:ph idx="1"/>
          </p:nvPr>
        </p:nvSpPr>
        <p:spPr>
          <a:xfrm>
            <a:off x="381000" y="762000"/>
            <a:ext cx="8229600" cy="3124200"/>
          </a:xfrm>
        </p:spPr>
        <p:txBody>
          <a:bodyPr>
            <a:normAutofit/>
          </a:bodyPr>
          <a:lstStyle/>
          <a:p>
            <a:pPr>
              <a:buNone/>
            </a:pPr>
            <a:r>
              <a:rPr lang="en-US" sz="2800" b="1" dirty="0" smtClean="0"/>
              <a:t>                               - Iᵼᴾ¹      =     </a:t>
            </a:r>
            <a:r>
              <a:rPr lang="en-US" sz="2800" b="1" dirty="0" smtClean="0"/>
              <a:t>u ∙ Iₓᴾ¹    +     v ∙ I</a:t>
            </a:r>
            <a:r>
              <a:rPr lang="el-GR" sz="2800" b="1" dirty="0" smtClean="0"/>
              <a:t>ᵧ</a:t>
            </a:r>
            <a:r>
              <a:rPr lang="en-US" sz="2800" b="1" dirty="0" smtClean="0"/>
              <a:t>ᴾ¹ </a:t>
            </a:r>
            <a:r>
              <a:rPr lang="en-US" sz="2800" b="1" dirty="0" smtClean="0"/>
              <a:t>                                             </a:t>
            </a:r>
            <a:endParaRPr lang="en-US" sz="2800" dirty="0" smtClean="0"/>
          </a:p>
          <a:p>
            <a:pPr>
              <a:buNone/>
            </a:pPr>
            <a:r>
              <a:rPr lang="en-US" sz="2800" b="1" dirty="0" smtClean="0"/>
              <a:t>                                - Iᵼᴾ²     </a:t>
            </a:r>
            <a:r>
              <a:rPr lang="en-US" sz="2800" b="1" dirty="0" smtClean="0"/>
              <a:t>=     u ∙ Iₓᴾ²   +     v ∙ I</a:t>
            </a:r>
            <a:r>
              <a:rPr lang="el-GR" sz="2800" b="1" dirty="0" smtClean="0"/>
              <a:t>ᵧ</a:t>
            </a:r>
            <a:r>
              <a:rPr lang="en-US" sz="2800" b="1" dirty="0" smtClean="0"/>
              <a:t>ᴾ² </a:t>
            </a:r>
            <a:endParaRPr lang="en-US" sz="2800" dirty="0" smtClean="0"/>
          </a:p>
          <a:p>
            <a:pPr>
              <a:buNone/>
            </a:pPr>
            <a:r>
              <a:rPr lang="en-US" sz="2800" b="1" dirty="0" smtClean="0"/>
              <a:t>                                </a:t>
            </a:r>
            <a:r>
              <a:rPr lang="en-US" sz="2800" b="1" dirty="0" smtClean="0"/>
              <a:t>- </a:t>
            </a:r>
            <a:r>
              <a:rPr lang="en-US" sz="2800" b="1" dirty="0" smtClean="0"/>
              <a:t>Iᵼᴾ³     </a:t>
            </a:r>
            <a:r>
              <a:rPr lang="en-US" sz="2800" b="1" dirty="0" smtClean="0"/>
              <a:t>=     u ∙ </a:t>
            </a:r>
            <a:r>
              <a:rPr lang="en-US" sz="2800" b="1" dirty="0" smtClean="0"/>
              <a:t>Iₓᴾ³   </a:t>
            </a:r>
            <a:r>
              <a:rPr lang="en-US" sz="2800" b="1" dirty="0" smtClean="0"/>
              <a:t>+     v ∙ I</a:t>
            </a:r>
            <a:r>
              <a:rPr lang="el-GR" sz="2800" b="1" dirty="0" smtClean="0"/>
              <a:t>ᵧ</a:t>
            </a:r>
            <a:r>
              <a:rPr lang="en-US" sz="2800" b="1" dirty="0" smtClean="0"/>
              <a:t>ᴾ³ </a:t>
            </a:r>
          </a:p>
          <a:p>
            <a:pPr>
              <a:buNone/>
            </a:pPr>
            <a:r>
              <a:rPr lang="en-US" sz="2800" b="1" dirty="0" smtClean="0"/>
              <a:t> </a:t>
            </a:r>
            <a:r>
              <a:rPr lang="en-US" sz="2800" b="1" dirty="0" smtClean="0"/>
              <a:t>                                 ⁞                      ⁞                 ⁞                             </a:t>
            </a:r>
            <a:endParaRPr lang="en-US" sz="2800" dirty="0" smtClean="0"/>
          </a:p>
          <a:p>
            <a:pPr>
              <a:buNone/>
            </a:pPr>
            <a:r>
              <a:rPr lang="en-US" sz="2800" dirty="0" smtClean="0"/>
              <a:t>                               </a:t>
            </a:r>
            <a:r>
              <a:rPr lang="en-US" sz="2800" b="1" dirty="0" smtClean="0"/>
              <a:t> </a:t>
            </a:r>
            <a:r>
              <a:rPr lang="en-US" sz="2800" b="1" dirty="0" smtClean="0"/>
              <a:t>- </a:t>
            </a:r>
            <a:r>
              <a:rPr lang="en-US" sz="2800" b="1" dirty="0" smtClean="0"/>
              <a:t>Iᵼᴾᴺ     </a:t>
            </a:r>
            <a:r>
              <a:rPr lang="en-US" sz="2800" b="1" dirty="0" smtClean="0"/>
              <a:t>=     u ∙ </a:t>
            </a:r>
            <a:r>
              <a:rPr lang="en-US" sz="2800" b="1" dirty="0" smtClean="0"/>
              <a:t>Iₓᴾᴺ   </a:t>
            </a:r>
            <a:r>
              <a:rPr lang="en-US" sz="2800" b="1" dirty="0" smtClean="0"/>
              <a:t>+     v ∙ I</a:t>
            </a:r>
            <a:r>
              <a:rPr lang="el-GR" sz="2800" b="1" dirty="0" smtClean="0"/>
              <a:t>ᵧ</a:t>
            </a:r>
            <a:r>
              <a:rPr lang="en-US" sz="2800" b="1" dirty="0" smtClean="0"/>
              <a:t>ᴾᴺ </a:t>
            </a:r>
          </a:p>
          <a:p>
            <a:pPr>
              <a:buNone/>
            </a:pPr>
            <a:r>
              <a:rPr lang="en-US" sz="2400" dirty="0" smtClean="0"/>
              <a:t>Can be written as</a:t>
            </a:r>
            <a:endParaRPr lang="en-US" sz="2400" dirty="0"/>
          </a:p>
        </p:txBody>
      </p:sp>
      <p:sp>
        <p:nvSpPr>
          <p:cNvPr id="4" name="TextBox 3"/>
          <p:cNvSpPr txBox="1"/>
          <p:nvPr/>
        </p:nvSpPr>
        <p:spPr>
          <a:xfrm>
            <a:off x="1981200" y="3749457"/>
            <a:ext cx="6553200" cy="3170099"/>
          </a:xfrm>
          <a:prstGeom prst="rect">
            <a:avLst/>
          </a:prstGeom>
          <a:noFill/>
        </p:spPr>
        <p:txBody>
          <a:bodyPr wrap="square" rtlCol="0">
            <a:spAutoFit/>
          </a:bodyPr>
          <a:lstStyle/>
          <a:p>
            <a:r>
              <a:rPr lang="en-US" sz="2800" b="1" dirty="0" smtClean="0"/>
              <a:t>            Iᵼᴾ¹                 Iₓᴾ¹        </a:t>
            </a:r>
            <a:r>
              <a:rPr lang="en-US" sz="2800" b="1" dirty="0" smtClean="0"/>
              <a:t>I</a:t>
            </a:r>
            <a:r>
              <a:rPr lang="el-GR" sz="2800" b="1" dirty="0" smtClean="0"/>
              <a:t>ᵧ</a:t>
            </a:r>
            <a:r>
              <a:rPr lang="en-US" sz="2800" b="1" dirty="0" smtClean="0"/>
              <a:t>ᴾ¹           </a:t>
            </a:r>
            <a:r>
              <a:rPr lang="en-US" sz="2800" b="1" dirty="0" smtClean="0"/>
              <a:t>u </a:t>
            </a:r>
            <a:endParaRPr lang="en-US" sz="2800" b="1" dirty="0" smtClean="0"/>
          </a:p>
          <a:p>
            <a:r>
              <a:rPr lang="en-US" sz="2800" b="1" dirty="0" smtClean="0"/>
              <a:t>            Iᵼᴾ²                 Iₓᴾ²       </a:t>
            </a:r>
            <a:r>
              <a:rPr lang="en-US" sz="2800" b="1" dirty="0" smtClean="0"/>
              <a:t>I</a:t>
            </a:r>
            <a:r>
              <a:rPr lang="el-GR" sz="2800" b="1" dirty="0" smtClean="0"/>
              <a:t>ᵧ</a:t>
            </a:r>
            <a:r>
              <a:rPr lang="en-US" sz="2800" b="1" dirty="0" smtClean="0"/>
              <a:t>ᴾ²      ₓ    v    </a:t>
            </a:r>
          </a:p>
          <a:p>
            <a:r>
              <a:rPr lang="en-US" sz="2800" b="1" dirty="0" smtClean="0"/>
              <a:t> </a:t>
            </a:r>
            <a:r>
              <a:rPr lang="en-US" sz="2800" b="1" dirty="0" smtClean="0"/>
              <a:t> ‾</a:t>
            </a:r>
            <a:r>
              <a:rPr lang="en-US" sz="2800" dirty="0" smtClean="0"/>
              <a:t>         ⁞          </a:t>
            </a:r>
            <a:r>
              <a:rPr lang="en-US" sz="3200" b="1" dirty="0" smtClean="0"/>
              <a:t> ̿         </a:t>
            </a:r>
            <a:r>
              <a:rPr lang="en-US" sz="2800" dirty="0" smtClean="0"/>
              <a:t>⁞            ⁞</a:t>
            </a:r>
            <a:endParaRPr lang="en-US" sz="2800" dirty="0" smtClean="0"/>
          </a:p>
          <a:p>
            <a:r>
              <a:rPr lang="en-US" sz="2800" b="1" dirty="0" smtClean="0"/>
              <a:t>            Iᵼᴾᴺ                 </a:t>
            </a:r>
            <a:r>
              <a:rPr lang="en-US" sz="2800" b="1" dirty="0" smtClean="0"/>
              <a:t>Iₓᴾᴺ </a:t>
            </a:r>
            <a:r>
              <a:rPr lang="en-US" sz="2800" b="1" dirty="0" smtClean="0"/>
              <a:t>     </a:t>
            </a:r>
            <a:r>
              <a:rPr lang="en-US" sz="2800" b="1" dirty="0" smtClean="0"/>
              <a:t>I</a:t>
            </a:r>
            <a:r>
              <a:rPr lang="el-GR" sz="2800" b="1" dirty="0" smtClean="0"/>
              <a:t>ᵧ</a:t>
            </a:r>
            <a:r>
              <a:rPr lang="en-US" sz="2800" b="1" dirty="0" smtClean="0"/>
              <a:t>ᴾᴺ</a:t>
            </a:r>
          </a:p>
          <a:p>
            <a:pPr>
              <a:buFontTx/>
              <a:buChar char="-"/>
            </a:pPr>
            <a:endParaRPr lang="en-US" sz="2400" b="1" dirty="0" smtClean="0"/>
          </a:p>
          <a:p>
            <a:pPr>
              <a:buFontTx/>
              <a:buChar char="-"/>
            </a:pPr>
            <a:endParaRPr lang="en-US" sz="2400" b="1" dirty="0" smtClean="0"/>
          </a:p>
          <a:p>
            <a:pPr>
              <a:buFontTx/>
              <a:buChar char="-"/>
            </a:pPr>
            <a:endParaRPr lang="en-US" b="1" dirty="0" smtClean="0"/>
          </a:p>
          <a:p>
            <a:r>
              <a:rPr lang="en-US" b="1" dirty="0" smtClean="0"/>
              <a:t> </a:t>
            </a:r>
            <a:endParaRPr lang="en-US" dirty="0"/>
          </a:p>
        </p:txBody>
      </p:sp>
      <p:sp>
        <p:nvSpPr>
          <p:cNvPr id="12" name="TextBox 11"/>
          <p:cNvSpPr txBox="1"/>
          <p:nvPr/>
        </p:nvSpPr>
        <p:spPr>
          <a:xfrm>
            <a:off x="1143000" y="1295400"/>
            <a:ext cx="184731" cy="4154984"/>
          </a:xfrm>
          <a:prstGeom prst="rect">
            <a:avLst/>
          </a:prstGeom>
          <a:noFill/>
        </p:spPr>
        <p:txBody>
          <a:bodyPr wrap="none" rtlCol="0">
            <a:spAutoFit/>
          </a:bodyPr>
          <a:lstStyle/>
          <a:p>
            <a:endParaRPr lang="en-US" sz="9600" dirty="0" smtClean="0"/>
          </a:p>
          <a:p>
            <a:endParaRPr lang="en-US" sz="9600" dirty="0" smtClean="0"/>
          </a:p>
          <a:p>
            <a:endParaRPr lang="en-US" dirty="0" smtClean="0"/>
          </a:p>
          <a:p>
            <a:endParaRPr lang="en-US" dirty="0" smtClean="0"/>
          </a:p>
          <a:p>
            <a:endParaRPr lang="en-US" dirty="0" smtClean="0"/>
          </a:p>
          <a:p>
            <a:endParaRPr lang="en-US" dirty="0"/>
          </a:p>
        </p:txBody>
      </p:sp>
      <p:sp>
        <p:nvSpPr>
          <p:cNvPr id="14" name="Rectangle 13"/>
          <p:cNvSpPr/>
          <p:nvPr/>
        </p:nvSpPr>
        <p:spPr>
          <a:xfrm>
            <a:off x="7772400" y="4953000"/>
            <a:ext cx="237566" cy="646331"/>
          </a:xfrm>
          <a:prstGeom prst="rect">
            <a:avLst/>
          </a:prstGeom>
        </p:spPr>
        <p:txBody>
          <a:bodyPr wrap="none">
            <a:spAutoFit/>
          </a:bodyPr>
          <a:lstStyle/>
          <a:p>
            <a:r>
              <a:rPr lang="en-US" dirty="0" smtClean="0"/>
              <a:t> </a:t>
            </a:r>
            <a:endParaRPr lang="en-US" dirty="0" smtClean="0"/>
          </a:p>
          <a:p>
            <a:endParaRPr lang="en-US" dirty="0"/>
          </a:p>
        </p:txBody>
      </p:sp>
      <p:sp>
        <p:nvSpPr>
          <p:cNvPr id="18" name="Moon 17"/>
          <p:cNvSpPr/>
          <p:nvPr/>
        </p:nvSpPr>
        <p:spPr>
          <a:xfrm flipH="1">
            <a:off x="3505200" y="3581400"/>
            <a:ext cx="152401"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Moon 18"/>
          <p:cNvSpPr/>
          <p:nvPr/>
        </p:nvSpPr>
        <p:spPr>
          <a:xfrm>
            <a:off x="4724400" y="3657600"/>
            <a:ext cx="76200"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0" name="Moon 19"/>
          <p:cNvSpPr/>
          <p:nvPr/>
        </p:nvSpPr>
        <p:spPr>
          <a:xfrm>
            <a:off x="2743200" y="3581400"/>
            <a:ext cx="152400"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1" name="Moon 20"/>
          <p:cNvSpPr/>
          <p:nvPr/>
        </p:nvSpPr>
        <p:spPr>
          <a:xfrm flipH="1">
            <a:off x="7467600" y="3657600"/>
            <a:ext cx="76200"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2" name="Moon 21"/>
          <p:cNvSpPr/>
          <p:nvPr/>
        </p:nvSpPr>
        <p:spPr>
          <a:xfrm>
            <a:off x="7086600" y="3657600"/>
            <a:ext cx="76199"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Moon 22"/>
          <p:cNvSpPr/>
          <p:nvPr/>
        </p:nvSpPr>
        <p:spPr>
          <a:xfrm flipH="1">
            <a:off x="6553199" y="3657600"/>
            <a:ext cx="76201"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Having 3 or more locations to measure</a:t>
            </a:r>
            <a:endParaRPr lang="en-US" dirty="0"/>
          </a:p>
        </p:txBody>
      </p:sp>
      <p:sp>
        <p:nvSpPr>
          <p:cNvPr id="3" name="Content Placeholder 2"/>
          <p:cNvSpPr>
            <a:spLocks noGrp="1"/>
          </p:cNvSpPr>
          <p:nvPr>
            <p:ph idx="1"/>
          </p:nvPr>
        </p:nvSpPr>
        <p:spPr>
          <a:xfrm>
            <a:off x="381000" y="762000"/>
            <a:ext cx="8229600" cy="3124200"/>
          </a:xfrm>
        </p:spPr>
        <p:txBody>
          <a:bodyPr>
            <a:normAutofit/>
          </a:bodyPr>
          <a:lstStyle/>
          <a:p>
            <a:pPr>
              <a:buNone/>
            </a:pPr>
            <a:r>
              <a:rPr lang="en-US" sz="2800" dirty="0" smtClean="0"/>
              <a:t>We have</a:t>
            </a:r>
          </a:p>
          <a:p>
            <a:pPr>
              <a:buNone/>
            </a:pPr>
            <a:endParaRPr lang="en-US" sz="2400" dirty="0"/>
          </a:p>
        </p:txBody>
      </p:sp>
      <p:sp>
        <p:nvSpPr>
          <p:cNvPr id="4" name="TextBox 3"/>
          <p:cNvSpPr txBox="1"/>
          <p:nvPr/>
        </p:nvSpPr>
        <p:spPr>
          <a:xfrm>
            <a:off x="1981200" y="762000"/>
            <a:ext cx="6553200" cy="3170099"/>
          </a:xfrm>
          <a:prstGeom prst="rect">
            <a:avLst/>
          </a:prstGeom>
          <a:noFill/>
        </p:spPr>
        <p:txBody>
          <a:bodyPr wrap="square" rtlCol="0">
            <a:spAutoFit/>
          </a:bodyPr>
          <a:lstStyle/>
          <a:p>
            <a:r>
              <a:rPr lang="en-US" sz="2800" b="1" dirty="0" smtClean="0"/>
              <a:t>            Iᵼᴾ¹                 Iₓᴾ¹        </a:t>
            </a:r>
            <a:r>
              <a:rPr lang="en-US" sz="2800" b="1" dirty="0" smtClean="0"/>
              <a:t>I</a:t>
            </a:r>
            <a:r>
              <a:rPr lang="el-GR" sz="2800" b="1" dirty="0" smtClean="0"/>
              <a:t>ᵧ</a:t>
            </a:r>
            <a:r>
              <a:rPr lang="en-US" sz="2800" b="1" dirty="0" smtClean="0"/>
              <a:t>ᴾ¹           </a:t>
            </a:r>
            <a:r>
              <a:rPr lang="en-US" sz="2800" b="1" dirty="0" smtClean="0"/>
              <a:t>u </a:t>
            </a:r>
            <a:endParaRPr lang="en-US" sz="2800" b="1" dirty="0" smtClean="0"/>
          </a:p>
          <a:p>
            <a:r>
              <a:rPr lang="en-US" sz="2800" b="1" dirty="0" smtClean="0"/>
              <a:t>            Iᵼᴾ²                 Iₓᴾ²       </a:t>
            </a:r>
            <a:r>
              <a:rPr lang="en-US" sz="2800" b="1" dirty="0" smtClean="0"/>
              <a:t>I</a:t>
            </a:r>
            <a:r>
              <a:rPr lang="el-GR" sz="2800" b="1" dirty="0" smtClean="0"/>
              <a:t>ᵧ</a:t>
            </a:r>
            <a:r>
              <a:rPr lang="en-US" sz="2800" b="1" dirty="0" smtClean="0"/>
              <a:t>ᴾ²      ₓ    v    </a:t>
            </a:r>
          </a:p>
          <a:p>
            <a:r>
              <a:rPr lang="en-US" sz="2800" b="1" dirty="0" smtClean="0"/>
              <a:t> </a:t>
            </a:r>
            <a:r>
              <a:rPr lang="en-US" sz="2800" b="1" dirty="0" smtClean="0"/>
              <a:t>    ‾</a:t>
            </a:r>
            <a:r>
              <a:rPr lang="en-US" sz="2800" dirty="0" smtClean="0"/>
              <a:t>         ⁞       </a:t>
            </a:r>
            <a:r>
              <a:rPr lang="en-US" sz="3200" b="1" dirty="0" smtClean="0"/>
              <a:t> ̿         </a:t>
            </a:r>
            <a:r>
              <a:rPr lang="en-US" sz="2800" dirty="0" smtClean="0"/>
              <a:t>⁞            ⁞</a:t>
            </a:r>
            <a:endParaRPr lang="en-US" sz="2800" dirty="0" smtClean="0"/>
          </a:p>
          <a:p>
            <a:r>
              <a:rPr lang="en-US" sz="2800" b="1" dirty="0" smtClean="0"/>
              <a:t>            Iᵼᴾᴺ                 </a:t>
            </a:r>
            <a:r>
              <a:rPr lang="en-US" sz="2800" b="1" dirty="0" smtClean="0"/>
              <a:t>Iₓᴾᴺ </a:t>
            </a:r>
            <a:r>
              <a:rPr lang="en-US" sz="2800" b="1" dirty="0" smtClean="0"/>
              <a:t>     </a:t>
            </a:r>
            <a:r>
              <a:rPr lang="en-US" sz="2800" b="1" dirty="0" smtClean="0"/>
              <a:t>I</a:t>
            </a:r>
            <a:r>
              <a:rPr lang="el-GR" sz="2800" b="1" dirty="0" smtClean="0"/>
              <a:t>ᵧ</a:t>
            </a:r>
            <a:r>
              <a:rPr lang="en-US" sz="2800" b="1" dirty="0" smtClean="0"/>
              <a:t>ᴾᴺ</a:t>
            </a:r>
          </a:p>
          <a:p>
            <a:pPr>
              <a:buFontTx/>
              <a:buChar char="-"/>
            </a:pPr>
            <a:endParaRPr lang="en-US" sz="2400" b="1" dirty="0" smtClean="0"/>
          </a:p>
          <a:p>
            <a:pPr>
              <a:buFontTx/>
              <a:buChar char="-"/>
            </a:pPr>
            <a:endParaRPr lang="en-US" sz="2400" b="1" dirty="0" smtClean="0"/>
          </a:p>
          <a:p>
            <a:pPr>
              <a:buFontTx/>
              <a:buChar char="-"/>
            </a:pPr>
            <a:endParaRPr lang="en-US" b="1" dirty="0" smtClean="0"/>
          </a:p>
          <a:p>
            <a:r>
              <a:rPr lang="en-US" b="1" dirty="0" smtClean="0"/>
              <a:t> </a:t>
            </a:r>
            <a:endParaRPr lang="en-US" dirty="0"/>
          </a:p>
        </p:txBody>
      </p:sp>
      <p:sp>
        <p:nvSpPr>
          <p:cNvPr id="12" name="TextBox 11"/>
          <p:cNvSpPr txBox="1"/>
          <p:nvPr/>
        </p:nvSpPr>
        <p:spPr>
          <a:xfrm>
            <a:off x="1143000" y="1295400"/>
            <a:ext cx="184731" cy="4154984"/>
          </a:xfrm>
          <a:prstGeom prst="rect">
            <a:avLst/>
          </a:prstGeom>
          <a:noFill/>
        </p:spPr>
        <p:txBody>
          <a:bodyPr wrap="none" rtlCol="0">
            <a:spAutoFit/>
          </a:bodyPr>
          <a:lstStyle/>
          <a:p>
            <a:endParaRPr lang="en-US" sz="9600" dirty="0" smtClean="0"/>
          </a:p>
          <a:p>
            <a:endParaRPr lang="en-US" sz="9600" dirty="0" smtClean="0"/>
          </a:p>
          <a:p>
            <a:endParaRPr lang="en-US" dirty="0" smtClean="0"/>
          </a:p>
          <a:p>
            <a:endParaRPr lang="en-US" dirty="0" smtClean="0"/>
          </a:p>
          <a:p>
            <a:endParaRPr lang="en-US" dirty="0" smtClean="0"/>
          </a:p>
          <a:p>
            <a:endParaRPr lang="en-US" dirty="0"/>
          </a:p>
        </p:txBody>
      </p:sp>
      <p:sp>
        <p:nvSpPr>
          <p:cNvPr id="14" name="Rectangle 13"/>
          <p:cNvSpPr/>
          <p:nvPr/>
        </p:nvSpPr>
        <p:spPr>
          <a:xfrm>
            <a:off x="7772400" y="4953000"/>
            <a:ext cx="237566" cy="646331"/>
          </a:xfrm>
          <a:prstGeom prst="rect">
            <a:avLst/>
          </a:prstGeom>
        </p:spPr>
        <p:txBody>
          <a:bodyPr wrap="none">
            <a:spAutoFit/>
          </a:bodyPr>
          <a:lstStyle/>
          <a:p>
            <a:r>
              <a:rPr lang="en-US" dirty="0" smtClean="0"/>
              <a:t> </a:t>
            </a:r>
            <a:endParaRPr lang="en-US" dirty="0" smtClean="0"/>
          </a:p>
          <a:p>
            <a:endParaRPr lang="en-US" dirty="0"/>
          </a:p>
        </p:txBody>
      </p:sp>
      <p:sp>
        <p:nvSpPr>
          <p:cNvPr id="18" name="Moon 17"/>
          <p:cNvSpPr/>
          <p:nvPr/>
        </p:nvSpPr>
        <p:spPr>
          <a:xfrm flipH="1">
            <a:off x="3505200" y="685800"/>
            <a:ext cx="152401"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Moon 18"/>
          <p:cNvSpPr/>
          <p:nvPr/>
        </p:nvSpPr>
        <p:spPr>
          <a:xfrm>
            <a:off x="4572000" y="685800"/>
            <a:ext cx="152400"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0" name="Moon 19"/>
          <p:cNvSpPr/>
          <p:nvPr/>
        </p:nvSpPr>
        <p:spPr>
          <a:xfrm>
            <a:off x="2743200" y="685800"/>
            <a:ext cx="152400"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1" name="Moon 20"/>
          <p:cNvSpPr/>
          <p:nvPr/>
        </p:nvSpPr>
        <p:spPr>
          <a:xfrm flipH="1">
            <a:off x="7543800" y="685800"/>
            <a:ext cx="76200"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2" name="Moon 21"/>
          <p:cNvSpPr/>
          <p:nvPr/>
        </p:nvSpPr>
        <p:spPr>
          <a:xfrm>
            <a:off x="7086600" y="685800"/>
            <a:ext cx="76199"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Moon 22"/>
          <p:cNvSpPr/>
          <p:nvPr/>
        </p:nvSpPr>
        <p:spPr>
          <a:xfrm flipH="1">
            <a:off x="6476998" y="685800"/>
            <a:ext cx="152401"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3" name="TextBox 12"/>
          <p:cNvSpPr txBox="1"/>
          <p:nvPr/>
        </p:nvSpPr>
        <p:spPr>
          <a:xfrm>
            <a:off x="228600" y="2971800"/>
            <a:ext cx="7772400" cy="2677656"/>
          </a:xfrm>
          <a:prstGeom prst="rect">
            <a:avLst/>
          </a:prstGeom>
          <a:noFill/>
        </p:spPr>
        <p:txBody>
          <a:bodyPr wrap="square" rtlCol="0">
            <a:spAutoFit/>
          </a:bodyPr>
          <a:lstStyle/>
          <a:p>
            <a:r>
              <a:rPr lang="en-US" sz="2800" dirty="0" smtClean="0"/>
              <a:t>Call  the Nx2 Matrix, Call it A. Now, A is not square, so cannot be inverted. This system of equations needs to have a square matrix, for it to be invertible.  This is done by multiplying both sides from their left directions by Aᵀ (which is the Transpose of A, i.e., in which  each row of A is made into a column, etc.)</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Having 3 or more locations to measure</a:t>
            </a:r>
            <a:endParaRPr lang="en-US" dirty="0"/>
          </a:p>
        </p:txBody>
      </p:sp>
      <p:sp>
        <p:nvSpPr>
          <p:cNvPr id="3" name="Content Placeholder 2"/>
          <p:cNvSpPr>
            <a:spLocks noGrp="1"/>
          </p:cNvSpPr>
          <p:nvPr>
            <p:ph idx="1"/>
          </p:nvPr>
        </p:nvSpPr>
        <p:spPr>
          <a:xfrm>
            <a:off x="381000" y="762000"/>
            <a:ext cx="8229600" cy="3124200"/>
          </a:xfrm>
        </p:spPr>
        <p:txBody>
          <a:bodyPr>
            <a:normAutofit/>
          </a:bodyPr>
          <a:lstStyle/>
          <a:p>
            <a:pPr>
              <a:buNone/>
            </a:pPr>
            <a:r>
              <a:rPr lang="en-US" sz="2800" dirty="0" smtClean="0"/>
              <a:t>Also, let</a:t>
            </a:r>
          </a:p>
          <a:p>
            <a:pPr>
              <a:buNone/>
            </a:pPr>
            <a:endParaRPr lang="en-US" sz="2400" dirty="0"/>
          </a:p>
        </p:txBody>
      </p:sp>
      <p:sp>
        <p:nvSpPr>
          <p:cNvPr id="4" name="TextBox 3"/>
          <p:cNvSpPr txBox="1"/>
          <p:nvPr/>
        </p:nvSpPr>
        <p:spPr>
          <a:xfrm>
            <a:off x="1981200" y="762000"/>
            <a:ext cx="6553200" cy="3170099"/>
          </a:xfrm>
          <a:prstGeom prst="rect">
            <a:avLst/>
          </a:prstGeom>
          <a:noFill/>
        </p:spPr>
        <p:txBody>
          <a:bodyPr wrap="square" rtlCol="0">
            <a:spAutoFit/>
          </a:bodyPr>
          <a:lstStyle/>
          <a:p>
            <a:r>
              <a:rPr lang="en-US" sz="2800" b="1" dirty="0" smtClean="0"/>
              <a:t>            Iᵼᴾ¹                                         Iₓᴾ¹        </a:t>
            </a:r>
            <a:r>
              <a:rPr lang="en-US" sz="2800" b="1" dirty="0" smtClean="0"/>
              <a:t>I</a:t>
            </a:r>
            <a:r>
              <a:rPr lang="el-GR" sz="2800" b="1" dirty="0" smtClean="0"/>
              <a:t>ᵧ</a:t>
            </a:r>
            <a:r>
              <a:rPr lang="en-US" sz="2800" b="1" dirty="0" smtClean="0"/>
              <a:t>ᴾ¹           </a:t>
            </a:r>
          </a:p>
          <a:p>
            <a:r>
              <a:rPr lang="en-US" sz="2800" b="1" dirty="0" smtClean="0"/>
              <a:t>            Iᵼᴾ²                                         Iₓᴾ²        </a:t>
            </a:r>
            <a:r>
              <a:rPr lang="en-US" sz="2800" b="1" dirty="0" smtClean="0"/>
              <a:t>I</a:t>
            </a:r>
            <a:r>
              <a:rPr lang="el-GR" sz="2800" b="1" dirty="0" smtClean="0"/>
              <a:t>ᵧ</a:t>
            </a:r>
            <a:r>
              <a:rPr lang="en-US" sz="2800" b="1" dirty="0" smtClean="0"/>
              <a:t>ᴾ²          </a:t>
            </a:r>
          </a:p>
          <a:p>
            <a:r>
              <a:rPr lang="en-US" sz="2800" b="1" dirty="0" smtClean="0"/>
              <a:t> </a:t>
            </a:r>
            <a:r>
              <a:rPr lang="en-US" sz="2800" b="1" dirty="0" smtClean="0"/>
              <a:t>Y =</a:t>
            </a:r>
            <a:r>
              <a:rPr lang="en-US" sz="2800" dirty="0" smtClean="0"/>
              <a:t>       ⁞      </a:t>
            </a:r>
            <a:r>
              <a:rPr lang="en-US" sz="3200" b="1" dirty="0" smtClean="0"/>
              <a:t> ;     </a:t>
            </a:r>
            <a:r>
              <a:rPr lang="en-US" sz="3200" dirty="0" smtClean="0"/>
              <a:t>we said </a:t>
            </a:r>
            <a:r>
              <a:rPr lang="en-US" sz="3200" b="1" dirty="0" smtClean="0"/>
              <a:t>A =       </a:t>
            </a:r>
            <a:r>
              <a:rPr lang="en-US" sz="2800" dirty="0" smtClean="0"/>
              <a:t>⁞            ⁞</a:t>
            </a:r>
            <a:endParaRPr lang="en-US" sz="2800" dirty="0" smtClean="0"/>
          </a:p>
          <a:p>
            <a:r>
              <a:rPr lang="en-US" sz="2800" b="1" dirty="0" smtClean="0"/>
              <a:t>            Iᵼᴾᴺ                                         </a:t>
            </a:r>
            <a:r>
              <a:rPr lang="en-US" sz="2800" b="1" dirty="0" smtClean="0"/>
              <a:t>Iₓᴾᴺ </a:t>
            </a:r>
            <a:r>
              <a:rPr lang="en-US" sz="2800" b="1" dirty="0" smtClean="0"/>
              <a:t>      </a:t>
            </a:r>
            <a:r>
              <a:rPr lang="en-US" sz="2800" b="1" dirty="0" smtClean="0"/>
              <a:t>I</a:t>
            </a:r>
            <a:r>
              <a:rPr lang="el-GR" sz="2800" b="1" dirty="0" smtClean="0"/>
              <a:t>ᵧ</a:t>
            </a:r>
            <a:r>
              <a:rPr lang="en-US" sz="2800" b="1" dirty="0" smtClean="0"/>
              <a:t>ᴾᴺ</a:t>
            </a:r>
          </a:p>
          <a:p>
            <a:pPr>
              <a:buFontTx/>
              <a:buChar char="-"/>
            </a:pPr>
            <a:endParaRPr lang="en-US" sz="2400" b="1" dirty="0" smtClean="0"/>
          </a:p>
          <a:p>
            <a:pPr>
              <a:buFontTx/>
              <a:buChar char="-"/>
            </a:pPr>
            <a:endParaRPr lang="en-US" sz="2400" b="1" dirty="0" smtClean="0"/>
          </a:p>
          <a:p>
            <a:pPr>
              <a:buFontTx/>
              <a:buChar char="-"/>
            </a:pPr>
            <a:endParaRPr lang="en-US" b="1" dirty="0" smtClean="0"/>
          </a:p>
          <a:p>
            <a:r>
              <a:rPr lang="en-US" b="1" dirty="0" smtClean="0"/>
              <a:t> </a:t>
            </a:r>
            <a:endParaRPr lang="en-US" dirty="0"/>
          </a:p>
        </p:txBody>
      </p:sp>
      <p:sp>
        <p:nvSpPr>
          <p:cNvPr id="12" name="TextBox 11"/>
          <p:cNvSpPr txBox="1"/>
          <p:nvPr/>
        </p:nvSpPr>
        <p:spPr>
          <a:xfrm>
            <a:off x="1143000" y="1295400"/>
            <a:ext cx="184731" cy="4154984"/>
          </a:xfrm>
          <a:prstGeom prst="rect">
            <a:avLst/>
          </a:prstGeom>
          <a:noFill/>
        </p:spPr>
        <p:txBody>
          <a:bodyPr wrap="none" rtlCol="0">
            <a:spAutoFit/>
          </a:bodyPr>
          <a:lstStyle/>
          <a:p>
            <a:endParaRPr lang="en-US" sz="9600" dirty="0" smtClean="0"/>
          </a:p>
          <a:p>
            <a:endParaRPr lang="en-US" sz="9600" dirty="0" smtClean="0"/>
          </a:p>
          <a:p>
            <a:endParaRPr lang="en-US" dirty="0" smtClean="0"/>
          </a:p>
          <a:p>
            <a:endParaRPr lang="en-US" dirty="0" smtClean="0"/>
          </a:p>
          <a:p>
            <a:endParaRPr lang="en-US" dirty="0" smtClean="0"/>
          </a:p>
          <a:p>
            <a:endParaRPr lang="en-US" dirty="0"/>
          </a:p>
        </p:txBody>
      </p:sp>
      <p:sp>
        <p:nvSpPr>
          <p:cNvPr id="14" name="Rectangle 13"/>
          <p:cNvSpPr/>
          <p:nvPr/>
        </p:nvSpPr>
        <p:spPr>
          <a:xfrm>
            <a:off x="7772400" y="4953000"/>
            <a:ext cx="237566" cy="646331"/>
          </a:xfrm>
          <a:prstGeom prst="rect">
            <a:avLst/>
          </a:prstGeom>
        </p:spPr>
        <p:txBody>
          <a:bodyPr wrap="none">
            <a:spAutoFit/>
          </a:bodyPr>
          <a:lstStyle/>
          <a:p>
            <a:r>
              <a:rPr lang="en-US" dirty="0" smtClean="0"/>
              <a:t> </a:t>
            </a:r>
            <a:endParaRPr lang="en-US" dirty="0" smtClean="0"/>
          </a:p>
          <a:p>
            <a:endParaRPr lang="en-US" dirty="0"/>
          </a:p>
        </p:txBody>
      </p:sp>
      <p:sp>
        <p:nvSpPr>
          <p:cNvPr id="18" name="Moon 17"/>
          <p:cNvSpPr/>
          <p:nvPr/>
        </p:nvSpPr>
        <p:spPr>
          <a:xfrm flipH="1">
            <a:off x="3505200" y="685800"/>
            <a:ext cx="152401"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9" name="Moon 18"/>
          <p:cNvSpPr/>
          <p:nvPr/>
        </p:nvSpPr>
        <p:spPr>
          <a:xfrm>
            <a:off x="6553200" y="685800"/>
            <a:ext cx="152400"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0" name="Moon 19"/>
          <p:cNvSpPr/>
          <p:nvPr/>
        </p:nvSpPr>
        <p:spPr>
          <a:xfrm>
            <a:off x="2743200" y="685800"/>
            <a:ext cx="152400"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3" name="Moon 22"/>
          <p:cNvSpPr/>
          <p:nvPr/>
        </p:nvSpPr>
        <p:spPr>
          <a:xfrm flipH="1">
            <a:off x="8458200" y="685800"/>
            <a:ext cx="152401" cy="22098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13" name="TextBox 12"/>
          <p:cNvSpPr txBox="1"/>
          <p:nvPr/>
        </p:nvSpPr>
        <p:spPr>
          <a:xfrm>
            <a:off x="228600" y="3200400"/>
            <a:ext cx="7772400" cy="954107"/>
          </a:xfrm>
          <a:prstGeom prst="rect">
            <a:avLst/>
          </a:prstGeom>
          <a:noFill/>
        </p:spPr>
        <p:txBody>
          <a:bodyPr wrap="square" rtlCol="0">
            <a:spAutoFit/>
          </a:bodyPr>
          <a:lstStyle/>
          <a:p>
            <a:endParaRPr lang="en-US" sz="2800" dirty="0" smtClean="0"/>
          </a:p>
          <a:p>
            <a:r>
              <a:rPr lang="en-US" sz="2800" dirty="0" smtClean="0"/>
              <a:t>So, after left-multiply by Aᵀ, our  equation is</a:t>
            </a:r>
            <a:endParaRPr lang="en-US" sz="2800" dirty="0"/>
          </a:p>
        </p:txBody>
      </p:sp>
      <p:sp>
        <p:nvSpPr>
          <p:cNvPr id="15" name="TextBox 14"/>
          <p:cNvSpPr txBox="1"/>
          <p:nvPr/>
        </p:nvSpPr>
        <p:spPr>
          <a:xfrm>
            <a:off x="3048000" y="4648200"/>
            <a:ext cx="3010761" cy="523220"/>
          </a:xfrm>
          <a:prstGeom prst="rect">
            <a:avLst/>
          </a:prstGeom>
          <a:noFill/>
        </p:spPr>
        <p:txBody>
          <a:bodyPr wrap="none" rtlCol="0">
            <a:spAutoFit/>
          </a:bodyPr>
          <a:lstStyle/>
          <a:p>
            <a:r>
              <a:rPr lang="en-US" sz="2800" b="1" dirty="0" smtClean="0"/>
              <a:t>̶ </a:t>
            </a:r>
            <a:r>
              <a:rPr lang="en-US" sz="2800" dirty="0" smtClean="0"/>
              <a:t>  Aᵀ Y      </a:t>
            </a:r>
            <a:r>
              <a:rPr lang="en-US" sz="2800" b="1" dirty="0" smtClean="0"/>
              <a:t>=</a:t>
            </a:r>
            <a:r>
              <a:rPr lang="en-US" sz="2800" dirty="0" smtClean="0"/>
              <a:t>     Aᵀ A   </a:t>
            </a:r>
            <a:endParaRPr lang="en-US" sz="2800" dirty="0"/>
          </a:p>
        </p:txBody>
      </p:sp>
      <p:sp>
        <p:nvSpPr>
          <p:cNvPr id="16" name="TextBox 15"/>
          <p:cNvSpPr txBox="1"/>
          <p:nvPr/>
        </p:nvSpPr>
        <p:spPr>
          <a:xfrm>
            <a:off x="5943600" y="4572000"/>
            <a:ext cx="304800" cy="954107"/>
          </a:xfrm>
          <a:prstGeom prst="rect">
            <a:avLst/>
          </a:prstGeom>
          <a:noFill/>
        </p:spPr>
        <p:txBody>
          <a:bodyPr wrap="square" rtlCol="0">
            <a:spAutoFit/>
          </a:bodyPr>
          <a:lstStyle/>
          <a:p>
            <a:r>
              <a:rPr lang="en-US" sz="2800" dirty="0" smtClean="0"/>
              <a:t>u</a:t>
            </a:r>
            <a:endParaRPr lang="en-US" sz="2800" dirty="0" smtClean="0"/>
          </a:p>
          <a:p>
            <a:r>
              <a:rPr lang="en-US" sz="2800" dirty="0" smtClean="0"/>
              <a:t>v</a:t>
            </a:r>
            <a:endParaRPr lang="en-US" sz="2800" dirty="0"/>
          </a:p>
        </p:txBody>
      </p:sp>
      <p:sp>
        <p:nvSpPr>
          <p:cNvPr id="17" name="Moon 16"/>
          <p:cNvSpPr/>
          <p:nvPr/>
        </p:nvSpPr>
        <p:spPr>
          <a:xfrm>
            <a:off x="5791200" y="4419600"/>
            <a:ext cx="76199"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4" name="Moon 23"/>
          <p:cNvSpPr/>
          <p:nvPr/>
        </p:nvSpPr>
        <p:spPr>
          <a:xfrm flipH="1">
            <a:off x="6324600" y="4419600"/>
            <a:ext cx="76200"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Having 3 or more locations to measure</a:t>
            </a:r>
            <a:endParaRPr lang="en-US" dirty="0"/>
          </a:p>
        </p:txBody>
      </p:sp>
      <p:sp>
        <p:nvSpPr>
          <p:cNvPr id="3" name="Content Placeholder 2"/>
          <p:cNvSpPr>
            <a:spLocks noGrp="1"/>
          </p:cNvSpPr>
          <p:nvPr>
            <p:ph idx="1"/>
          </p:nvPr>
        </p:nvSpPr>
        <p:spPr>
          <a:xfrm>
            <a:off x="0" y="1219200"/>
            <a:ext cx="8763000" cy="5410200"/>
          </a:xfrm>
        </p:spPr>
        <p:txBody>
          <a:bodyPr>
            <a:normAutofit/>
          </a:bodyPr>
          <a:lstStyle/>
          <a:p>
            <a:pPr>
              <a:buNone/>
            </a:pPr>
            <a:r>
              <a:rPr lang="en-US" sz="2800" dirty="0" smtClean="0"/>
              <a:t>At this step, our (Aᵀ A) is a square 2x2 matrix, so we can invert it, and solve the system. Hence, left-multiply both sides by </a:t>
            </a:r>
            <a:r>
              <a:rPr lang="en-US" sz="2800" dirty="0" smtClean="0"/>
              <a:t>(Aᵀ A</a:t>
            </a:r>
            <a:r>
              <a:rPr lang="en-US" sz="2800" dirty="0" smtClean="0"/>
              <a:t>)¯¹   and  we get (as our final solution)</a:t>
            </a:r>
          </a:p>
          <a:p>
            <a:pPr>
              <a:buNone/>
            </a:pPr>
            <a:endParaRPr lang="en-US" sz="2800" dirty="0" smtClean="0"/>
          </a:p>
          <a:p>
            <a:pPr>
              <a:buNone/>
            </a:pPr>
            <a:endParaRPr lang="en-US" sz="2800" dirty="0" smtClean="0"/>
          </a:p>
          <a:p>
            <a:pPr>
              <a:buNone/>
            </a:pPr>
            <a:r>
              <a:rPr lang="en-US" sz="2800" dirty="0" smtClean="0"/>
              <a:t>    </a:t>
            </a:r>
          </a:p>
          <a:p>
            <a:pPr>
              <a:buNone/>
            </a:pPr>
            <a:r>
              <a:rPr lang="en-US" sz="2400" dirty="0" smtClean="0"/>
              <a:t>Typically, one might take a 5x5 grid of pixels, and hence get 25 equations for these 25 pixels. The assumption is that in this 5x5 neighborhood,  the velocity is more or less uniform, and that the  task is to find  a single velocity (u,  and v)  for the region. The single result is then attributed to the center of the region.</a:t>
            </a:r>
            <a:endParaRPr lang="en-US" sz="2400" dirty="0"/>
          </a:p>
        </p:txBody>
      </p:sp>
      <p:sp>
        <p:nvSpPr>
          <p:cNvPr id="4" name="TextBox 3"/>
          <p:cNvSpPr txBox="1"/>
          <p:nvPr/>
        </p:nvSpPr>
        <p:spPr>
          <a:xfrm>
            <a:off x="1981200" y="762000"/>
            <a:ext cx="6553200" cy="1384995"/>
          </a:xfrm>
          <a:prstGeom prst="rect">
            <a:avLst/>
          </a:prstGeom>
          <a:noFill/>
        </p:spPr>
        <p:txBody>
          <a:bodyPr wrap="square" rtlCol="0">
            <a:spAutoFit/>
          </a:bodyPr>
          <a:lstStyle/>
          <a:p>
            <a:pPr>
              <a:buFontTx/>
              <a:buChar char="-"/>
            </a:pPr>
            <a:endParaRPr lang="en-US" sz="2400" b="1" dirty="0" smtClean="0"/>
          </a:p>
          <a:p>
            <a:pPr>
              <a:buFontTx/>
              <a:buChar char="-"/>
            </a:pPr>
            <a:endParaRPr lang="en-US" sz="2400" b="1" dirty="0" smtClean="0"/>
          </a:p>
          <a:p>
            <a:pPr>
              <a:buFontTx/>
              <a:buChar char="-"/>
            </a:pPr>
            <a:endParaRPr lang="en-US" b="1" dirty="0" smtClean="0"/>
          </a:p>
          <a:p>
            <a:r>
              <a:rPr lang="en-US" b="1" dirty="0" smtClean="0"/>
              <a:t>  </a:t>
            </a:r>
            <a:endParaRPr lang="en-US" dirty="0"/>
          </a:p>
        </p:txBody>
      </p:sp>
      <p:sp>
        <p:nvSpPr>
          <p:cNvPr id="12" name="TextBox 11"/>
          <p:cNvSpPr txBox="1"/>
          <p:nvPr/>
        </p:nvSpPr>
        <p:spPr>
          <a:xfrm>
            <a:off x="1143000" y="1295400"/>
            <a:ext cx="184731" cy="4154984"/>
          </a:xfrm>
          <a:prstGeom prst="rect">
            <a:avLst/>
          </a:prstGeom>
          <a:noFill/>
        </p:spPr>
        <p:txBody>
          <a:bodyPr wrap="none" rtlCol="0">
            <a:spAutoFit/>
          </a:bodyPr>
          <a:lstStyle/>
          <a:p>
            <a:endParaRPr lang="en-US" sz="9600" dirty="0" smtClean="0"/>
          </a:p>
          <a:p>
            <a:endParaRPr lang="en-US" sz="9600" dirty="0" smtClean="0"/>
          </a:p>
          <a:p>
            <a:endParaRPr lang="en-US" dirty="0" smtClean="0"/>
          </a:p>
          <a:p>
            <a:endParaRPr lang="en-US" dirty="0" smtClean="0"/>
          </a:p>
          <a:p>
            <a:endParaRPr lang="en-US" dirty="0" smtClean="0"/>
          </a:p>
          <a:p>
            <a:endParaRPr lang="en-US" dirty="0"/>
          </a:p>
        </p:txBody>
      </p:sp>
      <p:sp>
        <p:nvSpPr>
          <p:cNvPr id="14" name="Rectangle 13"/>
          <p:cNvSpPr/>
          <p:nvPr/>
        </p:nvSpPr>
        <p:spPr>
          <a:xfrm>
            <a:off x="7772400" y="4953000"/>
            <a:ext cx="237566" cy="646331"/>
          </a:xfrm>
          <a:prstGeom prst="rect">
            <a:avLst/>
          </a:prstGeom>
        </p:spPr>
        <p:txBody>
          <a:bodyPr wrap="none">
            <a:spAutoFit/>
          </a:bodyPr>
          <a:lstStyle/>
          <a:p>
            <a:r>
              <a:rPr lang="en-US" dirty="0" smtClean="0"/>
              <a:t> </a:t>
            </a:r>
            <a:endParaRPr lang="en-US" dirty="0" smtClean="0"/>
          </a:p>
          <a:p>
            <a:endParaRPr lang="en-US" dirty="0"/>
          </a:p>
        </p:txBody>
      </p:sp>
      <p:sp>
        <p:nvSpPr>
          <p:cNvPr id="13" name="TextBox 12"/>
          <p:cNvSpPr txBox="1"/>
          <p:nvPr/>
        </p:nvSpPr>
        <p:spPr>
          <a:xfrm>
            <a:off x="228600" y="3200400"/>
            <a:ext cx="7772400" cy="954107"/>
          </a:xfrm>
          <a:prstGeom prst="rect">
            <a:avLst/>
          </a:prstGeom>
          <a:noFill/>
        </p:spPr>
        <p:txBody>
          <a:bodyPr wrap="square" rtlCol="0">
            <a:spAutoFit/>
          </a:bodyPr>
          <a:lstStyle/>
          <a:p>
            <a:endParaRPr lang="en-US" sz="2800" dirty="0" smtClean="0"/>
          </a:p>
          <a:p>
            <a:endParaRPr lang="en-US" sz="2800" dirty="0"/>
          </a:p>
        </p:txBody>
      </p:sp>
      <p:sp>
        <p:nvSpPr>
          <p:cNvPr id="15" name="TextBox 14"/>
          <p:cNvSpPr txBox="1"/>
          <p:nvPr/>
        </p:nvSpPr>
        <p:spPr>
          <a:xfrm>
            <a:off x="2514600" y="3124200"/>
            <a:ext cx="6430094" cy="954107"/>
          </a:xfrm>
          <a:prstGeom prst="rect">
            <a:avLst/>
          </a:prstGeom>
          <a:noFill/>
        </p:spPr>
        <p:txBody>
          <a:bodyPr wrap="none" rtlCol="0">
            <a:spAutoFit/>
          </a:bodyPr>
          <a:lstStyle/>
          <a:p>
            <a:r>
              <a:rPr lang="en-US" sz="2800" b="1" dirty="0" smtClean="0"/>
              <a:t>=       ̶  </a:t>
            </a:r>
            <a:r>
              <a:rPr lang="en-US" sz="2800" dirty="0" smtClean="0"/>
              <a:t>(Aᵀ A)¯¹</a:t>
            </a:r>
            <a:r>
              <a:rPr lang="en-US" sz="2800" dirty="0" smtClean="0"/>
              <a:t> Aᵀ Y  ,    where A and Y are as</a:t>
            </a:r>
          </a:p>
          <a:p>
            <a:r>
              <a:rPr lang="en-US" sz="2800" dirty="0" smtClean="0"/>
              <a:t> </a:t>
            </a:r>
            <a:r>
              <a:rPr lang="en-US" sz="2800" dirty="0" smtClean="0"/>
              <a:t>                                        defined earlier.    </a:t>
            </a:r>
            <a:endParaRPr lang="en-US" sz="2800" dirty="0"/>
          </a:p>
        </p:txBody>
      </p:sp>
      <p:sp>
        <p:nvSpPr>
          <p:cNvPr id="16" name="TextBox 15"/>
          <p:cNvSpPr txBox="1"/>
          <p:nvPr/>
        </p:nvSpPr>
        <p:spPr>
          <a:xfrm>
            <a:off x="1600200" y="2819400"/>
            <a:ext cx="304800" cy="954107"/>
          </a:xfrm>
          <a:prstGeom prst="rect">
            <a:avLst/>
          </a:prstGeom>
          <a:noFill/>
        </p:spPr>
        <p:txBody>
          <a:bodyPr wrap="square" rtlCol="0">
            <a:spAutoFit/>
          </a:bodyPr>
          <a:lstStyle/>
          <a:p>
            <a:r>
              <a:rPr lang="en-US" sz="2800" dirty="0" smtClean="0"/>
              <a:t>u</a:t>
            </a:r>
            <a:endParaRPr lang="en-US" sz="2800" dirty="0" smtClean="0"/>
          </a:p>
          <a:p>
            <a:r>
              <a:rPr lang="en-US" sz="2800" dirty="0" smtClean="0"/>
              <a:t>v</a:t>
            </a:r>
            <a:endParaRPr lang="en-US" sz="2800" dirty="0"/>
          </a:p>
        </p:txBody>
      </p:sp>
      <p:sp>
        <p:nvSpPr>
          <p:cNvPr id="17" name="Moon 16"/>
          <p:cNvSpPr/>
          <p:nvPr/>
        </p:nvSpPr>
        <p:spPr>
          <a:xfrm>
            <a:off x="1524000" y="2819400"/>
            <a:ext cx="76199"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24" name="Moon 23"/>
          <p:cNvSpPr/>
          <p:nvPr/>
        </p:nvSpPr>
        <p:spPr>
          <a:xfrm flipH="1">
            <a:off x="1981200" y="2819400"/>
            <a:ext cx="76200" cy="121920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16863</TotalTime>
  <Words>628</Words>
  <Application>Microsoft Office PowerPoint</Application>
  <PresentationFormat>On-screen Show (4:3)</PresentationFormat>
  <Paragraphs>92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Having 3 or more locations to measure</vt:lpstr>
      <vt:lpstr>Having 3 or more locations to measure</vt:lpstr>
      <vt:lpstr>Having 3 or more locations to measure</vt:lpstr>
      <vt:lpstr>Having 3 or more locations to measure</vt:lpstr>
      <vt:lpstr>Having 3 or more locations to measure</vt:lpstr>
      <vt:lpstr>Having 3 or more locations to measure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82</cp:revision>
  <dcterms:created xsi:type="dcterms:W3CDTF">2006-08-16T00:00:00Z</dcterms:created>
  <dcterms:modified xsi:type="dcterms:W3CDTF">2015-04-02T17:14:58Z</dcterms:modified>
</cp:coreProperties>
</file>