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" r:id="rId2"/>
    <p:sldId id="334" r:id="rId3"/>
    <p:sldId id="335" r:id="rId4"/>
    <p:sldId id="343" r:id="rId5"/>
    <p:sldId id="336" r:id="rId6"/>
    <p:sldId id="342" r:id="rId7"/>
    <p:sldId id="337" r:id="rId8"/>
    <p:sldId id="338" r:id="rId9"/>
    <p:sldId id="34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4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Where this approach definitely fails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must assume that the three (or more) locations are coming from different gradients, so that the equations are independent.</a:t>
            </a:r>
          </a:p>
          <a:p>
            <a:r>
              <a:rPr lang="en-US" dirty="0" smtClean="0"/>
              <a:t>With exactly two equations, the solution technique is the straightforward one, just simply invert the 2x2 matrix, and obtain the solution for (</a:t>
            </a:r>
            <a:r>
              <a:rPr lang="en-US" dirty="0" err="1" smtClean="0"/>
              <a:t>u,v</a:t>
            </a:r>
            <a:r>
              <a:rPr lang="en-US" dirty="0" smtClean="0"/>
              <a:t>). However,  for this to be reliable, the two gradients and two temporal  derivative calculations would have had to have been perfect. </a:t>
            </a:r>
          </a:p>
          <a:p>
            <a:r>
              <a:rPr lang="en-US" dirty="0" smtClean="0"/>
              <a:t>It is better to use many locations and then to use some form of averaging, or least squares solution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KNOWING THIS, WE  NOW EXAMINE SITUATIONS THAT’LL FAIL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Motion approach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1)  </a:t>
            </a:r>
            <a:r>
              <a:rPr lang="en-US" sz="2800" b="1" dirty="0" smtClean="0"/>
              <a:t>Profile is Curved</a:t>
            </a:r>
            <a:r>
              <a:rPr lang="en-US" sz="2800" dirty="0" smtClean="0"/>
              <a:t>. Assumption was that the intensity profile is a linear ramp. But very often, the profile is more curved, like the left half of a Gaussian bell, or the rising part of a sine curve. This approach is based on  Slope=Rise/Run. But, for a curved profile, the slope is not a stable value.  </a:t>
            </a:r>
          </a:p>
        </p:txBody>
      </p:sp>
      <p:pic>
        <p:nvPicPr>
          <p:cNvPr id="5" name="Picture 4" descr="opticFlow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895600"/>
            <a:ext cx="9144000" cy="3511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Motion approach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2)  </a:t>
            </a:r>
            <a:r>
              <a:rPr lang="en-US" sz="2800" b="1" dirty="0" smtClean="0"/>
              <a:t>Speed too fast</a:t>
            </a:r>
            <a:r>
              <a:rPr lang="en-US" sz="2800" dirty="0" smtClean="0"/>
              <a:t>, </a:t>
            </a:r>
            <a:r>
              <a:rPr lang="en-US" sz="2800" b="1" dirty="0" smtClean="0"/>
              <a:t>second observation is beyond the ramp. </a:t>
            </a:r>
            <a:r>
              <a:rPr lang="en-US" sz="2800" dirty="0" smtClean="0"/>
              <a:t>A</a:t>
            </a:r>
            <a:r>
              <a:rPr lang="en-US" sz="2800" dirty="0" smtClean="0"/>
              <a:t>pproach </a:t>
            </a:r>
            <a:r>
              <a:rPr lang="en-US" sz="2800" dirty="0" smtClean="0"/>
              <a:t>is based on  Slope=Rise/Run. But, when second observation is beyond the ramp, it is coming from the flat part of the intensity, so the value  used for Rise is incorrect. </a:t>
            </a:r>
          </a:p>
        </p:txBody>
      </p:sp>
      <p:pic>
        <p:nvPicPr>
          <p:cNvPr id="5" name="Picture 4" descr="opticFlow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67000"/>
            <a:ext cx="9144000" cy="3511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Motion approach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3</a:t>
            </a:r>
            <a:r>
              <a:rPr lang="en-US" sz="2800" dirty="0" smtClean="0"/>
              <a:t>)  </a:t>
            </a:r>
            <a:r>
              <a:rPr lang="en-US" sz="2800" b="1" dirty="0" smtClean="0"/>
              <a:t>Speed too fast</a:t>
            </a:r>
            <a:r>
              <a:rPr lang="en-US" sz="2800" dirty="0" smtClean="0"/>
              <a:t>, </a:t>
            </a:r>
            <a:r>
              <a:rPr lang="en-US" sz="2800" b="1" dirty="0" smtClean="0"/>
              <a:t>picture details all blurred due to speed</a:t>
            </a:r>
            <a:r>
              <a:rPr lang="en-US" sz="2800" b="1" dirty="0" smtClean="0"/>
              <a:t>. </a:t>
            </a:r>
            <a:r>
              <a:rPr lang="en-US" sz="2800" dirty="0" smtClean="0"/>
              <a:t>This is called </a:t>
            </a:r>
            <a:r>
              <a:rPr lang="en-US" sz="2800" b="1" dirty="0" smtClean="0"/>
              <a:t>motion blur</a:t>
            </a:r>
            <a:r>
              <a:rPr lang="en-US" sz="2800" b="1" dirty="0" smtClean="0"/>
              <a:t>. </a:t>
            </a: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Motion approach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4</a:t>
            </a:r>
            <a:r>
              <a:rPr lang="en-US" sz="2800" dirty="0" smtClean="0"/>
              <a:t>)  </a:t>
            </a:r>
            <a:r>
              <a:rPr lang="en-US" sz="2800" b="1" dirty="0" smtClean="0"/>
              <a:t>Lights dim, and there is no motion</a:t>
            </a:r>
            <a:r>
              <a:rPr lang="en-US" sz="2800" dirty="0" smtClean="0"/>
              <a:t>,  when the lights dim,   the ramp is more shallow, so this will make it seems like there is a drop in the brightness value of the intensity profile.  So, this may report a false motion.</a:t>
            </a:r>
          </a:p>
        </p:txBody>
      </p:sp>
      <p:pic>
        <p:nvPicPr>
          <p:cNvPr id="7" name="Picture 6" descr="opticFlow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14600"/>
            <a:ext cx="9144000" cy="294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Motion approach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0292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dirty="0" smtClean="0"/>
              <a:t>5)   </a:t>
            </a:r>
            <a:r>
              <a:rPr lang="en-US" sz="2800" b="1" dirty="0" smtClean="0"/>
              <a:t>A flat intensity profile, i.e. a uniform intensity/color, no edges at all. </a:t>
            </a:r>
            <a:r>
              <a:rPr lang="en-US" sz="2800" dirty="0" smtClean="0"/>
              <a:t>So, there is no image gradient, hence motion will not be seen, even if it exists.</a:t>
            </a:r>
            <a:endParaRPr lang="en-US" sz="2800" b="1" dirty="0" smtClean="0"/>
          </a:p>
          <a:p>
            <a:pPr marL="514350" indent="-514350">
              <a:buAutoNum type="arabicParenR" startAt="3"/>
            </a:pP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Motion approach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6</a:t>
            </a:r>
            <a:r>
              <a:rPr lang="en-US" sz="2800" dirty="0" smtClean="0"/>
              <a:t>)  </a:t>
            </a:r>
            <a:r>
              <a:rPr lang="en-US" sz="2800" b="1" dirty="0" smtClean="0"/>
              <a:t>Viewed surface could </a:t>
            </a:r>
            <a:r>
              <a:rPr lang="en-US" sz="2800" b="1" dirty="0" err="1" smtClean="0"/>
              <a:t>wetten</a:t>
            </a:r>
            <a:r>
              <a:rPr lang="en-US" sz="2800" b="1" dirty="0" smtClean="0"/>
              <a:t>, which might make it darker. </a:t>
            </a:r>
            <a:r>
              <a:rPr lang="en-US" sz="2800" dirty="0" smtClean="0"/>
              <a:t>This could make it seem like there is a drop in the brightness value of the intensity profile.  So, this may report a false motion.</a:t>
            </a:r>
          </a:p>
        </p:txBody>
      </p:sp>
      <p:pic>
        <p:nvPicPr>
          <p:cNvPr id="5" name="Picture 4" descr="opticFlow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67000"/>
            <a:ext cx="9144000" cy="3511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Motion approach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0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7</a:t>
            </a:r>
            <a:r>
              <a:rPr lang="en-US" sz="2800" dirty="0" smtClean="0"/>
              <a:t>) </a:t>
            </a:r>
            <a:r>
              <a:rPr lang="en-US" sz="2800" b="1" dirty="0" smtClean="0"/>
              <a:t>When combining points (2 or more) maybe still has only ONE edge direction.  </a:t>
            </a:r>
            <a:r>
              <a:rPr lang="en-US" sz="2800" dirty="0" smtClean="0"/>
              <a:t>This would be from a case where all the </a:t>
            </a:r>
            <a:r>
              <a:rPr lang="en-US" sz="2800" b="1" dirty="0" smtClean="0"/>
              <a:t>edges in the viewing area are parallel</a:t>
            </a:r>
            <a:r>
              <a:rPr lang="en-US" sz="2800" dirty="0" smtClean="0"/>
              <a:t>. So the equations do not have enough independent equations needed for solving.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8) </a:t>
            </a:r>
            <a:r>
              <a:rPr lang="en-US" sz="2800" b="1" dirty="0" smtClean="0"/>
              <a:t>When combining </a:t>
            </a:r>
            <a:r>
              <a:rPr lang="en-US" sz="2800" b="1" dirty="0" smtClean="0"/>
              <a:t>(many) points, </a:t>
            </a:r>
            <a:r>
              <a:rPr lang="en-US" sz="2800" b="1" dirty="0" smtClean="0"/>
              <a:t>maybe </a:t>
            </a:r>
            <a:r>
              <a:rPr lang="en-US" sz="2800" b="1" dirty="0" smtClean="0"/>
              <a:t>some of the set are moving differently from the others; </a:t>
            </a:r>
            <a:r>
              <a:rPr lang="en-US" sz="2800" dirty="0" smtClean="0"/>
              <a:t>This will hurt the combination step. This situation arises in cases of:</a:t>
            </a:r>
          </a:p>
          <a:p>
            <a:pPr>
              <a:buNone/>
            </a:pPr>
            <a:r>
              <a:rPr lang="en-US" sz="2800" dirty="0" smtClean="0"/>
              <a:t>8a)  </a:t>
            </a:r>
            <a:r>
              <a:rPr lang="en-US" sz="2800" b="1" dirty="0" smtClean="0"/>
              <a:t>r</a:t>
            </a:r>
            <a:r>
              <a:rPr lang="en-US" sz="2800" b="1" dirty="0" smtClean="0"/>
              <a:t>otation:</a:t>
            </a:r>
            <a:r>
              <a:rPr lang="en-US" sz="2800" dirty="0" smtClean="0"/>
              <a:t> imagine looking at a spinning disk: every point moves with different velocity vector.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Motion approach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8b)  </a:t>
            </a:r>
            <a:r>
              <a:rPr lang="en-US" sz="2800" b="1" dirty="0" smtClean="0"/>
              <a:t>fluid motion</a:t>
            </a:r>
            <a:r>
              <a:rPr lang="en-US" sz="2800" dirty="0" smtClean="0"/>
              <a:t>: imagine </a:t>
            </a:r>
            <a:r>
              <a:rPr lang="en-US" sz="2800" dirty="0" smtClean="0"/>
              <a:t>ocean waves and surf, or a waving flag;  </a:t>
            </a:r>
            <a:r>
              <a:rPr lang="en-US" sz="2800" dirty="0" smtClean="0"/>
              <a:t>every point moves with different velocity vector.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8c</a:t>
            </a:r>
            <a:r>
              <a:rPr lang="en-US" sz="2800" b="1" dirty="0" smtClean="0"/>
              <a:t>) chaotic motion</a:t>
            </a:r>
            <a:r>
              <a:rPr lang="en-US" sz="2800" dirty="0" smtClean="0"/>
              <a:t>: room full of flying insects, or a snowstorm: chaotic motion.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17012</TotalTime>
  <Words>545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Where this approach definitely fails</vt:lpstr>
      <vt:lpstr>Motion approach failures</vt:lpstr>
      <vt:lpstr>Motion approach failures</vt:lpstr>
      <vt:lpstr>Motion approach failures</vt:lpstr>
      <vt:lpstr>Motion approach failures</vt:lpstr>
      <vt:lpstr>Motion approach failures</vt:lpstr>
      <vt:lpstr>Motion approach failures</vt:lpstr>
      <vt:lpstr>Motion approach failures</vt:lpstr>
      <vt:lpstr>Motion approach failures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Student</cp:lastModifiedBy>
  <cp:revision>85</cp:revision>
  <dcterms:created xsi:type="dcterms:W3CDTF">2006-08-16T00:00:00Z</dcterms:created>
  <dcterms:modified xsi:type="dcterms:W3CDTF">2015-04-12T16:57:05Z</dcterms:modified>
</cp:coreProperties>
</file>