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5" r:id="rId2"/>
    <p:sldId id="316" r:id="rId3"/>
    <p:sldId id="317" r:id="rId4"/>
    <p:sldId id="318" r:id="rId5"/>
    <p:sldId id="314" r:id="rId6"/>
    <p:sldId id="287" r:id="rId7"/>
    <p:sldId id="288" r:id="rId8"/>
    <p:sldId id="289" r:id="rId9"/>
    <p:sldId id="290" r:id="rId10"/>
    <p:sldId id="291" r:id="rId11"/>
    <p:sldId id="292" r:id="rId12"/>
    <p:sldId id="294" r:id="rId13"/>
    <p:sldId id="293"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1" d="100"/>
          <a:sy n="41" d="100"/>
        </p:scale>
        <p:origin x="-120" y="-3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a:bodyPr>
          <a:lstStyle/>
          <a:p>
            <a:r>
              <a:rPr lang="en-US" dirty="0"/>
              <a:t>Motion Processing</a:t>
            </a:r>
          </a:p>
        </p:txBody>
      </p:sp>
      <p:sp>
        <p:nvSpPr>
          <p:cNvPr id="3" name="Content Placeholder 2"/>
          <p:cNvSpPr>
            <a:spLocks noGrp="1"/>
          </p:cNvSpPr>
          <p:nvPr>
            <p:ph idx="1"/>
          </p:nvPr>
        </p:nvSpPr>
        <p:spPr>
          <a:xfrm>
            <a:off x="0" y="609600"/>
            <a:ext cx="9144000" cy="5029200"/>
          </a:xfrm>
        </p:spPr>
        <p:txBody>
          <a:bodyPr>
            <a:normAutofit/>
          </a:bodyPr>
          <a:lstStyle/>
          <a:p>
            <a:pPr>
              <a:buNone/>
            </a:pPr>
            <a:r>
              <a:rPr lang="en-US" sz="2800" dirty="0"/>
              <a:t>One way to process motion  between two image frames in a</a:t>
            </a:r>
          </a:p>
          <a:p>
            <a:pPr>
              <a:buNone/>
            </a:pPr>
            <a:r>
              <a:rPr lang="en-US" sz="2800" dirty="0"/>
              <a:t>video is to identify  points in one frame and then in the next</a:t>
            </a:r>
          </a:p>
          <a:p>
            <a:pPr>
              <a:buNone/>
            </a:pPr>
            <a:r>
              <a:rPr lang="en-US" sz="2800" dirty="0"/>
              <a:t>Frame;  then, for each point in frame One, find its best match</a:t>
            </a:r>
          </a:p>
          <a:p>
            <a:pPr>
              <a:buNone/>
            </a:pPr>
            <a:r>
              <a:rPr lang="en-US" sz="2800" dirty="0"/>
              <a:t>in frame Two, smartly handling collisions and ambiguities. </a:t>
            </a:r>
          </a:p>
        </p:txBody>
      </p:sp>
      <p:pic>
        <p:nvPicPr>
          <p:cNvPr id="5" name="Picture 4" descr="opticalFlow81.jpg"/>
          <p:cNvPicPr>
            <a:picLocks noChangeAspect="1"/>
          </p:cNvPicPr>
          <p:nvPr/>
        </p:nvPicPr>
        <p:blipFill>
          <a:blip r:embed="rId2" cstate="print"/>
          <a:stretch>
            <a:fillRect/>
          </a:stretch>
        </p:blipFill>
        <p:spPr>
          <a:xfrm>
            <a:off x="1981200" y="2819400"/>
            <a:ext cx="5495925" cy="32956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a:bodyPr>
          <a:lstStyle/>
          <a:p>
            <a:r>
              <a:rPr lang="en-US" dirty="0"/>
              <a:t>Understanding the Model of 2d Motion</a:t>
            </a:r>
          </a:p>
        </p:txBody>
      </p:sp>
      <p:sp>
        <p:nvSpPr>
          <p:cNvPr id="3" name="Content Placeholder 2"/>
          <p:cNvSpPr>
            <a:spLocks noGrp="1"/>
          </p:cNvSpPr>
          <p:nvPr>
            <p:ph idx="1"/>
          </p:nvPr>
        </p:nvSpPr>
        <p:spPr>
          <a:xfrm>
            <a:off x="0" y="762000"/>
            <a:ext cx="9144000" cy="8763000"/>
          </a:xfrm>
        </p:spPr>
        <p:txBody>
          <a:bodyPr>
            <a:normAutofit/>
          </a:bodyPr>
          <a:lstStyle/>
          <a:p>
            <a:pPr>
              <a:buNone/>
            </a:pPr>
            <a:r>
              <a:rPr lang="en-US" sz="3600" dirty="0"/>
              <a:t>The Sensor would see the brightness change</a:t>
            </a:r>
          </a:p>
          <a:p>
            <a:pPr>
              <a:buNone/>
            </a:pPr>
            <a:endParaRPr lang="en-US" sz="3600" dirty="0"/>
          </a:p>
          <a:p>
            <a:pPr>
              <a:buNone/>
            </a:pPr>
            <a:endParaRPr lang="en-US" sz="3600" dirty="0"/>
          </a:p>
          <a:p>
            <a:pPr>
              <a:buNone/>
            </a:pPr>
            <a:endParaRPr lang="en-US" sz="3600" dirty="0"/>
          </a:p>
          <a:p>
            <a:pPr>
              <a:buNone/>
            </a:pPr>
            <a:endParaRPr lang="en-US" sz="3600" dirty="0"/>
          </a:p>
          <a:p>
            <a:pPr>
              <a:buNone/>
            </a:pPr>
            <a:endParaRPr lang="en-US" sz="3600" dirty="0"/>
          </a:p>
          <a:p>
            <a:pPr>
              <a:buNone/>
            </a:pPr>
            <a:endParaRPr lang="en-US" sz="1200" dirty="0"/>
          </a:p>
          <a:p>
            <a:pPr>
              <a:buNone/>
            </a:pPr>
            <a:r>
              <a:rPr lang="en-US" sz="2800" dirty="0"/>
              <a:t>The Dotted segment shows the amount of brightness drop.  </a:t>
            </a:r>
          </a:p>
        </p:txBody>
      </p:sp>
      <p:pic>
        <p:nvPicPr>
          <p:cNvPr id="4" name="Picture 3" descr="opticFlow1.jpg"/>
          <p:cNvPicPr>
            <a:picLocks noChangeAspect="1"/>
          </p:cNvPicPr>
          <p:nvPr/>
        </p:nvPicPr>
        <p:blipFill>
          <a:blip r:embed="rId2" cstate="print"/>
          <a:stretch>
            <a:fillRect/>
          </a:stretch>
        </p:blipFill>
        <p:spPr>
          <a:xfrm>
            <a:off x="1371600" y="1371600"/>
            <a:ext cx="5943600" cy="609600"/>
          </a:xfrm>
          <a:prstGeom prst="rect">
            <a:avLst/>
          </a:prstGeom>
        </p:spPr>
      </p:pic>
      <p:pic>
        <p:nvPicPr>
          <p:cNvPr id="8" name="Picture 7" descr="opticFlow8.jpg"/>
          <p:cNvPicPr>
            <a:picLocks noChangeAspect="1"/>
          </p:cNvPicPr>
          <p:nvPr/>
        </p:nvPicPr>
        <p:blipFill>
          <a:blip r:embed="rId3" cstate="print"/>
          <a:stretch>
            <a:fillRect/>
          </a:stretch>
        </p:blipFill>
        <p:spPr>
          <a:xfrm>
            <a:off x="0" y="1981200"/>
            <a:ext cx="9144000" cy="2946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a:bodyPr>
          <a:lstStyle/>
          <a:p>
            <a:r>
              <a:rPr lang="en-US" dirty="0"/>
              <a:t>Understanding the Model of 2d Motion</a:t>
            </a:r>
          </a:p>
        </p:txBody>
      </p:sp>
      <p:sp>
        <p:nvSpPr>
          <p:cNvPr id="3" name="Content Placeholder 2"/>
          <p:cNvSpPr>
            <a:spLocks noGrp="1"/>
          </p:cNvSpPr>
          <p:nvPr>
            <p:ph idx="1"/>
          </p:nvPr>
        </p:nvSpPr>
        <p:spPr>
          <a:xfrm>
            <a:off x="0" y="762000"/>
            <a:ext cx="9144000" cy="8763000"/>
          </a:xfrm>
        </p:spPr>
        <p:txBody>
          <a:bodyPr>
            <a:normAutofit/>
          </a:bodyPr>
          <a:lstStyle/>
          <a:p>
            <a:pPr>
              <a:buNone/>
            </a:pPr>
            <a:r>
              <a:rPr lang="en-US" sz="3600" dirty="0"/>
              <a:t>The Sensor would see the brightness change</a:t>
            </a:r>
          </a:p>
          <a:p>
            <a:pPr>
              <a:buNone/>
            </a:pPr>
            <a:endParaRPr lang="en-US" sz="3600" dirty="0"/>
          </a:p>
          <a:p>
            <a:pPr>
              <a:buNone/>
            </a:pPr>
            <a:endParaRPr lang="en-US" sz="3600" dirty="0"/>
          </a:p>
          <a:p>
            <a:pPr>
              <a:buNone/>
            </a:pPr>
            <a:endParaRPr lang="en-US" sz="3600" dirty="0"/>
          </a:p>
          <a:p>
            <a:pPr>
              <a:buNone/>
            </a:pPr>
            <a:endParaRPr lang="en-US" sz="3600" dirty="0"/>
          </a:p>
          <a:p>
            <a:pPr>
              <a:buNone/>
            </a:pPr>
            <a:endParaRPr lang="en-US" sz="3600" dirty="0"/>
          </a:p>
          <a:p>
            <a:pPr>
              <a:buNone/>
            </a:pPr>
            <a:endParaRPr lang="en-US" sz="1200" dirty="0"/>
          </a:p>
          <a:p>
            <a:pPr>
              <a:buNone/>
            </a:pPr>
            <a:r>
              <a:rPr lang="en-US" sz="2800" dirty="0"/>
              <a:t>The brightness drop is given by the distance between A and B.</a:t>
            </a:r>
          </a:p>
        </p:txBody>
      </p:sp>
      <p:pic>
        <p:nvPicPr>
          <p:cNvPr id="4" name="Picture 3" descr="opticFlow1.jpg"/>
          <p:cNvPicPr>
            <a:picLocks noChangeAspect="1"/>
          </p:cNvPicPr>
          <p:nvPr/>
        </p:nvPicPr>
        <p:blipFill>
          <a:blip r:embed="rId2" cstate="print"/>
          <a:stretch>
            <a:fillRect/>
          </a:stretch>
        </p:blipFill>
        <p:spPr>
          <a:xfrm>
            <a:off x="1371600" y="1371600"/>
            <a:ext cx="5943600" cy="609600"/>
          </a:xfrm>
          <a:prstGeom prst="rect">
            <a:avLst/>
          </a:prstGeom>
        </p:spPr>
      </p:pic>
      <p:pic>
        <p:nvPicPr>
          <p:cNvPr id="6" name="Picture 5" descr="opticFlow9.jpg"/>
          <p:cNvPicPr>
            <a:picLocks noChangeAspect="1"/>
          </p:cNvPicPr>
          <p:nvPr/>
        </p:nvPicPr>
        <p:blipFill>
          <a:blip r:embed="rId3" cstate="print"/>
          <a:stretch>
            <a:fillRect/>
          </a:stretch>
        </p:blipFill>
        <p:spPr>
          <a:xfrm>
            <a:off x="0" y="1981200"/>
            <a:ext cx="9144000" cy="2946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a:bodyPr>
          <a:lstStyle/>
          <a:p>
            <a:r>
              <a:rPr lang="en-US" dirty="0"/>
              <a:t>Understanding the Model of 2d Motion</a:t>
            </a:r>
          </a:p>
        </p:txBody>
      </p:sp>
      <p:sp>
        <p:nvSpPr>
          <p:cNvPr id="3" name="Content Placeholder 2"/>
          <p:cNvSpPr>
            <a:spLocks noGrp="1"/>
          </p:cNvSpPr>
          <p:nvPr>
            <p:ph idx="1"/>
          </p:nvPr>
        </p:nvSpPr>
        <p:spPr>
          <a:xfrm>
            <a:off x="0" y="762000"/>
            <a:ext cx="9144000" cy="8763000"/>
          </a:xfrm>
        </p:spPr>
        <p:txBody>
          <a:bodyPr>
            <a:normAutofit/>
          </a:bodyPr>
          <a:lstStyle/>
          <a:p>
            <a:pPr>
              <a:buNone/>
            </a:pPr>
            <a:r>
              <a:rPr lang="en-US" sz="3600" dirty="0"/>
              <a:t>What physical properties of this situation will</a:t>
            </a:r>
          </a:p>
          <a:p>
            <a:pPr>
              <a:buNone/>
            </a:pPr>
            <a:r>
              <a:rPr lang="en-US" sz="3600" dirty="0"/>
              <a:t>determine how much brightness drop happens?</a:t>
            </a:r>
          </a:p>
          <a:p>
            <a:pPr>
              <a:buNone/>
            </a:pPr>
            <a:endParaRPr lang="en-US" sz="3600" dirty="0"/>
          </a:p>
          <a:p>
            <a:pPr>
              <a:buNone/>
            </a:pPr>
            <a:endParaRPr lang="en-US" sz="3600" dirty="0"/>
          </a:p>
          <a:p>
            <a:pPr>
              <a:buNone/>
            </a:pPr>
            <a:endParaRPr lang="en-US" sz="3600" dirty="0"/>
          </a:p>
          <a:p>
            <a:pPr>
              <a:buNone/>
            </a:pPr>
            <a:endParaRPr lang="en-US" sz="3600" dirty="0"/>
          </a:p>
          <a:p>
            <a:pPr>
              <a:buNone/>
            </a:pPr>
            <a:endParaRPr lang="en-US" sz="3600" dirty="0"/>
          </a:p>
          <a:p>
            <a:pPr>
              <a:buNone/>
            </a:pPr>
            <a:endParaRPr lang="en-US" sz="1200" dirty="0"/>
          </a:p>
        </p:txBody>
      </p:sp>
      <p:pic>
        <p:nvPicPr>
          <p:cNvPr id="6" name="Picture 5" descr="opticFlow9.jpg"/>
          <p:cNvPicPr>
            <a:picLocks noChangeAspect="1"/>
          </p:cNvPicPr>
          <p:nvPr/>
        </p:nvPicPr>
        <p:blipFill>
          <a:blip r:embed="rId2" cstate="print"/>
          <a:stretch>
            <a:fillRect/>
          </a:stretch>
        </p:blipFill>
        <p:spPr>
          <a:xfrm>
            <a:off x="0" y="1981200"/>
            <a:ext cx="9144000" cy="2946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a:bodyPr>
          <a:lstStyle/>
          <a:p>
            <a:r>
              <a:rPr lang="en-US" dirty="0"/>
              <a:t>Understanding the Model of 2d Motion</a:t>
            </a:r>
          </a:p>
        </p:txBody>
      </p:sp>
      <p:sp>
        <p:nvSpPr>
          <p:cNvPr id="3" name="Content Placeholder 2"/>
          <p:cNvSpPr>
            <a:spLocks noGrp="1"/>
          </p:cNvSpPr>
          <p:nvPr>
            <p:ph idx="1"/>
          </p:nvPr>
        </p:nvSpPr>
        <p:spPr>
          <a:xfrm>
            <a:off x="0" y="762000"/>
            <a:ext cx="9144000" cy="8763000"/>
          </a:xfrm>
        </p:spPr>
        <p:txBody>
          <a:bodyPr>
            <a:normAutofit/>
          </a:bodyPr>
          <a:lstStyle/>
          <a:p>
            <a:pPr>
              <a:buNone/>
            </a:pPr>
            <a:r>
              <a:rPr lang="en-US" sz="3600" dirty="0"/>
              <a:t>One factor contributing to the quantity of  the brightness drop,  is the speed.</a:t>
            </a:r>
          </a:p>
          <a:p>
            <a:pPr>
              <a:buNone/>
            </a:pPr>
            <a:endParaRPr lang="en-US" sz="3600" dirty="0"/>
          </a:p>
          <a:p>
            <a:pPr>
              <a:buNone/>
            </a:pPr>
            <a:endParaRPr lang="en-US" sz="3600" dirty="0"/>
          </a:p>
          <a:p>
            <a:pPr>
              <a:buNone/>
            </a:pPr>
            <a:endParaRPr lang="en-US" sz="3600" dirty="0"/>
          </a:p>
          <a:p>
            <a:pPr>
              <a:buNone/>
            </a:pPr>
            <a:endParaRPr lang="en-US" sz="3600" dirty="0"/>
          </a:p>
          <a:p>
            <a:pPr>
              <a:buNone/>
            </a:pPr>
            <a:endParaRPr lang="en-US" sz="1200" dirty="0"/>
          </a:p>
          <a:p>
            <a:pPr>
              <a:buNone/>
            </a:pPr>
            <a:r>
              <a:rPr lang="en-US" sz="2800" dirty="0"/>
              <a:t>Speed is given by the lowermost dashed segment,  which is the same as the length of the segment CB.</a:t>
            </a:r>
          </a:p>
        </p:txBody>
      </p:sp>
      <p:pic>
        <p:nvPicPr>
          <p:cNvPr id="8" name="Picture 7" descr="opticFlow10.jpg"/>
          <p:cNvPicPr>
            <a:picLocks noChangeAspect="1"/>
          </p:cNvPicPr>
          <p:nvPr/>
        </p:nvPicPr>
        <p:blipFill>
          <a:blip r:embed="rId2" cstate="print"/>
          <a:stretch>
            <a:fillRect/>
          </a:stretch>
        </p:blipFill>
        <p:spPr>
          <a:xfrm>
            <a:off x="0" y="1981200"/>
            <a:ext cx="9144000" cy="2946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a:bodyPr>
          <a:lstStyle/>
          <a:p>
            <a:r>
              <a:rPr lang="en-US" dirty="0"/>
              <a:t>Understanding the Model of 2d Motion</a:t>
            </a:r>
          </a:p>
        </p:txBody>
      </p:sp>
      <p:sp>
        <p:nvSpPr>
          <p:cNvPr id="3" name="Content Placeholder 2"/>
          <p:cNvSpPr>
            <a:spLocks noGrp="1"/>
          </p:cNvSpPr>
          <p:nvPr>
            <p:ph idx="1"/>
          </p:nvPr>
        </p:nvSpPr>
        <p:spPr>
          <a:xfrm>
            <a:off x="0" y="762000"/>
            <a:ext cx="9144000" cy="8763000"/>
          </a:xfrm>
        </p:spPr>
        <p:txBody>
          <a:bodyPr>
            <a:normAutofit/>
          </a:bodyPr>
          <a:lstStyle/>
          <a:p>
            <a:pPr>
              <a:buNone/>
            </a:pPr>
            <a:r>
              <a:rPr lang="en-US" sz="3600" dirty="0"/>
              <a:t>One contributing factor is the speed.</a:t>
            </a:r>
          </a:p>
          <a:p>
            <a:pPr>
              <a:buNone/>
            </a:pPr>
            <a:endParaRPr lang="en-US" sz="3600" dirty="0"/>
          </a:p>
          <a:p>
            <a:pPr>
              <a:buNone/>
            </a:pPr>
            <a:endParaRPr lang="en-US" sz="3600" dirty="0"/>
          </a:p>
          <a:p>
            <a:pPr>
              <a:buNone/>
            </a:pPr>
            <a:endParaRPr lang="en-US" sz="3600" dirty="0"/>
          </a:p>
          <a:p>
            <a:pPr>
              <a:buNone/>
            </a:pPr>
            <a:endParaRPr lang="en-US" sz="3600" dirty="0"/>
          </a:p>
          <a:p>
            <a:pPr>
              <a:buNone/>
            </a:pPr>
            <a:endParaRPr lang="en-US" sz="1200" dirty="0"/>
          </a:p>
          <a:p>
            <a:pPr>
              <a:buNone/>
            </a:pPr>
            <a:r>
              <a:rPr lang="en-US" sz="2800" dirty="0"/>
              <a:t>Make sure you understand that the faster speed will give a bigger drop, while slower speed will give smaller drop.</a:t>
            </a:r>
          </a:p>
        </p:txBody>
      </p:sp>
      <p:pic>
        <p:nvPicPr>
          <p:cNvPr id="8" name="Picture 7" descr="opticFlow10.jpg"/>
          <p:cNvPicPr>
            <a:picLocks noChangeAspect="1"/>
          </p:cNvPicPr>
          <p:nvPr/>
        </p:nvPicPr>
        <p:blipFill>
          <a:blip r:embed="rId2" cstate="print"/>
          <a:stretch>
            <a:fillRect/>
          </a:stretch>
        </p:blipFill>
        <p:spPr>
          <a:xfrm>
            <a:off x="0" y="1371600"/>
            <a:ext cx="9144000" cy="2946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a:bodyPr>
          <a:lstStyle/>
          <a:p>
            <a:r>
              <a:rPr lang="en-US" dirty="0"/>
              <a:t>Understanding the Model of 2d Motion</a:t>
            </a:r>
          </a:p>
        </p:txBody>
      </p:sp>
      <p:sp>
        <p:nvSpPr>
          <p:cNvPr id="3" name="Content Placeholder 2"/>
          <p:cNvSpPr>
            <a:spLocks noGrp="1"/>
          </p:cNvSpPr>
          <p:nvPr>
            <p:ph idx="1"/>
          </p:nvPr>
        </p:nvSpPr>
        <p:spPr>
          <a:xfrm>
            <a:off x="0" y="762000"/>
            <a:ext cx="9144000" cy="8763000"/>
          </a:xfrm>
        </p:spPr>
        <p:txBody>
          <a:bodyPr>
            <a:normAutofit/>
          </a:bodyPr>
          <a:lstStyle/>
          <a:p>
            <a:pPr>
              <a:buNone/>
            </a:pPr>
            <a:r>
              <a:rPr lang="en-US" sz="3600" dirty="0"/>
              <a:t>Second contributing factor is the ramp’s slope.</a:t>
            </a:r>
          </a:p>
          <a:p>
            <a:pPr>
              <a:buNone/>
            </a:pPr>
            <a:endParaRPr lang="en-US" sz="3600" dirty="0"/>
          </a:p>
          <a:p>
            <a:pPr>
              <a:buNone/>
            </a:pPr>
            <a:endParaRPr lang="en-US" sz="3600" dirty="0"/>
          </a:p>
          <a:p>
            <a:pPr>
              <a:buNone/>
            </a:pPr>
            <a:endParaRPr lang="en-US" sz="3600" dirty="0"/>
          </a:p>
          <a:p>
            <a:pPr>
              <a:buNone/>
            </a:pPr>
            <a:endParaRPr lang="en-US" sz="3600" dirty="0"/>
          </a:p>
          <a:p>
            <a:pPr>
              <a:buNone/>
            </a:pPr>
            <a:endParaRPr lang="en-US" sz="1200" dirty="0"/>
          </a:p>
          <a:p>
            <a:pPr>
              <a:buNone/>
            </a:pPr>
            <a:r>
              <a:rPr lang="en-US" sz="2800" dirty="0"/>
              <a:t>Make sure you understand that the steeper slope will give a bigger drop, while shallower slope will give a smaller drop.</a:t>
            </a:r>
          </a:p>
        </p:txBody>
      </p:sp>
      <p:pic>
        <p:nvPicPr>
          <p:cNvPr id="8" name="Picture 7" descr="opticFlow10.jpg"/>
          <p:cNvPicPr>
            <a:picLocks noChangeAspect="1"/>
          </p:cNvPicPr>
          <p:nvPr/>
        </p:nvPicPr>
        <p:blipFill>
          <a:blip r:embed="rId2" cstate="print"/>
          <a:stretch>
            <a:fillRect/>
          </a:stretch>
        </p:blipFill>
        <p:spPr>
          <a:xfrm>
            <a:off x="0" y="1371600"/>
            <a:ext cx="9144000" cy="2946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a:bodyPr>
          <a:lstStyle/>
          <a:p>
            <a:r>
              <a:rPr lang="en-US" dirty="0"/>
              <a:t>Understanding the Model of 2d Motion</a:t>
            </a:r>
          </a:p>
        </p:txBody>
      </p:sp>
      <p:sp>
        <p:nvSpPr>
          <p:cNvPr id="3" name="Content Placeholder 2"/>
          <p:cNvSpPr>
            <a:spLocks noGrp="1"/>
          </p:cNvSpPr>
          <p:nvPr>
            <p:ph idx="1"/>
          </p:nvPr>
        </p:nvSpPr>
        <p:spPr>
          <a:xfrm>
            <a:off x="0" y="533400"/>
            <a:ext cx="9144000" cy="5562600"/>
          </a:xfrm>
        </p:spPr>
        <p:txBody>
          <a:bodyPr>
            <a:normAutofit/>
          </a:bodyPr>
          <a:lstStyle/>
          <a:p>
            <a:pPr>
              <a:buNone/>
            </a:pPr>
            <a:r>
              <a:rPr lang="en-US" sz="3600" dirty="0"/>
              <a:t> So, drop proportional to ramp’s slope &amp; speed</a:t>
            </a:r>
          </a:p>
          <a:p>
            <a:pPr>
              <a:buNone/>
            </a:pPr>
            <a:endParaRPr lang="en-US" sz="3600" dirty="0"/>
          </a:p>
          <a:p>
            <a:pPr>
              <a:buNone/>
            </a:pPr>
            <a:endParaRPr lang="en-US" sz="3600" dirty="0"/>
          </a:p>
          <a:p>
            <a:pPr>
              <a:buNone/>
            </a:pPr>
            <a:endParaRPr lang="en-US" sz="3600" dirty="0"/>
          </a:p>
          <a:p>
            <a:pPr>
              <a:buNone/>
            </a:pPr>
            <a:endParaRPr lang="en-US" sz="3600" dirty="0"/>
          </a:p>
          <a:p>
            <a:pPr>
              <a:buNone/>
            </a:pPr>
            <a:r>
              <a:rPr lang="en-US" sz="2800" dirty="0"/>
              <a:t>Let us give symbols to these quantities, so we can work them.</a:t>
            </a:r>
          </a:p>
          <a:p>
            <a:pPr>
              <a:buNone/>
            </a:pPr>
            <a:r>
              <a:rPr lang="en-US" sz="2800" dirty="0"/>
              <a:t>The ramp itself is labeled I(x), for image or intensity function, varying along x. Speed is labeled u.   Drop is labeled Iᵼ. Slope is labeled Iₓ.</a:t>
            </a:r>
          </a:p>
        </p:txBody>
      </p:sp>
      <p:pic>
        <p:nvPicPr>
          <p:cNvPr id="8" name="Picture 7" descr="opticFlow10.jpg"/>
          <p:cNvPicPr>
            <a:picLocks noChangeAspect="1"/>
          </p:cNvPicPr>
          <p:nvPr/>
        </p:nvPicPr>
        <p:blipFill>
          <a:blip r:embed="rId2" cstate="print"/>
          <a:stretch>
            <a:fillRect/>
          </a:stretch>
        </p:blipFill>
        <p:spPr>
          <a:xfrm>
            <a:off x="0" y="1066800"/>
            <a:ext cx="9144000" cy="2895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a:bodyPr>
          <a:lstStyle/>
          <a:p>
            <a:r>
              <a:rPr lang="en-US" dirty="0"/>
              <a:t>Understanding the Model of 2d Motion</a:t>
            </a:r>
          </a:p>
        </p:txBody>
      </p:sp>
      <p:sp>
        <p:nvSpPr>
          <p:cNvPr id="3" name="Content Placeholder 2"/>
          <p:cNvSpPr>
            <a:spLocks noGrp="1"/>
          </p:cNvSpPr>
          <p:nvPr>
            <p:ph idx="1"/>
          </p:nvPr>
        </p:nvSpPr>
        <p:spPr>
          <a:xfrm>
            <a:off x="0" y="533400"/>
            <a:ext cx="9144000" cy="5562600"/>
          </a:xfrm>
        </p:spPr>
        <p:txBody>
          <a:bodyPr>
            <a:normAutofit/>
          </a:bodyPr>
          <a:lstStyle/>
          <a:p>
            <a:pPr>
              <a:buNone/>
            </a:pPr>
            <a:endParaRPr lang="en-US" sz="3600" dirty="0"/>
          </a:p>
          <a:p>
            <a:pPr>
              <a:buNone/>
            </a:pPr>
            <a:endParaRPr lang="en-US" sz="3600" dirty="0"/>
          </a:p>
          <a:p>
            <a:pPr>
              <a:buNone/>
            </a:pPr>
            <a:endParaRPr lang="en-US" sz="3600" dirty="0"/>
          </a:p>
          <a:p>
            <a:pPr>
              <a:buNone/>
            </a:pPr>
            <a:endParaRPr lang="en-US" sz="3600" dirty="0"/>
          </a:p>
          <a:p>
            <a:pPr>
              <a:buNone/>
            </a:pPr>
            <a:endParaRPr lang="en-US" sz="2800" dirty="0"/>
          </a:p>
          <a:p>
            <a:pPr>
              <a:buNone/>
            </a:pPr>
            <a:r>
              <a:rPr lang="en-US" sz="2800" dirty="0"/>
              <a:t>Speed is labeled u.   Drop is labeled Iᵼ. Slope is labeled Iₓ.</a:t>
            </a:r>
          </a:p>
          <a:p>
            <a:pPr>
              <a:buNone/>
            </a:pPr>
            <a:r>
              <a:rPr lang="en-US" sz="2800" dirty="0"/>
              <a:t>So, we have:         Iᵼ     </a:t>
            </a:r>
            <a:r>
              <a:rPr lang="el-GR" sz="2800" dirty="0"/>
              <a:t>α</a:t>
            </a:r>
            <a:r>
              <a:rPr lang="en-US" sz="2800" dirty="0"/>
              <a:t>     u                 and             Iᵼ     </a:t>
            </a:r>
            <a:r>
              <a:rPr lang="el-GR" sz="2800" dirty="0"/>
              <a:t>α</a:t>
            </a:r>
            <a:r>
              <a:rPr lang="en-US" sz="2800" dirty="0"/>
              <a:t>      Iₓ</a:t>
            </a:r>
          </a:p>
          <a:p>
            <a:pPr>
              <a:buNone/>
            </a:pPr>
            <a:r>
              <a:rPr lang="en-US" sz="2800" dirty="0"/>
              <a:t>To convert (from proportionalities to equations), each needs a Proportionality Constant. Turns out: each is the constant of the other one.  i.e.,   The result is:      Iᵼ   =   u ∙ Iₓ</a:t>
            </a:r>
          </a:p>
        </p:txBody>
      </p:sp>
      <p:pic>
        <p:nvPicPr>
          <p:cNvPr id="8" name="Picture 7" descr="opticFlow10.jpg"/>
          <p:cNvPicPr>
            <a:picLocks noChangeAspect="1"/>
          </p:cNvPicPr>
          <p:nvPr/>
        </p:nvPicPr>
        <p:blipFill>
          <a:blip r:embed="rId2" cstate="print"/>
          <a:stretch>
            <a:fillRect/>
          </a:stretch>
        </p:blipFill>
        <p:spPr>
          <a:xfrm>
            <a:off x="0" y="685800"/>
            <a:ext cx="9144000" cy="2895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a:bodyPr>
          <a:lstStyle/>
          <a:p>
            <a:r>
              <a:rPr lang="en-US" dirty="0"/>
              <a:t>Understanding the Model of 2d Motion</a:t>
            </a:r>
          </a:p>
        </p:txBody>
      </p:sp>
      <p:sp>
        <p:nvSpPr>
          <p:cNvPr id="3" name="Content Placeholder 2"/>
          <p:cNvSpPr>
            <a:spLocks noGrp="1"/>
          </p:cNvSpPr>
          <p:nvPr>
            <p:ph idx="1"/>
          </p:nvPr>
        </p:nvSpPr>
        <p:spPr>
          <a:xfrm>
            <a:off x="0" y="533400"/>
            <a:ext cx="9144000" cy="5562600"/>
          </a:xfrm>
        </p:spPr>
        <p:txBody>
          <a:bodyPr>
            <a:normAutofit/>
          </a:bodyPr>
          <a:lstStyle/>
          <a:p>
            <a:pPr>
              <a:buNone/>
            </a:pPr>
            <a:endParaRPr lang="en-US" sz="3600" dirty="0"/>
          </a:p>
          <a:p>
            <a:pPr>
              <a:buNone/>
            </a:pPr>
            <a:endParaRPr lang="en-US" sz="3600" dirty="0"/>
          </a:p>
          <a:p>
            <a:pPr>
              <a:buNone/>
            </a:pPr>
            <a:endParaRPr lang="en-US" sz="3600" dirty="0"/>
          </a:p>
          <a:p>
            <a:pPr>
              <a:buNone/>
            </a:pPr>
            <a:endParaRPr lang="en-US" sz="3600" dirty="0"/>
          </a:p>
          <a:p>
            <a:pPr>
              <a:buNone/>
            </a:pPr>
            <a:r>
              <a:rPr lang="en-US" sz="2800" dirty="0"/>
              <a:t>                                       Iᵼ   =   u ∙ Iₓ</a:t>
            </a:r>
          </a:p>
          <a:p>
            <a:pPr>
              <a:buNone/>
            </a:pPr>
            <a:r>
              <a:rPr lang="en-US" sz="2800" dirty="0"/>
              <a:t>We have just argued that this equation is correct; To Prove it is  much harder. Alternately, if that is the figure that goes along with this reasoning, then we can use the idea that</a:t>
            </a:r>
          </a:p>
          <a:p>
            <a:pPr>
              <a:buNone/>
            </a:pPr>
            <a:r>
              <a:rPr lang="en-US" sz="2800" dirty="0"/>
              <a:t>   Slope = Rise/Run, to obtain the equation: From the fig, we see that Rise is the distance between A and B, hence is Iᵼ. </a:t>
            </a:r>
          </a:p>
        </p:txBody>
      </p:sp>
      <p:pic>
        <p:nvPicPr>
          <p:cNvPr id="8" name="Picture 7" descr="opticFlow10.jpg"/>
          <p:cNvPicPr>
            <a:picLocks noChangeAspect="1"/>
          </p:cNvPicPr>
          <p:nvPr/>
        </p:nvPicPr>
        <p:blipFill>
          <a:blip r:embed="rId2" cstate="print"/>
          <a:stretch>
            <a:fillRect/>
          </a:stretch>
        </p:blipFill>
        <p:spPr>
          <a:xfrm>
            <a:off x="0" y="609600"/>
            <a:ext cx="9144000" cy="2667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a:bodyPr>
          <a:lstStyle/>
          <a:p>
            <a:r>
              <a:rPr lang="en-US" dirty="0"/>
              <a:t>Understanding the Model of 2d Motion</a:t>
            </a:r>
          </a:p>
        </p:txBody>
      </p:sp>
      <p:sp>
        <p:nvSpPr>
          <p:cNvPr id="3" name="Content Placeholder 2"/>
          <p:cNvSpPr>
            <a:spLocks noGrp="1"/>
          </p:cNvSpPr>
          <p:nvPr>
            <p:ph idx="1"/>
          </p:nvPr>
        </p:nvSpPr>
        <p:spPr>
          <a:xfrm>
            <a:off x="0" y="533400"/>
            <a:ext cx="9144000" cy="5562600"/>
          </a:xfrm>
        </p:spPr>
        <p:txBody>
          <a:bodyPr>
            <a:normAutofit fontScale="92500" lnSpcReduction="10000"/>
          </a:bodyPr>
          <a:lstStyle/>
          <a:p>
            <a:pPr>
              <a:buNone/>
            </a:pPr>
            <a:endParaRPr lang="en-US" sz="3600" dirty="0"/>
          </a:p>
          <a:p>
            <a:pPr>
              <a:buNone/>
            </a:pPr>
            <a:endParaRPr lang="en-US" sz="3600" dirty="0"/>
          </a:p>
          <a:p>
            <a:pPr>
              <a:buNone/>
            </a:pPr>
            <a:endParaRPr lang="en-US" sz="3600" dirty="0"/>
          </a:p>
          <a:p>
            <a:pPr>
              <a:buNone/>
            </a:pPr>
            <a:endParaRPr lang="en-US" sz="3600" dirty="0"/>
          </a:p>
          <a:p>
            <a:pPr>
              <a:buNone/>
            </a:pPr>
            <a:endParaRPr lang="en-US" sz="3600" dirty="0"/>
          </a:p>
          <a:p>
            <a:pPr>
              <a:buNone/>
            </a:pPr>
            <a:r>
              <a:rPr lang="en-US" sz="2800" dirty="0"/>
              <a:t>                           Claim:           Iᵼ   =   u ∙ Iₓ</a:t>
            </a:r>
          </a:p>
          <a:p>
            <a:pPr>
              <a:buNone/>
            </a:pPr>
            <a:r>
              <a:rPr lang="en-US" sz="2800" dirty="0"/>
              <a:t>We are going to use Slope = Rise/Run, to obtain the equation:</a:t>
            </a:r>
          </a:p>
          <a:p>
            <a:pPr>
              <a:buNone/>
            </a:pPr>
            <a:r>
              <a:rPr lang="en-US" sz="2800" dirty="0"/>
              <a:t>From the fig, we see that Rise is the distance between A and</a:t>
            </a:r>
          </a:p>
          <a:p>
            <a:pPr>
              <a:buNone/>
            </a:pPr>
            <a:r>
              <a:rPr lang="en-US" sz="2800" dirty="0"/>
              <a:t>B, hence is Iᵼ.   Then we see that in the triangle in the figure,</a:t>
            </a:r>
          </a:p>
          <a:p>
            <a:pPr>
              <a:buNone/>
            </a:pPr>
            <a:r>
              <a:rPr lang="en-US" sz="2800" dirty="0"/>
              <a:t>Run is the distance between C and B, and this distance is the</a:t>
            </a:r>
          </a:p>
          <a:p>
            <a:pPr>
              <a:buNone/>
            </a:pPr>
            <a:r>
              <a:rPr lang="en-US" sz="2800" dirty="0"/>
              <a:t>same as the dashed line at the figure base; this is u. Slope is just Iₓ.  </a:t>
            </a:r>
          </a:p>
        </p:txBody>
      </p:sp>
      <p:pic>
        <p:nvPicPr>
          <p:cNvPr id="8" name="Picture 7" descr="opticFlow10.jpg"/>
          <p:cNvPicPr>
            <a:picLocks noChangeAspect="1"/>
          </p:cNvPicPr>
          <p:nvPr/>
        </p:nvPicPr>
        <p:blipFill>
          <a:blip r:embed="rId2" cstate="print"/>
          <a:stretch>
            <a:fillRect/>
          </a:stretch>
        </p:blipFill>
        <p:spPr>
          <a:xfrm>
            <a:off x="0" y="609600"/>
            <a:ext cx="9144000" cy="2667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a:bodyPr>
          <a:lstStyle/>
          <a:p>
            <a:r>
              <a:rPr lang="en-US" dirty="0"/>
              <a:t>Motion Processing</a:t>
            </a:r>
          </a:p>
        </p:txBody>
      </p:sp>
      <p:sp>
        <p:nvSpPr>
          <p:cNvPr id="3" name="Content Placeholder 2"/>
          <p:cNvSpPr>
            <a:spLocks noGrp="1"/>
          </p:cNvSpPr>
          <p:nvPr>
            <p:ph idx="1"/>
          </p:nvPr>
        </p:nvSpPr>
        <p:spPr>
          <a:xfrm>
            <a:off x="0" y="533400"/>
            <a:ext cx="9144000" cy="5029200"/>
          </a:xfrm>
        </p:spPr>
        <p:txBody>
          <a:bodyPr>
            <a:normAutofit/>
          </a:bodyPr>
          <a:lstStyle/>
          <a:p>
            <a:pPr>
              <a:buNone/>
            </a:pPr>
            <a:r>
              <a:rPr lang="en-US" sz="2800" dirty="0"/>
              <a:t>A second way is to have a definition of motion based on physics and mathematics.   Until the past seven  years or so,  this approach was theoretically nice, but did not work in practice.  Since this is an elegant theory, and now is growing in popularity, we present it to you. Here are two frames.</a:t>
            </a:r>
          </a:p>
        </p:txBody>
      </p:sp>
      <p:pic>
        <p:nvPicPr>
          <p:cNvPr id="6" name="Picture 5" descr="opticalFlow82.jpg"/>
          <p:cNvPicPr>
            <a:picLocks noChangeAspect="1"/>
          </p:cNvPicPr>
          <p:nvPr/>
        </p:nvPicPr>
        <p:blipFill>
          <a:blip r:embed="rId2" cstate="print"/>
          <a:stretch>
            <a:fillRect/>
          </a:stretch>
        </p:blipFill>
        <p:spPr>
          <a:xfrm>
            <a:off x="1752600" y="2971800"/>
            <a:ext cx="6162675" cy="26003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a:bodyPr>
          <a:lstStyle/>
          <a:p>
            <a:r>
              <a:rPr lang="en-US" dirty="0"/>
              <a:t>Understanding the Model of 2d Motion</a:t>
            </a:r>
          </a:p>
        </p:txBody>
      </p:sp>
      <p:sp>
        <p:nvSpPr>
          <p:cNvPr id="3" name="Content Placeholder 2"/>
          <p:cNvSpPr>
            <a:spLocks noGrp="1"/>
          </p:cNvSpPr>
          <p:nvPr>
            <p:ph idx="1"/>
          </p:nvPr>
        </p:nvSpPr>
        <p:spPr>
          <a:xfrm>
            <a:off x="0" y="533400"/>
            <a:ext cx="9144000" cy="5257800"/>
          </a:xfrm>
        </p:spPr>
        <p:txBody>
          <a:bodyPr>
            <a:normAutofit fontScale="92500" lnSpcReduction="10000"/>
          </a:bodyPr>
          <a:lstStyle/>
          <a:p>
            <a:pPr>
              <a:buNone/>
            </a:pPr>
            <a:endParaRPr lang="en-US" sz="3600" dirty="0"/>
          </a:p>
          <a:p>
            <a:pPr>
              <a:buNone/>
            </a:pPr>
            <a:endParaRPr lang="en-US" sz="3600" dirty="0"/>
          </a:p>
          <a:p>
            <a:pPr>
              <a:buNone/>
            </a:pPr>
            <a:endParaRPr lang="en-US" sz="3600" dirty="0"/>
          </a:p>
          <a:p>
            <a:pPr>
              <a:buNone/>
            </a:pPr>
            <a:endParaRPr lang="en-US" sz="3600" dirty="0"/>
          </a:p>
          <a:p>
            <a:pPr>
              <a:buNone/>
            </a:pPr>
            <a:endParaRPr lang="en-US" sz="2800" dirty="0"/>
          </a:p>
          <a:p>
            <a:pPr>
              <a:buNone/>
            </a:pPr>
            <a:r>
              <a:rPr lang="en-US" sz="2800" dirty="0"/>
              <a:t>We have argued (two ways) that     Iᵼ   =   u ∙ Iₓ.</a:t>
            </a:r>
          </a:p>
          <a:p>
            <a:pPr>
              <a:buNone/>
            </a:pPr>
            <a:r>
              <a:rPr lang="en-US" sz="2800" dirty="0"/>
              <a:t>The only fix needed is a sign change:   u is shown as motion</a:t>
            </a:r>
          </a:p>
          <a:p>
            <a:pPr>
              <a:buNone/>
            </a:pPr>
            <a:r>
              <a:rPr lang="en-US" sz="2800" dirty="0"/>
              <a:t>to the right,  I(x)  is a rising  function, so its slope is positive.</a:t>
            </a:r>
          </a:p>
          <a:p>
            <a:pPr>
              <a:buNone/>
            </a:pPr>
            <a:r>
              <a:rPr lang="en-US" sz="2800" dirty="0"/>
              <a:t>So, on the Right-Hand-Side, we have 2 positive quantities. But</a:t>
            </a:r>
          </a:p>
          <a:p>
            <a:pPr>
              <a:buNone/>
            </a:pPr>
            <a:r>
              <a:rPr lang="en-US" sz="2800" dirty="0"/>
              <a:t>on the Left-Hand-Side,  Iᵼ is a “drop”, i.e., a negative quantity. To</a:t>
            </a:r>
          </a:p>
          <a:p>
            <a:pPr>
              <a:buNone/>
            </a:pPr>
            <a:r>
              <a:rPr lang="en-US" sz="2800" dirty="0"/>
              <a:t>compensate, we need to put a negative sign on the  Iᵼ . So, -Iᵼ=</a:t>
            </a:r>
            <a:r>
              <a:rPr lang="en-US" sz="2800" dirty="0" err="1"/>
              <a:t>u∙I</a:t>
            </a:r>
            <a:r>
              <a:rPr lang="en-US" sz="2800" dirty="0"/>
              <a:t>ₓ.</a:t>
            </a:r>
          </a:p>
          <a:p>
            <a:pPr>
              <a:buNone/>
            </a:pPr>
            <a:endParaRPr lang="en-US" sz="2800" dirty="0"/>
          </a:p>
        </p:txBody>
      </p:sp>
      <p:pic>
        <p:nvPicPr>
          <p:cNvPr id="8" name="Picture 7" descr="opticFlow10.jpg"/>
          <p:cNvPicPr>
            <a:picLocks noChangeAspect="1"/>
          </p:cNvPicPr>
          <p:nvPr/>
        </p:nvPicPr>
        <p:blipFill>
          <a:blip r:embed="rId2" cstate="print"/>
          <a:stretch>
            <a:fillRect/>
          </a:stretch>
        </p:blipFill>
        <p:spPr>
          <a:xfrm>
            <a:off x="0" y="609600"/>
            <a:ext cx="9144000" cy="2667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a:bodyPr>
          <a:lstStyle/>
          <a:p>
            <a:r>
              <a:rPr lang="en-US" dirty="0"/>
              <a:t>Understanding the Model of 2d Motion</a:t>
            </a:r>
          </a:p>
        </p:txBody>
      </p:sp>
      <p:sp>
        <p:nvSpPr>
          <p:cNvPr id="3" name="Content Placeholder 2"/>
          <p:cNvSpPr>
            <a:spLocks noGrp="1"/>
          </p:cNvSpPr>
          <p:nvPr>
            <p:ph idx="1"/>
          </p:nvPr>
        </p:nvSpPr>
        <p:spPr>
          <a:xfrm>
            <a:off x="0" y="533400"/>
            <a:ext cx="9144000" cy="5257800"/>
          </a:xfrm>
        </p:spPr>
        <p:txBody>
          <a:bodyPr>
            <a:normAutofit fontScale="92500" lnSpcReduction="10000"/>
          </a:bodyPr>
          <a:lstStyle/>
          <a:p>
            <a:pPr>
              <a:buNone/>
            </a:pPr>
            <a:endParaRPr lang="en-US" sz="3600" dirty="0"/>
          </a:p>
          <a:p>
            <a:pPr>
              <a:buNone/>
            </a:pPr>
            <a:endParaRPr lang="en-US" sz="3600" dirty="0"/>
          </a:p>
          <a:p>
            <a:pPr>
              <a:buNone/>
            </a:pPr>
            <a:endParaRPr lang="en-US" sz="3600" dirty="0"/>
          </a:p>
          <a:p>
            <a:pPr>
              <a:buNone/>
            </a:pPr>
            <a:endParaRPr lang="en-US" sz="3600" dirty="0"/>
          </a:p>
          <a:p>
            <a:pPr>
              <a:buNone/>
            </a:pPr>
            <a:endParaRPr lang="en-US" sz="2800" dirty="0"/>
          </a:p>
          <a:p>
            <a:pPr>
              <a:buNone/>
            </a:pPr>
            <a:r>
              <a:rPr lang="en-US" sz="2800" dirty="0"/>
              <a:t>So,   - Iᵼ  =  u ∙ Iₓ</a:t>
            </a:r>
          </a:p>
          <a:p>
            <a:pPr>
              <a:buNone/>
            </a:pPr>
            <a:r>
              <a:rPr lang="en-US" sz="2800" dirty="0"/>
              <a:t>This allows us to do: u = -(Iᵼ/Iₓ ),  which would allow us to compute the speed from two easily obtainable quantities, which are Iₓ (this is the x-component of Image Gradient), and  Iᵼ (which is the drop we observe). Hence, our efforts have proved fruitful, and we can get u.</a:t>
            </a:r>
          </a:p>
        </p:txBody>
      </p:sp>
      <p:pic>
        <p:nvPicPr>
          <p:cNvPr id="8" name="Picture 7" descr="opticFlow10.jpg"/>
          <p:cNvPicPr>
            <a:picLocks noChangeAspect="1"/>
          </p:cNvPicPr>
          <p:nvPr/>
        </p:nvPicPr>
        <p:blipFill>
          <a:blip r:embed="rId2" cstate="print"/>
          <a:stretch>
            <a:fillRect/>
          </a:stretch>
        </p:blipFill>
        <p:spPr>
          <a:xfrm>
            <a:off x="0" y="609600"/>
            <a:ext cx="9144000" cy="2667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normAutofit/>
          </a:bodyPr>
          <a:lstStyle/>
          <a:p>
            <a:r>
              <a:rPr lang="en-US" dirty="0"/>
              <a:t>Understanding the Model of 2d Motion</a:t>
            </a:r>
          </a:p>
        </p:txBody>
      </p:sp>
      <p:sp>
        <p:nvSpPr>
          <p:cNvPr id="3" name="Content Placeholder 2"/>
          <p:cNvSpPr>
            <a:spLocks noGrp="1"/>
          </p:cNvSpPr>
          <p:nvPr>
            <p:ph idx="1"/>
          </p:nvPr>
        </p:nvSpPr>
        <p:spPr>
          <a:xfrm>
            <a:off x="0" y="533400"/>
            <a:ext cx="9144000" cy="6019800"/>
          </a:xfrm>
        </p:spPr>
        <p:txBody>
          <a:bodyPr>
            <a:normAutofit fontScale="70000" lnSpcReduction="20000"/>
          </a:bodyPr>
          <a:lstStyle/>
          <a:p>
            <a:pPr>
              <a:buNone/>
            </a:pPr>
            <a:r>
              <a:rPr lang="en-US" sz="3600" dirty="0"/>
              <a:t>Now, we need to derive a similar equation for the vertical direction.</a:t>
            </a:r>
          </a:p>
          <a:p>
            <a:pPr>
              <a:buNone/>
            </a:pPr>
            <a:endParaRPr lang="en-US" sz="3600" dirty="0"/>
          </a:p>
          <a:p>
            <a:pPr>
              <a:buNone/>
            </a:pPr>
            <a:endParaRPr lang="en-US" sz="3600" dirty="0"/>
          </a:p>
          <a:p>
            <a:pPr>
              <a:buNone/>
            </a:pPr>
            <a:endParaRPr lang="en-US" sz="3600" dirty="0"/>
          </a:p>
          <a:p>
            <a:pPr>
              <a:buNone/>
            </a:pPr>
            <a:endParaRPr lang="en-US" sz="2800" dirty="0"/>
          </a:p>
          <a:p>
            <a:pPr>
              <a:buNone/>
            </a:pPr>
            <a:endParaRPr lang="en-US" sz="2800" dirty="0"/>
          </a:p>
          <a:p>
            <a:pPr>
              <a:buNone/>
            </a:pPr>
            <a:r>
              <a:rPr lang="en-US" sz="2800" dirty="0"/>
              <a:t>So, similar reasoning: Suppose the region has variation  only in the y-direction (not shown here, the original pattern is shown, you must imagine the new pattern); suppose that the motion is in the vertical direction (called v, now), suppose there is a single pixel sensor (camera) placed over the center of the pattern.</a:t>
            </a:r>
          </a:p>
          <a:p>
            <a:pPr>
              <a:buNone/>
            </a:pPr>
            <a:endParaRPr lang="en-US" sz="2800" dirty="0"/>
          </a:p>
          <a:p>
            <a:pPr>
              <a:buNone/>
            </a:pPr>
            <a:r>
              <a:rPr lang="en-US" sz="2800" dirty="0"/>
              <a:t>Then, by similar reasoning as before, we get that:     - Iᵼ</a:t>
            </a:r>
            <a:r>
              <a:rPr lang="el-GR" sz="2800" dirty="0"/>
              <a:t>ᵧ</a:t>
            </a:r>
            <a:r>
              <a:rPr lang="en-US" sz="2800" dirty="0"/>
              <a:t>  =  v ∙ I</a:t>
            </a:r>
            <a:r>
              <a:rPr lang="el-GR" sz="2800" dirty="0"/>
              <a:t>ᵧ</a:t>
            </a:r>
            <a:endParaRPr lang="en-US" sz="2800" dirty="0"/>
          </a:p>
          <a:p>
            <a:pPr>
              <a:buNone/>
            </a:pPr>
            <a:r>
              <a:rPr lang="en-US" sz="2800" dirty="0"/>
              <a:t>We had written Iᵼ  earlier, when we only had one dimension to play in. Now, to keep things separate, we say Iᵼ</a:t>
            </a:r>
            <a:r>
              <a:rPr lang="el-GR" sz="2800" dirty="0"/>
              <a:t>ᵧ </a:t>
            </a:r>
            <a:r>
              <a:rPr lang="en-US" sz="2800" dirty="0"/>
              <a:t>, by which we mean the drop seen by the sensor, but only that portion of the drop that is due to vertical  aspects of this problem (in the original equation, to describe the horizontal behavior, we will now be using Iᵼ</a:t>
            </a:r>
            <a:r>
              <a:rPr lang="el-GR" sz="2800" dirty="0"/>
              <a:t>ₓ</a:t>
            </a:r>
            <a:r>
              <a:rPr lang="en-US" sz="2800" dirty="0"/>
              <a:t>.) </a:t>
            </a:r>
            <a:r>
              <a:rPr lang="el-GR" sz="2800" dirty="0"/>
              <a:t> </a:t>
            </a:r>
            <a:r>
              <a:rPr lang="en-US" sz="2800" dirty="0"/>
              <a:t>In the new equation here, the meaning of I</a:t>
            </a:r>
            <a:r>
              <a:rPr lang="el-GR" sz="2800" dirty="0"/>
              <a:t>ᵧ</a:t>
            </a:r>
            <a:r>
              <a:rPr lang="en-US" sz="2800" dirty="0"/>
              <a:t> should be obvious, it is the vertical component of the image gradient.</a:t>
            </a:r>
          </a:p>
        </p:txBody>
      </p:sp>
      <p:pic>
        <p:nvPicPr>
          <p:cNvPr id="5" name="Picture 4" descr="opticFlow1.jpg"/>
          <p:cNvPicPr>
            <a:picLocks noChangeAspect="1"/>
          </p:cNvPicPr>
          <p:nvPr/>
        </p:nvPicPr>
        <p:blipFill>
          <a:blip r:embed="rId2" cstate="print"/>
          <a:stretch>
            <a:fillRect/>
          </a:stretch>
        </p:blipFill>
        <p:spPr>
          <a:xfrm>
            <a:off x="609600" y="990600"/>
            <a:ext cx="7334250" cy="14478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normAutofit/>
          </a:bodyPr>
          <a:lstStyle/>
          <a:p>
            <a:r>
              <a:rPr lang="en-US" dirty="0"/>
              <a:t>Understanding the Model of 2d Motion</a:t>
            </a:r>
          </a:p>
        </p:txBody>
      </p:sp>
      <p:sp>
        <p:nvSpPr>
          <p:cNvPr id="3" name="Content Placeholder 2"/>
          <p:cNvSpPr>
            <a:spLocks noGrp="1"/>
          </p:cNvSpPr>
          <p:nvPr>
            <p:ph idx="1"/>
          </p:nvPr>
        </p:nvSpPr>
        <p:spPr>
          <a:xfrm>
            <a:off x="0" y="533400"/>
            <a:ext cx="9144000" cy="5181600"/>
          </a:xfrm>
        </p:spPr>
        <p:txBody>
          <a:bodyPr>
            <a:normAutofit fontScale="85000" lnSpcReduction="20000"/>
          </a:bodyPr>
          <a:lstStyle/>
          <a:p>
            <a:pPr>
              <a:buNone/>
            </a:pPr>
            <a:endParaRPr lang="en-US" sz="2800" dirty="0"/>
          </a:p>
          <a:p>
            <a:pPr>
              <a:buNone/>
            </a:pPr>
            <a:r>
              <a:rPr lang="en-US" sz="2800" dirty="0"/>
              <a:t>We just got:     - Iᵼ</a:t>
            </a:r>
            <a:r>
              <a:rPr lang="el-GR" sz="2800" dirty="0"/>
              <a:t>ᵧ</a:t>
            </a:r>
            <a:r>
              <a:rPr lang="en-US" sz="2800" dirty="0"/>
              <a:t>  =  v ∙ I</a:t>
            </a:r>
            <a:r>
              <a:rPr lang="el-GR" sz="2800" dirty="0"/>
              <a:t>ᵧ</a:t>
            </a:r>
            <a:r>
              <a:rPr lang="en-US" sz="2800" dirty="0"/>
              <a:t>      and, had, for horizontal,    - Iᵼₓ  =  u ∙ Iₓ</a:t>
            </a:r>
          </a:p>
          <a:p>
            <a:pPr>
              <a:buNone/>
            </a:pPr>
            <a:r>
              <a:rPr lang="en-US" sz="2800" dirty="0"/>
              <a:t> So,  now we add the two equations up  …</a:t>
            </a:r>
          </a:p>
          <a:p>
            <a:pPr>
              <a:buNone/>
            </a:pPr>
            <a:r>
              <a:rPr lang="en-US" sz="2800" dirty="0"/>
              <a:t>We get,  </a:t>
            </a:r>
          </a:p>
          <a:p>
            <a:pPr>
              <a:buNone/>
            </a:pPr>
            <a:r>
              <a:rPr lang="en-US" sz="2800" dirty="0"/>
              <a:t>                                - Iᵼₓ     - Iᵼ</a:t>
            </a:r>
            <a:r>
              <a:rPr lang="el-GR" sz="2800" dirty="0"/>
              <a:t>ᵧ</a:t>
            </a:r>
            <a:r>
              <a:rPr lang="en-US" sz="2800" dirty="0"/>
              <a:t>     =     u ∙ Iₓ    +     v ∙ I</a:t>
            </a:r>
            <a:r>
              <a:rPr lang="el-GR" sz="2800" dirty="0"/>
              <a:t>ᵧ</a:t>
            </a:r>
            <a:r>
              <a:rPr lang="en-US" sz="2800" dirty="0"/>
              <a:t>   </a:t>
            </a:r>
          </a:p>
          <a:p>
            <a:pPr>
              <a:buNone/>
            </a:pPr>
            <a:r>
              <a:rPr lang="en-US" sz="2800" dirty="0"/>
              <a:t>The terms  on the Left are to be combined into one  term  Iᵼ. </a:t>
            </a:r>
          </a:p>
          <a:p>
            <a:pPr>
              <a:buNone/>
            </a:pPr>
            <a:r>
              <a:rPr lang="en-US" sz="2800" dirty="0"/>
              <a:t>  So, we  (finally!) get      </a:t>
            </a:r>
          </a:p>
          <a:p>
            <a:pPr>
              <a:buNone/>
            </a:pPr>
            <a:r>
              <a:rPr lang="en-US" sz="2800" b="1" dirty="0"/>
              <a:t>                                             - Iᵼ      =     u ∙ Iₓ    +     v ∙ I</a:t>
            </a:r>
            <a:r>
              <a:rPr lang="el-GR" sz="2800" b="1" dirty="0"/>
              <a:t>ᵧ</a:t>
            </a:r>
            <a:r>
              <a:rPr lang="en-US" sz="2800" b="1" dirty="0"/>
              <a:t> </a:t>
            </a:r>
          </a:p>
          <a:p>
            <a:pPr>
              <a:buNone/>
            </a:pPr>
            <a:endParaRPr lang="en-US" sz="2800" dirty="0"/>
          </a:p>
          <a:p>
            <a:pPr>
              <a:buNone/>
            </a:pPr>
            <a:r>
              <a:rPr lang="en-US" sz="2800" dirty="0"/>
              <a:t>This is a famous equation in the field of Computer Vision, and it has  several names:</a:t>
            </a:r>
          </a:p>
          <a:p>
            <a:pPr marL="514350" indent="-514350">
              <a:buAutoNum type="arabicParenR"/>
            </a:pPr>
            <a:r>
              <a:rPr lang="en-US" sz="2800" dirty="0"/>
              <a:t>2d motion Equation</a:t>
            </a:r>
          </a:p>
          <a:p>
            <a:pPr marL="514350" indent="-514350">
              <a:buAutoNum type="arabicParenR"/>
            </a:pPr>
            <a:r>
              <a:rPr lang="en-US" sz="2800" dirty="0"/>
              <a:t>Image motion Equation</a:t>
            </a:r>
          </a:p>
          <a:p>
            <a:pPr marL="514350" indent="-514350">
              <a:buAutoNum type="arabicParenR"/>
            </a:pPr>
            <a:r>
              <a:rPr lang="en-US" sz="2800" dirty="0"/>
              <a:t>Optical Flow Equation   (this term is from perceptual psychology)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normAutofit fontScale="90000"/>
          </a:bodyPr>
          <a:lstStyle/>
          <a:p>
            <a:r>
              <a:rPr lang="en-US" dirty="0"/>
              <a:t>What does the  2d Motion Equation mean?</a:t>
            </a:r>
          </a:p>
        </p:txBody>
      </p:sp>
      <p:sp>
        <p:nvSpPr>
          <p:cNvPr id="3" name="Content Placeholder 2"/>
          <p:cNvSpPr>
            <a:spLocks noGrp="1"/>
          </p:cNvSpPr>
          <p:nvPr>
            <p:ph idx="1"/>
          </p:nvPr>
        </p:nvSpPr>
        <p:spPr>
          <a:xfrm>
            <a:off x="0" y="533400"/>
            <a:ext cx="9144000" cy="5181600"/>
          </a:xfrm>
        </p:spPr>
        <p:txBody>
          <a:bodyPr>
            <a:normAutofit fontScale="92500" lnSpcReduction="10000"/>
          </a:bodyPr>
          <a:lstStyle/>
          <a:p>
            <a:pPr>
              <a:buNone/>
            </a:pPr>
            <a:r>
              <a:rPr lang="en-US" sz="2800" dirty="0"/>
              <a:t>We have      </a:t>
            </a:r>
          </a:p>
          <a:p>
            <a:pPr>
              <a:buNone/>
            </a:pPr>
            <a:r>
              <a:rPr lang="en-US" sz="2800" b="1" dirty="0"/>
              <a:t>                                  - Iᵼ      =     u ∙ Iₓ    +     v ∙ I</a:t>
            </a:r>
            <a:r>
              <a:rPr lang="el-GR" sz="2800" b="1" dirty="0"/>
              <a:t>ᵧ</a:t>
            </a:r>
            <a:r>
              <a:rPr lang="en-US" sz="2800" b="1" dirty="0"/>
              <a:t> </a:t>
            </a:r>
          </a:p>
          <a:p>
            <a:pPr>
              <a:buNone/>
            </a:pPr>
            <a:r>
              <a:rPr lang="en-US" sz="2800" dirty="0"/>
              <a:t>As you can see, this is a single equation. What are the </a:t>
            </a:r>
            <a:r>
              <a:rPr lang="en-US" sz="2800" dirty="0" err="1"/>
              <a:t>knowns</a:t>
            </a:r>
            <a:r>
              <a:rPr lang="en-US" sz="2800" dirty="0"/>
              <a:t> in it? They are the things that we can know by other measurements. These are: </a:t>
            </a:r>
            <a:r>
              <a:rPr lang="en-US" sz="2800" b="1" dirty="0"/>
              <a:t> Iᵼ, Iₓ, </a:t>
            </a:r>
            <a:r>
              <a:rPr lang="en-US" sz="2800" dirty="0"/>
              <a:t>and</a:t>
            </a:r>
            <a:r>
              <a:rPr lang="en-US" sz="2800" b="1" dirty="0"/>
              <a:t> I</a:t>
            </a:r>
            <a:r>
              <a:rPr lang="el-GR" sz="2800" b="1" dirty="0"/>
              <a:t>ᵧ</a:t>
            </a:r>
            <a:r>
              <a:rPr lang="en-US" sz="2800" b="1" dirty="0"/>
              <a:t>. </a:t>
            </a:r>
            <a:r>
              <a:rPr lang="en-US" sz="2800" dirty="0"/>
              <a:t>They can all be measured by other means (gradient of image, and the temporal derivative, </a:t>
            </a:r>
            <a:r>
              <a:rPr lang="en-US" sz="2800" b="1" dirty="0"/>
              <a:t>Iᵼ, </a:t>
            </a:r>
            <a:r>
              <a:rPr lang="en-US" sz="2800" dirty="0"/>
              <a:t>which is measured by subtracting the measurement of brightness at a fixed pixel, at two very close points in time, and subtracting one from the other.</a:t>
            </a:r>
          </a:p>
          <a:p>
            <a:pPr>
              <a:buNone/>
            </a:pPr>
            <a:endParaRPr lang="en-US" sz="2800" dirty="0"/>
          </a:p>
          <a:p>
            <a:pPr>
              <a:buNone/>
            </a:pPr>
            <a:r>
              <a:rPr lang="en-US" sz="2800" dirty="0"/>
              <a:t>The unknowns are  </a:t>
            </a:r>
            <a:r>
              <a:rPr lang="en-US" sz="2800" b="1" dirty="0"/>
              <a:t>u</a:t>
            </a:r>
            <a:r>
              <a:rPr lang="en-US" sz="2800" dirty="0"/>
              <a:t> and </a:t>
            </a:r>
            <a:r>
              <a:rPr lang="en-US" sz="2800" b="1" dirty="0"/>
              <a:t>v, </a:t>
            </a:r>
            <a:r>
              <a:rPr lang="en-US" sz="2800" dirty="0"/>
              <a:t> which are the two components of  2d</a:t>
            </a:r>
          </a:p>
          <a:p>
            <a:pPr>
              <a:buNone/>
            </a:pPr>
            <a:r>
              <a:rPr lang="en-US" sz="2800" dirty="0"/>
              <a:t>motion (the horizontal component, and the vertical component.)</a:t>
            </a:r>
            <a:endParaRPr lang="en-US" sz="28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normAutofit fontScale="90000"/>
          </a:bodyPr>
          <a:lstStyle/>
          <a:p>
            <a:r>
              <a:rPr lang="en-US" dirty="0"/>
              <a:t>What does the  2d Motion Equation mean?</a:t>
            </a:r>
          </a:p>
        </p:txBody>
      </p:sp>
      <p:sp>
        <p:nvSpPr>
          <p:cNvPr id="3" name="Content Placeholder 2"/>
          <p:cNvSpPr>
            <a:spLocks noGrp="1"/>
          </p:cNvSpPr>
          <p:nvPr>
            <p:ph idx="1"/>
          </p:nvPr>
        </p:nvSpPr>
        <p:spPr>
          <a:xfrm>
            <a:off x="0" y="533400"/>
            <a:ext cx="9144000" cy="5181600"/>
          </a:xfrm>
        </p:spPr>
        <p:txBody>
          <a:bodyPr>
            <a:normAutofit fontScale="92500" lnSpcReduction="10000"/>
          </a:bodyPr>
          <a:lstStyle/>
          <a:p>
            <a:pPr>
              <a:buNone/>
            </a:pPr>
            <a:r>
              <a:rPr lang="en-US" sz="2800" dirty="0"/>
              <a:t>We have      </a:t>
            </a:r>
          </a:p>
          <a:p>
            <a:pPr>
              <a:buNone/>
            </a:pPr>
            <a:r>
              <a:rPr lang="en-US" sz="2800" b="1" dirty="0"/>
              <a:t>                                  - Iᵼ      =     u ∙ Iₓ    +     v ∙ I</a:t>
            </a:r>
            <a:r>
              <a:rPr lang="el-GR" sz="2800" b="1" dirty="0"/>
              <a:t>ᵧ</a:t>
            </a:r>
            <a:r>
              <a:rPr lang="en-US" sz="2800" b="1" dirty="0"/>
              <a:t> </a:t>
            </a:r>
            <a:endParaRPr lang="en-US" sz="2800" dirty="0"/>
          </a:p>
          <a:p>
            <a:pPr>
              <a:buNone/>
            </a:pPr>
            <a:r>
              <a:rPr lang="en-US" sz="2800" dirty="0"/>
              <a:t>So, we have  one equation in two unknowns,  </a:t>
            </a:r>
            <a:r>
              <a:rPr lang="en-US" sz="2800" b="1" dirty="0"/>
              <a:t>u</a:t>
            </a:r>
            <a:r>
              <a:rPr lang="en-US" sz="2800" dirty="0"/>
              <a:t> and </a:t>
            </a:r>
            <a:r>
              <a:rPr lang="en-US" sz="2800" b="1" dirty="0"/>
              <a:t>v.</a:t>
            </a:r>
          </a:p>
          <a:p>
            <a:pPr>
              <a:buNone/>
            </a:pPr>
            <a:endParaRPr lang="en-US" sz="2800" b="1" dirty="0"/>
          </a:p>
          <a:p>
            <a:pPr>
              <a:buNone/>
            </a:pPr>
            <a:r>
              <a:rPr lang="en-US" sz="2800" dirty="0"/>
              <a:t>Math tells us that the only way to get  answers for this is to have a second equation with the same unknowns.</a:t>
            </a:r>
          </a:p>
          <a:p>
            <a:pPr>
              <a:buNone/>
            </a:pPr>
            <a:r>
              <a:rPr lang="en-US" sz="2800" dirty="0"/>
              <a:t>That means we need to have another single pixel camera, that can produce a second equation (for a position somewhere nearby to the first position), and we must be able to make the assumption that the two observed positions are watching  two different points that are moving with the identical motion (i.e., the first point is moving with components </a:t>
            </a:r>
            <a:r>
              <a:rPr lang="en-US" sz="2800" b="1" dirty="0"/>
              <a:t>u</a:t>
            </a:r>
            <a:r>
              <a:rPr lang="en-US" sz="2800" dirty="0"/>
              <a:t> and </a:t>
            </a:r>
            <a:r>
              <a:rPr lang="en-US" sz="2800" b="1" dirty="0"/>
              <a:t>v,  </a:t>
            </a:r>
            <a:r>
              <a:rPr lang="en-US" sz="2800" dirty="0"/>
              <a:t>and the second point is also moving with the same pair of motion components).</a:t>
            </a:r>
          </a:p>
          <a:p>
            <a:pPr>
              <a:buNone/>
            </a:pPr>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normAutofit fontScale="90000"/>
          </a:bodyPr>
          <a:lstStyle/>
          <a:p>
            <a:r>
              <a:rPr lang="en-US" dirty="0"/>
              <a:t>What does the  2d Motion Equation mean?</a:t>
            </a:r>
          </a:p>
        </p:txBody>
      </p:sp>
      <p:sp>
        <p:nvSpPr>
          <p:cNvPr id="3" name="Content Placeholder 2"/>
          <p:cNvSpPr>
            <a:spLocks noGrp="1"/>
          </p:cNvSpPr>
          <p:nvPr>
            <p:ph idx="1"/>
          </p:nvPr>
        </p:nvSpPr>
        <p:spPr>
          <a:xfrm>
            <a:off x="0" y="533400"/>
            <a:ext cx="9144000" cy="5181600"/>
          </a:xfrm>
        </p:spPr>
        <p:txBody>
          <a:bodyPr>
            <a:normAutofit/>
          </a:bodyPr>
          <a:lstStyle/>
          <a:p>
            <a:pPr>
              <a:buNone/>
            </a:pPr>
            <a:r>
              <a:rPr lang="en-US" sz="2800" dirty="0"/>
              <a:t>So, if we have      </a:t>
            </a:r>
          </a:p>
          <a:p>
            <a:pPr>
              <a:buNone/>
            </a:pPr>
            <a:r>
              <a:rPr lang="en-US" sz="2800" b="1" dirty="0"/>
              <a:t>                                - Iᵼᴾ¹      =     u ∙ Iₓᴾ¹    +     v ∙ I</a:t>
            </a:r>
            <a:r>
              <a:rPr lang="el-GR" sz="2800" b="1" dirty="0"/>
              <a:t>ᵧ</a:t>
            </a:r>
            <a:r>
              <a:rPr lang="en-US" sz="2800" b="1" dirty="0"/>
              <a:t>ᴾ¹   </a:t>
            </a:r>
            <a:r>
              <a:rPr lang="en-US" sz="2800" dirty="0"/>
              <a:t> where the</a:t>
            </a:r>
          </a:p>
          <a:p>
            <a:pPr>
              <a:buNone/>
            </a:pPr>
            <a:r>
              <a:rPr lang="en-US" sz="2800" dirty="0"/>
              <a:t>                                                           superscript  </a:t>
            </a:r>
            <a:r>
              <a:rPr lang="en-US" sz="2800" b="1" dirty="0"/>
              <a:t>P1 </a:t>
            </a:r>
            <a:r>
              <a:rPr lang="en-US" sz="2800" dirty="0"/>
              <a:t>is being used </a:t>
            </a:r>
          </a:p>
          <a:p>
            <a:pPr>
              <a:buNone/>
            </a:pPr>
            <a:r>
              <a:rPr lang="en-US" sz="2800" dirty="0"/>
              <a:t>                                                           to denote that the </a:t>
            </a:r>
          </a:p>
          <a:p>
            <a:pPr>
              <a:buNone/>
            </a:pPr>
            <a:r>
              <a:rPr lang="en-US" sz="2800" dirty="0"/>
              <a:t>                                                           measurements are coming</a:t>
            </a:r>
          </a:p>
          <a:p>
            <a:pPr>
              <a:buNone/>
            </a:pPr>
            <a:r>
              <a:rPr lang="en-US" sz="2800" dirty="0"/>
              <a:t>                                                           from a position labeled </a:t>
            </a:r>
            <a:r>
              <a:rPr lang="en-US" sz="2800" b="1" dirty="0"/>
              <a:t>P1,</a:t>
            </a:r>
          </a:p>
          <a:p>
            <a:pPr>
              <a:buNone/>
            </a:pPr>
            <a:r>
              <a:rPr lang="en-US" sz="2800" dirty="0"/>
              <a:t>and  a 2ᴺᴰ equation </a:t>
            </a:r>
          </a:p>
          <a:p>
            <a:pPr>
              <a:buNone/>
            </a:pPr>
            <a:r>
              <a:rPr lang="en-US" sz="2800" b="1" dirty="0"/>
              <a:t>                                - Iᵼᴾ²     =     u ∙ Iₓᴾ²   +     v ∙ I</a:t>
            </a:r>
            <a:r>
              <a:rPr lang="el-GR" sz="2800" b="1" dirty="0"/>
              <a:t>ᵧ</a:t>
            </a:r>
            <a:r>
              <a:rPr lang="en-US" sz="2800" b="1" dirty="0"/>
              <a:t>ᴾ² ,</a:t>
            </a:r>
            <a:r>
              <a:rPr lang="en-US" sz="2800" dirty="0"/>
              <a:t>  from </a:t>
            </a:r>
            <a:r>
              <a:rPr lang="en-US" sz="2800" b="1" dirty="0"/>
              <a:t>P2,</a:t>
            </a:r>
          </a:p>
          <a:p>
            <a:pPr>
              <a:buNone/>
            </a:pPr>
            <a:r>
              <a:rPr lang="en-US" sz="2800" dirty="0"/>
              <a:t>then, when can</a:t>
            </a:r>
          </a:p>
          <a:p>
            <a:pPr>
              <a:buNone/>
            </a:pPr>
            <a:r>
              <a:rPr lang="en-US" sz="2800" dirty="0"/>
              <a:t> we solve this?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normAutofit fontScale="90000"/>
          </a:bodyPr>
          <a:lstStyle/>
          <a:p>
            <a:r>
              <a:rPr lang="en-US" dirty="0"/>
              <a:t>What does the  2d Motion Equation mean?</a:t>
            </a:r>
          </a:p>
        </p:txBody>
      </p:sp>
      <p:sp>
        <p:nvSpPr>
          <p:cNvPr id="3" name="Content Placeholder 2"/>
          <p:cNvSpPr>
            <a:spLocks noGrp="1"/>
          </p:cNvSpPr>
          <p:nvPr>
            <p:ph idx="1"/>
          </p:nvPr>
        </p:nvSpPr>
        <p:spPr>
          <a:xfrm>
            <a:off x="0" y="533400"/>
            <a:ext cx="9144000" cy="4876800"/>
          </a:xfrm>
        </p:spPr>
        <p:txBody>
          <a:bodyPr>
            <a:normAutofit fontScale="85000" lnSpcReduction="10000"/>
          </a:bodyPr>
          <a:lstStyle/>
          <a:p>
            <a:pPr>
              <a:buNone/>
            </a:pPr>
            <a:r>
              <a:rPr lang="en-US" sz="2800" dirty="0"/>
              <a:t>So, if we have      </a:t>
            </a:r>
          </a:p>
          <a:p>
            <a:pPr>
              <a:buNone/>
            </a:pPr>
            <a:r>
              <a:rPr lang="en-US" sz="2800" b="1" dirty="0"/>
              <a:t>                                - Iᵼᴾ¹      =     u ∙ Iₓᴾ¹    +     v ∙ I</a:t>
            </a:r>
            <a:r>
              <a:rPr lang="el-GR" sz="2800" b="1" dirty="0"/>
              <a:t>ᵧ</a:t>
            </a:r>
            <a:r>
              <a:rPr lang="en-US" sz="2800" b="1" dirty="0"/>
              <a:t>ᴾ¹ </a:t>
            </a:r>
          </a:p>
          <a:p>
            <a:pPr>
              <a:buNone/>
            </a:pPr>
            <a:r>
              <a:rPr lang="en-US" sz="2800" b="1" dirty="0"/>
              <a:t>                                - Iᵼᴾ²     =     u ∙ Iₓᴾ²    +     v ∙ I</a:t>
            </a:r>
            <a:r>
              <a:rPr lang="el-GR" sz="2800" b="1" dirty="0"/>
              <a:t>ᵧ</a:t>
            </a:r>
            <a:r>
              <a:rPr lang="en-US" sz="2800" b="1" dirty="0"/>
              <a:t>ᴾ² </a:t>
            </a:r>
          </a:p>
          <a:p>
            <a:pPr>
              <a:buNone/>
            </a:pPr>
            <a:r>
              <a:rPr lang="en-US" sz="2800" dirty="0"/>
              <a:t>then, when can we solve this?  </a:t>
            </a:r>
          </a:p>
          <a:p>
            <a:pPr>
              <a:buNone/>
            </a:pPr>
            <a:endParaRPr lang="en-US" sz="2800" dirty="0"/>
          </a:p>
          <a:p>
            <a:pPr>
              <a:buNone/>
            </a:pPr>
            <a:r>
              <a:rPr lang="en-US" sz="2800" dirty="0"/>
              <a:t>We can solve for   </a:t>
            </a:r>
            <a:r>
              <a:rPr lang="en-US" sz="2800" b="1" dirty="0"/>
              <a:t>u</a:t>
            </a:r>
            <a:r>
              <a:rPr lang="en-US" sz="2800" dirty="0"/>
              <a:t> and </a:t>
            </a:r>
            <a:r>
              <a:rPr lang="en-US" sz="2800" b="1" dirty="0"/>
              <a:t>v, exactly when ( Iₓᴾ¹ , I</a:t>
            </a:r>
            <a:r>
              <a:rPr lang="el-GR" sz="2800" b="1" dirty="0"/>
              <a:t>ᵧ</a:t>
            </a:r>
            <a:r>
              <a:rPr lang="en-US" sz="2800" b="1" dirty="0"/>
              <a:t>ᴾ¹ )  is different from</a:t>
            </a:r>
          </a:p>
          <a:p>
            <a:pPr>
              <a:buNone/>
            </a:pPr>
            <a:r>
              <a:rPr lang="en-US" sz="2800" b="1" dirty="0"/>
              <a:t>(Iₓᴾ²  , I</a:t>
            </a:r>
            <a:r>
              <a:rPr lang="el-GR" sz="2800" b="1" dirty="0"/>
              <a:t>ᵧ</a:t>
            </a:r>
            <a:r>
              <a:rPr lang="en-US" sz="2800" b="1" dirty="0"/>
              <a:t>ᴾ² ).  </a:t>
            </a:r>
            <a:r>
              <a:rPr lang="en-US" sz="2800" dirty="0"/>
              <a:t>Each pair is the image gradient at the  respective point. So,</a:t>
            </a:r>
          </a:p>
          <a:p>
            <a:pPr>
              <a:buNone/>
            </a:pPr>
            <a:r>
              <a:rPr lang="en-US" sz="2800" dirty="0"/>
              <a:t>if the gradient vectors are different, we can solve.  Not being different,</a:t>
            </a:r>
          </a:p>
          <a:p>
            <a:pPr>
              <a:buNone/>
            </a:pPr>
            <a:r>
              <a:rPr lang="en-US" sz="2800" dirty="0"/>
              <a:t>means that we have </a:t>
            </a:r>
            <a:r>
              <a:rPr lang="en-US" sz="2800" b="1" dirty="0"/>
              <a:t>only one edge direction</a:t>
            </a:r>
            <a:r>
              <a:rPr lang="en-US" sz="2800" dirty="0"/>
              <a:t> even though we have two</a:t>
            </a:r>
          </a:p>
          <a:p>
            <a:pPr>
              <a:buNone/>
            </a:pPr>
            <a:r>
              <a:rPr lang="en-US" sz="2800" dirty="0"/>
              <a:t>points.  So, it is pretty clear: we can only solve if we have two</a:t>
            </a:r>
          </a:p>
          <a:p>
            <a:pPr>
              <a:buNone/>
            </a:pPr>
            <a:r>
              <a:rPr lang="en-US" sz="2800" dirty="0"/>
              <a:t>independent edge directions, from which the two observed points</a:t>
            </a:r>
          </a:p>
          <a:p>
            <a:pPr>
              <a:buNone/>
            </a:pPr>
            <a:r>
              <a:rPr lang="en-US" sz="2800" dirty="0"/>
              <a:t>come.  So, getting both points on the same straight edge is a bad idea.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normAutofit fontScale="90000"/>
          </a:bodyPr>
          <a:lstStyle/>
          <a:p>
            <a:r>
              <a:rPr lang="en-US" dirty="0"/>
              <a:t>What does the  2d Motion Equation mean?</a:t>
            </a:r>
          </a:p>
        </p:txBody>
      </p:sp>
      <p:sp>
        <p:nvSpPr>
          <p:cNvPr id="3" name="Content Placeholder 2"/>
          <p:cNvSpPr>
            <a:spLocks noGrp="1"/>
          </p:cNvSpPr>
          <p:nvPr>
            <p:ph idx="1"/>
          </p:nvPr>
        </p:nvSpPr>
        <p:spPr>
          <a:xfrm>
            <a:off x="0" y="533400"/>
            <a:ext cx="9144000" cy="4876800"/>
          </a:xfrm>
        </p:spPr>
        <p:txBody>
          <a:bodyPr>
            <a:normAutofit fontScale="92500" lnSpcReduction="10000"/>
          </a:bodyPr>
          <a:lstStyle/>
          <a:p>
            <a:pPr>
              <a:buNone/>
            </a:pPr>
            <a:r>
              <a:rPr lang="en-US" sz="2800" dirty="0"/>
              <a:t>Now that we know what having two equations does for us,</a:t>
            </a:r>
          </a:p>
          <a:p>
            <a:pPr>
              <a:buNone/>
            </a:pPr>
            <a:r>
              <a:rPr lang="en-US" sz="2800" dirty="0"/>
              <a:t>we can ask  “what information is contained in one equation?”</a:t>
            </a:r>
          </a:p>
          <a:p>
            <a:pPr>
              <a:buNone/>
            </a:pPr>
            <a:r>
              <a:rPr lang="en-US" sz="2800" dirty="0"/>
              <a:t>Let us examine a single equation closely and carefully.     </a:t>
            </a:r>
          </a:p>
          <a:p>
            <a:pPr>
              <a:buNone/>
            </a:pPr>
            <a:r>
              <a:rPr lang="en-US" sz="2800" b="1" dirty="0"/>
              <a:t>                                - Iᵼ      =     u ∙ Iₓ    +     v ∙ I</a:t>
            </a:r>
            <a:r>
              <a:rPr lang="el-GR" sz="2800" b="1" dirty="0"/>
              <a:t>ᵧ</a:t>
            </a:r>
            <a:endParaRPr lang="en-US" sz="2800" b="1" dirty="0"/>
          </a:p>
          <a:p>
            <a:pPr>
              <a:buNone/>
            </a:pPr>
            <a:r>
              <a:rPr lang="en-US" sz="2800" dirty="0"/>
              <a:t>In the equation here, we notice that the right hand side</a:t>
            </a:r>
            <a:r>
              <a:rPr lang="en-US" sz="2800" b="1" dirty="0"/>
              <a:t>  </a:t>
            </a:r>
            <a:r>
              <a:rPr lang="en-US" sz="2800" dirty="0"/>
              <a:t>is</a:t>
            </a:r>
          </a:p>
          <a:p>
            <a:pPr>
              <a:buNone/>
            </a:pPr>
            <a:r>
              <a:rPr lang="en-US" sz="2800" dirty="0"/>
              <a:t>simply a dot-product, also called scalar-product, (or in my</a:t>
            </a:r>
          </a:p>
          <a:p>
            <a:pPr>
              <a:buNone/>
            </a:pPr>
            <a:r>
              <a:rPr lang="en-US" sz="2800" dirty="0"/>
              <a:t>terminology) a one-step convolution.  So, let us write it like</a:t>
            </a:r>
          </a:p>
          <a:p>
            <a:pPr>
              <a:buNone/>
            </a:pPr>
            <a:r>
              <a:rPr lang="en-US" sz="2800" dirty="0"/>
              <a:t>that:     </a:t>
            </a:r>
          </a:p>
          <a:p>
            <a:pPr>
              <a:buNone/>
            </a:pPr>
            <a:r>
              <a:rPr lang="en-US" sz="3500" b="1" dirty="0"/>
              <a:t>                       </a:t>
            </a:r>
            <a:r>
              <a:rPr lang="en-US" sz="3900" b="1" dirty="0"/>
              <a:t>- Iᵼ   = </a:t>
            </a:r>
            <a:r>
              <a:rPr lang="en-US" sz="3900" dirty="0"/>
              <a:t>  </a:t>
            </a:r>
            <a:r>
              <a:rPr lang="en-US" sz="8000" dirty="0"/>
              <a:t>[ ] </a:t>
            </a:r>
            <a:r>
              <a:rPr lang="en-US" sz="5200" b="1" dirty="0"/>
              <a:t>∙</a:t>
            </a:r>
            <a:r>
              <a:rPr lang="en-US" sz="8000" dirty="0"/>
              <a:t> [  ] </a:t>
            </a:r>
            <a:endParaRPr lang="en-US" sz="8000" b="1" dirty="0"/>
          </a:p>
        </p:txBody>
      </p:sp>
      <p:sp>
        <p:nvSpPr>
          <p:cNvPr id="4" name="TextBox 3"/>
          <p:cNvSpPr txBox="1"/>
          <p:nvPr/>
        </p:nvSpPr>
        <p:spPr>
          <a:xfrm>
            <a:off x="3810000" y="4267200"/>
            <a:ext cx="381000" cy="954107"/>
          </a:xfrm>
          <a:prstGeom prst="rect">
            <a:avLst/>
          </a:prstGeom>
          <a:noFill/>
        </p:spPr>
        <p:txBody>
          <a:bodyPr wrap="square" rtlCol="0">
            <a:spAutoFit/>
          </a:bodyPr>
          <a:lstStyle/>
          <a:p>
            <a:r>
              <a:rPr lang="en-US" sz="2800" b="1" dirty="0"/>
              <a:t>u</a:t>
            </a:r>
          </a:p>
          <a:p>
            <a:r>
              <a:rPr lang="en-US" sz="2800" b="1" dirty="0"/>
              <a:t>v</a:t>
            </a:r>
          </a:p>
        </p:txBody>
      </p:sp>
      <p:sp>
        <p:nvSpPr>
          <p:cNvPr id="5" name="TextBox 4"/>
          <p:cNvSpPr txBox="1"/>
          <p:nvPr/>
        </p:nvSpPr>
        <p:spPr>
          <a:xfrm>
            <a:off x="5257800" y="4267200"/>
            <a:ext cx="609599" cy="1231106"/>
          </a:xfrm>
          <a:prstGeom prst="rect">
            <a:avLst/>
          </a:prstGeom>
          <a:noFill/>
        </p:spPr>
        <p:txBody>
          <a:bodyPr wrap="square" rtlCol="0">
            <a:spAutoFit/>
          </a:bodyPr>
          <a:lstStyle/>
          <a:p>
            <a:r>
              <a:rPr lang="en-US" sz="2800" b="1" dirty="0"/>
              <a:t>Iₓ</a:t>
            </a:r>
          </a:p>
          <a:p>
            <a:r>
              <a:rPr lang="en-US" sz="2800" b="1" dirty="0"/>
              <a:t>I</a:t>
            </a:r>
            <a:r>
              <a:rPr lang="el-GR" sz="2800" b="1" dirty="0"/>
              <a:t>ᵧ</a:t>
            </a:r>
            <a:endParaRPr lang="en-US" sz="2800" b="1"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a:bodyPr>
          <a:lstStyle/>
          <a:p>
            <a:r>
              <a:rPr lang="en-US" dirty="0"/>
              <a:t>Motion Processing</a:t>
            </a:r>
          </a:p>
        </p:txBody>
      </p:sp>
      <p:sp>
        <p:nvSpPr>
          <p:cNvPr id="3" name="Content Placeholder 2"/>
          <p:cNvSpPr>
            <a:spLocks noGrp="1"/>
          </p:cNvSpPr>
          <p:nvPr>
            <p:ph idx="1"/>
          </p:nvPr>
        </p:nvSpPr>
        <p:spPr>
          <a:xfrm>
            <a:off x="0" y="533400"/>
            <a:ext cx="9144000" cy="5029200"/>
          </a:xfrm>
        </p:spPr>
        <p:txBody>
          <a:bodyPr>
            <a:normAutofit/>
          </a:bodyPr>
          <a:lstStyle/>
          <a:p>
            <a:pPr>
              <a:buNone/>
            </a:pPr>
            <a:r>
              <a:rPr lang="en-US" sz="2800" dirty="0"/>
              <a:t>A second way is to have a definition of motion based on</a:t>
            </a:r>
          </a:p>
          <a:p>
            <a:pPr>
              <a:buNone/>
            </a:pPr>
            <a:r>
              <a:rPr lang="en-US" sz="2800" dirty="0"/>
              <a:t>physics and mathematics.   Until the past seven  years or so,</a:t>
            </a:r>
          </a:p>
          <a:p>
            <a:pPr>
              <a:buNone/>
            </a:pPr>
            <a:r>
              <a:rPr lang="en-US" sz="2800" dirty="0"/>
              <a:t>this approach was theoretically nice, but did not work in</a:t>
            </a:r>
          </a:p>
          <a:p>
            <a:pPr>
              <a:buNone/>
            </a:pPr>
            <a:r>
              <a:rPr lang="en-US" sz="2800" dirty="0"/>
              <a:t>practice.  Since this is an elegant theory, and now is growing</a:t>
            </a:r>
          </a:p>
          <a:p>
            <a:pPr>
              <a:buNone/>
            </a:pPr>
            <a:r>
              <a:rPr lang="en-US" sz="2800" dirty="0"/>
              <a:t>in popularity, we present it to you.  Here are two frames.</a:t>
            </a:r>
          </a:p>
        </p:txBody>
      </p:sp>
      <p:pic>
        <p:nvPicPr>
          <p:cNvPr id="6" name="Picture 5" descr="opticalFlow82.jpg"/>
          <p:cNvPicPr>
            <a:picLocks noChangeAspect="1"/>
          </p:cNvPicPr>
          <p:nvPr/>
        </p:nvPicPr>
        <p:blipFill>
          <a:blip r:embed="rId2" cstate="print"/>
          <a:stretch>
            <a:fillRect/>
          </a:stretch>
        </p:blipFill>
        <p:spPr>
          <a:xfrm>
            <a:off x="1752600" y="3124200"/>
            <a:ext cx="6162675" cy="26003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a:bodyPr>
          <a:lstStyle/>
          <a:p>
            <a:r>
              <a:rPr lang="en-US" dirty="0"/>
              <a:t>Motion Processing</a:t>
            </a:r>
          </a:p>
        </p:txBody>
      </p:sp>
      <p:sp>
        <p:nvSpPr>
          <p:cNvPr id="3" name="Content Placeholder 2"/>
          <p:cNvSpPr>
            <a:spLocks noGrp="1"/>
          </p:cNvSpPr>
          <p:nvPr>
            <p:ph idx="1"/>
          </p:nvPr>
        </p:nvSpPr>
        <p:spPr>
          <a:xfrm>
            <a:off x="0" y="685800"/>
            <a:ext cx="9144000" cy="5029200"/>
          </a:xfrm>
        </p:spPr>
        <p:txBody>
          <a:bodyPr>
            <a:normAutofit/>
          </a:bodyPr>
          <a:lstStyle/>
          <a:p>
            <a:pPr>
              <a:buNone/>
            </a:pPr>
            <a:r>
              <a:rPr lang="en-US" sz="2800" dirty="0"/>
              <a:t>This figure shows the output expected from the theoretical</a:t>
            </a:r>
          </a:p>
          <a:p>
            <a:pPr>
              <a:buNone/>
            </a:pPr>
            <a:r>
              <a:rPr lang="en-US" sz="2800" dirty="0"/>
              <a:t>approach.  Let us next understand how 2d motion is modeled.</a:t>
            </a:r>
          </a:p>
        </p:txBody>
      </p:sp>
      <p:pic>
        <p:nvPicPr>
          <p:cNvPr id="5" name="Picture 4" descr="opticalFlow83.jpg"/>
          <p:cNvPicPr>
            <a:picLocks noChangeAspect="1"/>
          </p:cNvPicPr>
          <p:nvPr/>
        </p:nvPicPr>
        <p:blipFill>
          <a:blip r:embed="rId2" cstate="print"/>
          <a:stretch>
            <a:fillRect/>
          </a:stretch>
        </p:blipFill>
        <p:spPr>
          <a:xfrm>
            <a:off x="2057400" y="1828800"/>
            <a:ext cx="5114925" cy="40290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a:bodyPr>
          <a:lstStyle/>
          <a:p>
            <a:r>
              <a:rPr lang="en-US" dirty="0"/>
              <a:t>Understanding the Model of 2d Motion</a:t>
            </a:r>
          </a:p>
        </p:txBody>
      </p:sp>
      <p:sp>
        <p:nvSpPr>
          <p:cNvPr id="3" name="Content Placeholder 2"/>
          <p:cNvSpPr>
            <a:spLocks noGrp="1"/>
          </p:cNvSpPr>
          <p:nvPr>
            <p:ph idx="1"/>
          </p:nvPr>
        </p:nvSpPr>
        <p:spPr>
          <a:xfrm>
            <a:off x="0" y="762000"/>
            <a:ext cx="9144000" cy="5029200"/>
          </a:xfrm>
        </p:spPr>
        <p:txBody>
          <a:bodyPr>
            <a:normAutofit/>
          </a:bodyPr>
          <a:lstStyle/>
          <a:p>
            <a:pPr>
              <a:buNone/>
            </a:pPr>
            <a:r>
              <a:rPr lang="en-US" sz="3600" dirty="0"/>
              <a:t>Imagine there is this (ramp) pattern of Intensity (image brightness) being viewed from above.</a:t>
            </a:r>
          </a:p>
          <a:p>
            <a:pPr>
              <a:buNone/>
            </a:pPr>
            <a:endParaRPr lang="en-US" sz="5100" dirty="0"/>
          </a:p>
        </p:txBody>
      </p:sp>
      <p:pic>
        <p:nvPicPr>
          <p:cNvPr id="4" name="Picture 3" descr="opticFlow1.jpg"/>
          <p:cNvPicPr>
            <a:picLocks noChangeAspect="1"/>
          </p:cNvPicPr>
          <p:nvPr/>
        </p:nvPicPr>
        <p:blipFill>
          <a:blip r:embed="rId2" cstate="print"/>
          <a:stretch>
            <a:fillRect/>
          </a:stretch>
        </p:blipFill>
        <p:spPr>
          <a:xfrm>
            <a:off x="685800" y="2362200"/>
            <a:ext cx="7334250" cy="3276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a:bodyPr>
          <a:lstStyle/>
          <a:p>
            <a:r>
              <a:rPr lang="en-US" dirty="0"/>
              <a:t>Understanding the Model of 2d Motion</a:t>
            </a:r>
          </a:p>
        </p:txBody>
      </p:sp>
      <p:sp>
        <p:nvSpPr>
          <p:cNvPr id="3" name="Content Placeholder 2"/>
          <p:cNvSpPr>
            <a:spLocks noGrp="1"/>
          </p:cNvSpPr>
          <p:nvPr>
            <p:ph idx="1"/>
          </p:nvPr>
        </p:nvSpPr>
        <p:spPr>
          <a:xfrm>
            <a:off x="0" y="609600"/>
            <a:ext cx="9144000" cy="5029200"/>
          </a:xfrm>
        </p:spPr>
        <p:txBody>
          <a:bodyPr>
            <a:normAutofit/>
          </a:bodyPr>
          <a:lstStyle/>
          <a:p>
            <a:pPr>
              <a:buNone/>
            </a:pPr>
            <a:r>
              <a:rPr lang="en-US" sz="3600" dirty="0"/>
              <a:t>The ramp’s  pattern of  brightness  (Intensity Profile) can be viewed as a plot.</a:t>
            </a:r>
          </a:p>
          <a:p>
            <a:pPr>
              <a:buNone/>
            </a:pPr>
            <a:r>
              <a:rPr lang="en-US" sz="5100" dirty="0"/>
              <a:t>   </a:t>
            </a:r>
          </a:p>
          <a:p>
            <a:pPr>
              <a:buNone/>
            </a:pPr>
            <a:endParaRPr lang="en-US" sz="5100" dirty="0"/>
          </a:p>
        </p:txBody>
      </p:sp>
      <p:pic>
        <p:nvPicPr>
          <p:cNvPr id="4" name="Picture 3" descr="opticFlow1.jpg"/>
          <p:cNvPicPr>
            <a:picLocks noChangeAspect="1"/>
          </p:cNvPicPr>
          <p:nvPr/>
        </p:nvPicPr>
        <p:blipFill>
          <a:blip r:embed="rId2" cstate="print"/>
          <a:stretch>
            <a:fillRect/>
          </a:stretch>
        </p:blipFill>
        <p:spPr>
          <a:xfrm>
            <a:off x="1447800" y="1828800"/>
            <a:ext cx="5943600" cy="838200"/>
          </a:xfrm>
          <a:prstGeom prst="rect">
            <a:avLst/>
          </a:prstGeom>
        </p:spPr>
      </p:pic>
      <p:pic>
        <p:nvPicPr>
          <p:cNvPr id="5" name="Picture 4" descr="opticFlow2.jpg"/>
          <p:cNvPicPr>
            <a:picLocks noChangeAspect="1"/>
          </p:cNvPicPr>
          <p:nvPr/>
        </p:nvPicPr>
        <p:blipFill>
          <a:blip r:embed="rId3" cstate="print"/>
          <a:stretch>
            <a:fillRect/>
          </a:stretch>
        </p:blipFill>
        <p:spPr>
          <a:xfrm>
            <a:off x="0" y="2667000"/>
            <a:ext cx="9144000" cy="35110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a:bodyPr>
          <a:lstStyle/>
          <a:p>
            <a:r>
              <a:rPr lang="en-US" dirty="0"/>
              <a:t>Understanding the Model of 2d Motion</a:t>
            </a:r>
          </a:p>
        </p:txBody>
      </p:sp>
      <p:sp>
        <p:nvSpPr>
          <p:cNvPr id="3" name="Content Placeholder 2"/>
          <p:cNvSpPr>
            <a:spLocks noGrp="1"/>
          </p:cNvSpPr>
          <p:nvPr>
            <p:ph idx="1"/>
          </p:nvPr>
        </p:nvSpPr>
        <p:spPr>
          <a:xfrm>
            <a:off x="0" y="609600"/>
            <a:ext cx="9144000" cy="5486400"/>
          </a:xfrm>
        </p:spPr>
        <p:txBody>
          <a:bodyPr>
            <a:normAutofit/>
          </a:bodyPr>
          <a:lstStyle/>
          <a:p>
            <a:pPr>
              <a:buNone/>
            </a:pPr>
            <a:r>
              <a:rPr lang="en-US" sz="3600" dirty="0"/>
              <a:t>Now, Suppose the pattern moves to the right.</a:t>
            </a:r>
          </a:p>
          <a:p>
            <a:pPr>
              <a:buNone/>
            </a:pPr>
            <a:endParaRPr lang="en-US" sz="3600" dirty="0"/>
          </a:p>
          <a:p>
            <a:pPr>
              <a:buNone/>
            </a:pPr>
            <a:endParaRPr lang="en-US" sz="3600" dirty="0"/>
          </a:p>
          <a:p>
            <a:pPr>
              <a:buNone/>
            </a:pPr>
            <a:endParaRPr lang="en-US" sz="3600" dirty="0"/>
          </a:p>
          <a:p>
            <a:pPr>
              <a:buNone/>
            </a:pPr>
            <a:endParaRPr lang="en-US" sz="3600" dirty="0"/>
          </a:p>
          <a:p>
            <a:pPr>
              <a:buNone/>
            </a:pPr>
            <a:endParaRPr lang="en-US" sz="3600" dirty="0"/>
          </a:p>
          <a:p>
            <a:pPr>
              <a:buNone/>
            </a:pPr>
            <a:endParaRPr lang="en-US" sz="1200" dirty="0"/>
          </a:p>
          <a:p>
            <a:pPr>
              <a:buNone/>
            </a:pPr>
            <a:endParaRPr lang="en-US" sz="1200" dirty="0"/>
          </a:p>
          <a:p>
            <a:pPr>
              <a:buNone/>
            </a:pPr>
            <a:r>
              <a:rPr lang="en-US" sz="2800" dirty="0"/>
              <a:t>Dotted line shows where pattern has moved to, within unit time.  </a:t>
            </a:r>
          </a:p>
          <a:p>
            <a:pPr>
              <a:buNone/>
            </a:pPr>
            <a:endParaRPr lang="en-US" sz="5100" dirty="0"/>
          </a:p>
        </p:txBody>
      </p:sp>
      <p:pic>
        <p:nvPicPr>
          <p:cNvPr id="4" name="Picture 3" descr="opticFlow1.jpg"/>
          <p:cNvPicPr>
            <a:picLocks noChangeAspect="1"/>
          </p:cNvPicPr>
          <p:nvPr/>
        </p:nvPicPr>
        <p:blipFill>
          <a:blip r:embed="rId2" cstate="print"/>
          <a:stretch>
            <a:fillRect/>
          </a:stretch>
        </p:blipFill>
        <p:spPr>
          <a:xfrm>
            <a:off x="1371600" y="1295400"/>
            <a:ext cx="5943600" cy="838200"/>
          </a:xfrm>
          <a:prstGeom prst="rect">
            <a:avLst/>
          </a:prstGeom>
        </p:spPr>
      </p:pic>
      <p:pic>
        <p:nvPicPr>
          <p:cNvPr id="6" name="Picture 5" descr="opticFlow3.jpg"/>
          <p:cNvPicPr>
            <a:picLocks noChangeAspect="1"/>
          </p:cNvPicPr>
          <p:nvPr/>
        </p:nvPicPr>
        <p:blipFill>
          <a:blip r:embed="rId3" cstate="print"/>
          <a:stretch>
            <a:fillRect/>
          </a:stretch>
        </p:blipFill>
        <p:spPr>
          <a:xfrm>
            <a:off x="0" y="2057400"/>
            <a:ext cx="9144000" cy="2946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a:bodyPr>
          <a:lstStyle/>
          <a:p>
            <a:r>
              <a:rPr lang="en-US" dirty="0"/>
              <a:t>Understanding the Model of 2d Motion</a:t>
            </a:r>
          </a:p>
        </p:txBody>
      </p:sp>
      <p:sp>
        <p:nvSpPr>
          <p:cNvPr id="3" name="Content Placeholder 2"/>
          <p:cNvSpPr>
            <a:spLocks noGrp="1"/>
          </p:cNvSpPr>
          <p:nvPr>
            <p:ph idx="1"/>
          </p:nvPr>
        </p:nvSpPr>
        <p:spPr>
          <a:xfrm>
            <a:off x="0" y="609600"/>
            <a:ext cx="9144000" cy="5486400"/>
          </a:xfrm>
        </p:spPr>
        <p:txBody>
          <a:bodyPr>
            <a:normAutofit/>
          </a:bodyPr>
          <a:lstStyle/>
          <a:p>
            <a:pPr>
              <a:buNone/>
            </a:pPr>
            <a:r>
              <a:rPr lang="en-US" sz="3600" dirty="0"/>
              <a:t>Now, Suppose a Single Pixel Camera saw this</a:t>
            </a:r>
          </a:p>
          <a:p>
            <a:pPr>
              <a:buNone/>
            </a:pPr>
            <a:endParaRPr lang="en-US" sz="3600" dirty="0"/>
          </a:p>
          <a:p>
            <a:pPr>
              <a:buNone/>
            </a:pPr>
            <a:endParaRPr lang="en-US" sz="3600" dirty="0"/>
          </a:p>
          <a:p>
            <a:pPr>
              <a:buNone/>
            </a:pPr>
            <a:endParaRPr lang="en-US" sz="3600" dirty="0"/>
          </a:p>
          <a:p>
            <a:pPr>
              <a:buNone/>
            </a:pPr>
            <a:endParaRPr lang="en-US" sz="3600" dirty="0"/>
          </a:p>
          <a:p>
            <a:pPr>
              <a:buNone/>
            </a:pPr>
            <a:endParaRPr lang="en-US" sz="3600" dirty="0"/>
          </a:p>
          <a:p>
            <a:pPr>
              <a:buNone/>
            </a:pPr>
            <a:endParaRPr lang="en-US" sz="1200" dirty="0"/>
          </a:p>
          <a:p>
            <a:pPr>
              <a:buNone/>
            </a:pPr>
            <a:endParaRPr lang="en-US" sz="1200" dirty="0"/>
          </a:p>
          <a:p>
            <a:pPr>
              <a:buNone/>
            </a:pPr>
            <a:endParaRPr lang="en-US" sz="5100" dirty="0"/>
          </a:p>
        </p:txBody>
      </p:sp>
      <p:pic>
        <p:nvPicPr>
          <p:cNvPr id="4" name="Picture 3" descr="opticFlow1.jpg"/>
          <p:cNvPicPr>
            <a:picLocks noChangeAspect="1"/>
          </p:cNvPicPr>
          <p:nvPr/>
        </p:nvPicPr>
        <p:blipFill>
          <a:blip r:embed="rId2" cstate="print"/>
          <a:stretch>
            <a:fillRect/>
          </a:stretch>
        </p:blipFill>
        <p:spPr>
          <a:xfrm>
            <a:off x="1371600" y="1295400"/>
            <a:ext cx="5943600" cy="838200"/>
          </a:xfrm>
          <a:prstGeom prst="rect">
            <a:avLst/>
          </a:prstGeom>
        </p:spPr>
      </p:pic>
      <p:pic>
        <p:nvPicPr>
          <p:cNvPr id="8" name="Picture 7" descr="opticFlow5.jpg"/>
          <p:cNvPicPr>
            <a:picLocks noChangeAspect="1"/>
          </p:cNvPicPr>
          <p:nvPr/>
        </p:nvPicPr>
        <p:blipFill>
          <a:blip r:embed="rId3" cstate="print"/>
          <a:stretch>
            <a:fillRect/>
          </a:stretch>
        </p:blipFill>
        <p:spPr>
          <a:xfrm>
            <a:off x="0" y="2667000"/>
            <a:ext cx="9144000" cy="2946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a:bodyPr>
          <a:lstStyle/>
          <a:p>
            <a:r>
              <a:rPr lang="en-US" dirty="0"/>
              <a:t>Understanding the Model of 2d Motion</a:t>
            </a:r>
          </a:p>
        </p:txBody>
      </p:sp>
      <p:sp>
        <p:nvSpPr>
          <p:cNvPr id="3" name="Content Placeholder 2"/>
          <p:cNvSpPr>
            <a:spLocks noGrp="1"/>
          </p:cNvSpPr>
          <p:nvPr>
            <p:ph idx="1"/>
          </p:nvPr>
        </p:nvSpPr>
        <p:spPr>
          <a:xfrm>
            <a:off x="0" y="762000"/>
            <a:ext cx="9144000" cy="8763000"/>
          </a:xfrm>
        </p:spPr>
        <p:txBody>
          <a:bodyPr>
            <a:normAutofit/>
          </a:bodyPr>
          <a:lstStyle/>
          <a:p>
            <a:pPr>
              <a:buNone/>
            </a:pPr>
            <a:r>
              <a:rPr lang="en-US" sz="3600" dirty="0"/>
              <a:t>The Sensor would see the brightness change</a:t>
            </a:r>
          </a:p>
          <a:p>
            <a:pPr>
              <a:buNone/>
            </a:pPr>
            <a:endParaRPr lang="en-US" sz="3600" dirty="0"/>
          </a:p>
          <a:p>
            <a:pPr>
              <a:buNone/>
            </a:pPr>
            <a:endParaRPr lang="en-US" sz="3600" dirty="0"/>
          </a:p>
          <a:p>
            <a:pPr>
              <a:buNone/>
            </a:pPr>
            <a:endParaRPr lang="en-US" sz="3600" dirty="0"/>
          </a:p>
          <a:p>
            <a:pPr>
              <a:buNone/>
            </a:pPr>
            <a:endParaRPr lang="en-US" sz="3600" dirty="0"/>
          </a:p>
          <a:p>
            <a:pPr>
              <a:buNone/>
            </a:pPr>
            <a:endParaRPr lang="en-US" sz="3600" dirty="0"/>
          </a:p>
          <a:p>
            <a:pPr>
              <a:buNone/>
            </a:pPr>
            <a:endParaRPr lang="en-US" sz="1200" dirty="0"/>
          </a:p>
          <a:p>
            <a:pPr>
              <a:buNone/>
            </a:pPr>
            <a:r>
              <a:rPr lang="en-US" sz="2800" dirty="0"/>
              <a:t>The 2 arrows  show what two </a:t>
            </a:r>
            <a:r>
              <a:rPr lang="en-US" sz="2800" dirty="0" err="1"/>
              <a:t>brightnesses</a:t>
            </a:r>
            <a:r>
              <a:rPr lang="en-US" sz="2800" dirty="0"/>
              <a:t> the detector sees</a:t>
            </a:r>
          </a:p>
        </p:txBody>
      </p:sp>
      <p:pic>
        <p:nvPicPr>
          <p:cNvPr id="4" name="Picture 3" descr="opticFlow1.jpg"/>
          <p:cNvPicPr>
            <a:picLocks noChangeAspect="1"/>
          </p:cNvPicPr>
          <p:nvPr/>
        </p:nvPicPr>
        <p:blipFill>
          <a:blip r:embed="rId2" cstate="print"/>
          <a:stretch>
            <a:fillRect/>
          </a:stretch>
        </p:blipFill>
        <p:spPr>
          <a:xfrm>
            <a:off x="1371600" y="1371600"/>
            <a:ext cx="5943600" cy="609600"/>
          </a:xfrm>
          <a:prstGeom prst="rect">
            <a:avLst/>
          </a:prstGeom>
        </p:spPr>
      </p:pic>
      <p:pic>
        <p:nvPicPr>
          <p:cNvPr id="6" name="Picture 5" descr="opticFlow6.jpg"/>
          <p:cNvPicPr>
            <a:picLocks noChangeAspect="1"/>
          </p:cNvPicPr>
          <p:nvPr/>
        </p:nvPicPr>
        <p:blipFill>
          <a:blip r:embed="rId3" cstate="print"/>
          <a:stretch>
            <a:fillRect/>
          </a:stretch>
        </p:blipFill>
        <p:spPr>
          <a:xfrm>
            <a:off x="0" y="1981200"/>
            <a:ext cx="9144000" cy="2946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14613</TotalTime>
  <Words>1940</Words>
  <Application>Microsoft Office PowerPoint</Application>
  <PresentationFormat>On-screen Show (4:3)</PresentationFormat>
  <Paragraphs>231</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Motion Processing</vt:lpstr>
      <vt:lpstr>Motion Processing</vt:lpstr>
      <vt:lpstr>Motion Processing</vt:lpstr>
      <vt:lpstr>Motion Processing</vt:lpstr>
      <vt:lpstr>Understanding the Model of 2d Motion</vt:lpstr>
      <vt:lpstr>Understanding the Model of 2d Motion</vt:lpstr>
      <vt:lpstr>Understanding the Model of 2d Motion</vt:lpstr>
      <vt:lpstr>Understanding the Model of 2d Motion</vt:lpstr>
      <vt:lpstr>Understanding the Model of 2d Motion</vt:lpstr>
      <vt:lpstr>Understanding the Model of 2d Motion</vt:lpstr>
      <vt:lpstr>Understanding the Model of 2d Motion</vt:lpstr>
      <vt:lpstr>Understanding the Model of 2d Motion</vt:lpstr>
      <vt:lpstr>Understanding the Model of 2d Motion</vt:lpstr>
      <vt:lpstr>Understanding the Model of 2d Motion</vt:lpstr>
      <vt:lpstr>Understanding the Model of 2d Motion</vt:lpstr>
      <vt:lpstr>Understanding the Model of 2d Motion</vt:lpstr>
      <vt:lpstr>Understanding the Model of 2d Motion</vt:lpstr>
      <vt:lpstr>Understanding the Model of 2d Motion</vt:lpstr>
      <vt:lpstr>Understanding the Model of 2d Motion</vt:lpstr>
      <vt:lpstr>Understanding the Model of 2d Motion</vt:lpstr>
      <vt:lpstr>Understanding the Model of 2d Motion</vt:lpstr>
      <vt:lpstr>Understanding the Model of 2d Motion</vt:lpstr>
      <vt:lpstr>Understanding the Model of 2d Motion</vt:lpstr>
      <vt:lpstr>What does the  2d Motion Equation mean?</vt:lpstr>
      <vt:lpstr>What does the  2d Motion Equation mean?</vt:lpstr>
      <vt:lpstr>What does the  2d Motion Equation mean?</vt:lpstr>
      <vt:lpstr>What does the  2d Motion Equation mean?</vt:lpstr>
      <vt:lpstr>What does the  2d Motion Equation mean?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Chloe Geller</cp:lastModifiedBy>
  <cp:revision>66</cp:revision>
  <dcterms:created xsi:type="dcterms:W3CDTF">2006-08-16T00:00:00Z</dcterms:created>
  <dcterms:modified xsi:type="dcterms:W3CDTF">2020-01-29T15:32:29Z</dcterms:modified>
</cp:coreProperties>
</file>