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8" r:id="rId2"/>
    <p:sldId id="309" r:id="rId3"/>
    <p:sldId id="310" r:id="rId4"/>
    <p:sldId id="311" r:id="rId5"/>
    <p:sldId id="312" r:id="rId6"/>
    <p:sldId id="313" r:id="rId7"/>
    <p:sldId id="314" r:id="rId8"/>
    <p:sldId id="315" r:id="rId9"/>
    <p:sldId id="316" r:id="rId10"/>
    <p:sldId id="317" r:id="rId11"/>
    <p:sldId id="330" r:id="rId12"/>
    <p:sldId id="326" r:id="rId13"/>
    <p:sldId id="323" r:id="rId14"/>
    <p:sldId id="325" r:id="rId15"/>
    <p:sldId id="324" r:id="rId16"/>
    <p:sldId id="321" r:id="rId17"/>
    <p:sldId id="327" r:id="rId18"/>
    <p:sldId id="328" r:id="rId19"/>
    <p:sldId id="32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40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normAutofit fontScale="90000"/>
          </a:bodyPr>
          <a:lstStyle/>
          <a:p>
            <a:r>
              <a:rPr lang="en-US" dirty="0"/>
              <a:t>What does the  2d Motion Equation mean?</a:t>
            </a:r>
          </a:p>
        </p:txBody>
      </p:sp>
      <p:sp>
        <p:nvSpPr>
          <p:cNvPr id="3" name="Content Placeholder 2"/>
          <p:cNvSpPr>
            <a:spLocks noGrp="1"/>
          </p:cNvSpPr>
          <p:nvPr>
            <p:ph idx="1"/>
          </p:nvPr>
        </p:nvSpPr>
        <p:spPr>
          <a:xfrm>
            <a:off x="0" y="533400"/>
            <a:ext cx="9144000" cy="4876800"/>
          </a:xfrm>
        </p:spPr>
        <p:txBody>
          <a:bodyPr>
            <a:normAutofit fontScale="85000" lnSpcReduction="10000"/>
          </a:bodyPr>
          <a:lstStyle/>
          <a:p>
            <a:pPr>
              <a:buNone/>
            </a:pPr>
            <a:r>
              <a:rPr lang="en-US" sz="2800" dirty="0"/>
              <a:t>So, if we have      </a:t>
            </a:r>
          </a:p>
          <a:p>
            <a:pPr>
              <a:buNone/>
            </a:pPr>
            <a:r>
              <a:rPr lang="en-US" sz="2800" b="1" dirty="0"/>
              <a:t>                                - Iᵼᴾ¹      =     u ∙ Iₓᴾ¹    +     v ∙ I</a:t>
            </a:r>
            <a:r>
              <a:rPr lang="el-GR" sz="2800" b="1" dirty="0"/>
              <a:t>ᵧ</a:t>
            </a:r>
            <a:r>
              <a:rPr lang="en-US" sz="2800" b="1" dirty="0"/>
              <a:t>ᴾ¹ </a:t>
            </a:r>
          </a:p>
          <a:p>
            <a:pPr>
              <a:buNone/>
            </a:pPr>
            <a:r>
              <a:rPr lang="en-US" sz="2800" b="1" dirty="0"/>
              <a:t>                                - Iᵼᴾ²     =     u ∙ Iₓᴾ²    +     v ∙ I</a:t>
            </a:r>
            <a:r>
              <a:rPr lang="el-GR" sz="2800" b="1" dirty="0"/>
              <a:t>ᵧ</a:t>
            </a:r>
            <a:r>
              <a:rPr lang="en-US" sz="2800" b="1" dirty="0"/>
              <a:t>ᴾ² </a:t>
            </a:r>
          </a:p>
          <a:p>
            <a:pPr>
              <a:buNone/>
            </a:pPr>
            <a:r>
              <a:rPr lang="en-US" sz="2800" dirty="0"/>
              <a:t>then, when can we solve this?  </a:t>
            </a:r>
          </a:p>
          <a:p>
            <a:pPr>
              <a:buNone/>
            </a:pPr>
            <a:endParaRPr lang="en-US" sz="2800" dirty="0"/>
          </a:p>
          <a:p>
            <a:pPr>
              <a:buNone/>
            </a:pPr>
            <a:r>
              <a:rPr lang="en-US" sz="2800" dirty="0"/>
              <a:t>We can solve for   </a:t>
            </a:r>
            <a:r>
              <a:rPr lang="en-US" sz="2800" b="1" dirty="0"/>
              <a:t>u</a:t>
            </a:r>
            <a:r>
              <a:rPr lang="en-US" sz="2800" dirty="0"/>
              <a:t> and </a:t>
            </a:r>
            <a:r>
              <a:rPr lang="en-US" sz="2800" b="1" dirty="0"/>
              <a:t>v, exactly when ( Iₓᴾ¹ , I</a:t>
            </a:r>
            <a:r>
              <a:rPr lang="el-GR" sz="2800" b="1" dirty="0"/>
              <a:t>ᵧ</a:t>
            </a:r>
            <a:r>
              <a:rPr lang="en-US" sz="2800" b="1" dirty="0"/>
              <a:t>ᴾ¹ )  is different from</a:t>
            </a:r>
          </a:p>
          <a:p>
            <a:pPr>
              <a:buNone/>
            </a:pPr>
            <a:r>
              <a:rPr lang="en-US" sz="2800" b="1" dirty="0"/>
              <a:t>(Iₓᴾ²  , I</a:t>
            </a:r>
            <a:r>
              <a:rPr lang="el-GR" sz="2800" b="1" dirty="0"/>
              <a:t>ᵧ</a:t>
            </a:r>
            <a:r>
              <a:rPr lang="en-US" sz="2800" b="1" dirty="0"/>
              <a:t>ᴾ² ).  </a:t>
            </a:r>
            <a:r>
              <a:rPr lang="en-US" sz="2800" dirty="0"/>
              <a:t>Each pair is the image gradient at the  respective point. So,</a:t>
            </a:r>
          </a:p>
          <a:p>
            <a:pPr>
              <a:buNone/>
            </a:pPr>
            <a:r>
              <a:rPr lang="en-US" sz="2800" dirty="0"/>
              <a:t>if the gradient vectors are different, we can solve.  Not being different,</a:t>
            </a:r>
          </a:p>
          <a:p>
            <a:pPr>
              <a:buNone/>
            </a:pPr>
            <a:r>
              <a:rPr lang="en-US" sz="2800" dirty="0"/>
              <a:t>means that we have </a:t>
            </a:r>
            <a:r>
              <a:rPr lang="en-US" sz="2800" b="1" dirty="0"/>
              <a:t>only one edge direction</a:t>
            </a:r>
            <a:r>
              <a:rPr lang="en-US" sz="2800" dirty="0"/>
              <a:t> even though we have two</a:t>
            </a:r>
          </a:p>
          <a:p>
            <a:pPr>
              <a:buNone/>
            </a:pPr>
            <a:r>
              <a:rPr lang="en-US" sz="2800" dirty="0"/>
              <a:t>points.  So, it is pretty clear: we can only solve if we have two</a:t>
            </a:r>
          </a:p>
          <a:p>
            <a:pPr>
              <a:buNone/>
            </a:pPr>
            <a:r>
              <a:rPr lang="en-US" sz="2800" dirty="0"/>
              <a:t>independent edge directions, from which the two observed points</a:t>
            </a:r>
          </a:p>
          <a:p>
            <a:pPr>
              <a:buNone/>
            </a:pPr>
            <a:r>
              <a:rPr lang="en-US" sz="2800" dirty="0"/>
              <a:t>come.  So, getting both points on the same straight edge is a bad idea.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normAutofit fontScale="90000"/>
          </a:bodyPr>
          <a:lstStyle/>
          <a:p>
            <a:r>
              <a:rPr lang="en-US" dirty="0"/>
              <a:t>What does the  2d Motion Equation mean?</a:t>
            </a:r>
          </a:p>
        </p:txBody>
      </p:sp>
      <p:sp>
        <p:nvSpPr>
          <p:cNvPr id="3" name="Content Placeholder 2"/>
          <p:cNvSpPr>
            <a:spLocks noGrp="1"/>
          </p:cNvSpPr>
          <p:nvPr>
            <p:ph idx="1"/>
          </p:nvPr>
        </p:nvSpPr>
        <p:spPr>
          <a:xfrm>
            <a:off x="0" y="609600"/>
            <a:ext cx="9144000" cy="5181600"/>
          </a:xfrm>
        </p:spPr>
        <p:txBody>
          <a:bodyPr>
            <a:normAutofit/>
          </a:bodyPr>
          <a:lstStyle/>
          <a:p>
            <a:pPr>
              <a:buNone/>
            </a:pPr>
            <a:r>
              <a:rPr lang="en-US" sz="2800" dirty="0"/>
              <a:t>We  now  see that, the quantity of interest, namely, |</a:t>
            </a:r>
            <a:r>
              <a:rPr lang="en-US" sz="2800" dirty="0" err="1"/>
              <a:t>v|Cos</a:t>
            </a:r>
            <a:r>
              <a:rPr lang="el-GR" sz="2800" dirty="0"/>
              <a:t>θ</a:t>
            </a:r>
            <a:r>
              <a:rPr lang="en-US" sz="2800" dirty="0"/>
              <a:t>,</a:t>
            </a:r>
          </a:p>
          <a:p>
            <a:pPr>
              <a:buNone/>
            </a:pPr>
            <a:r>
              <a:rPr lang="en-US" sz="2800" dirty="0"/>
              <a:t>is merely the “perpendicular drop” from v onto the gradient</a:t>
            </a:r>
          </a:p>
          <a:p>
            <a:pPr>
              <a:buNone/>
            </a:pPr>
            <a:r>
              <a:rPr lang="en-US" sz="2800" dirty="0"/>
              <a:t>vector (sometimes also called the perpendicular projection,</a:t>
            </a:r>
          </a:p>
          <a:p>
            <a:pPr>
              <a:buNone/>
            </a:pPr>
            <a:r>
              <a:rPr lang="en-US" sz="2800" dirty="0"/>
              <a:t>or “shadow”)  as shown by the thick arrow in the figure.</a:t>
            </a:r>
          </a:p>
          <a:p>
            <a:pPr>
              <a:buNone/>
            </a:pPr>
            <a:r>
              <a:rPr lang="en-US" sz="2800" dirty="0"/>
              <a:t> </a:t>
            </a:r>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p:txBody>
      </p:sp>
      <p:pic>
        <p:nvPicPr>
          <p:cNvPr id="5" name="Picture 4" descr="opticFlow95.jpg"/>
          <p:cNvPicPr>
            <a:picLocks noChangeAspect="1"/>
          </p:cNvPicPr>
          <p:nvPr/>
        </p:nvPicPr>
        <p:blipFill>
          <a:blip r:embed="rId2" cstate="print"/>
          <a:stretch>
            <a:fillRect/>
          </a:stretch>
        </p:blipFill>
        <p:spPr>
          <a:xfrm>
            <a:off x="0" y="2743200"/>
            <a:ext cx="9144000" cy="37584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normAutofit fontScale="90000"/>
          </a:bodyPr>
          <a:lstStyle/>
          <a:p>
            <a:r>
              <a:rPr lang="en-US" dirty="0"/>
              <a:t>What does the  2d Motion Equation mean?</a:t>
            </a:r>
          </a:p>
        </p:txBody>
      </p:sp>
      <p:sp>
        <p:nvSpPr>
          <p:cNvPr id="3" name="Content Placeholder 2"/>
          <p:cNvSpPr>
            <a:spLocks noGrp="1"/>
          </p:cNvSpPr>
          <p:nvPr>
            <p:ph idx="1"/>
          </p:nvPr>
        </p:nvSpPr>
        <p:spPr>
          <a:xfrm>
            <a:off x="0" y="609600"/>
            <a:ext cx="9144000" cy="5181600"/>
          </a:xfrm>
        </p:spPr>
        <p:txBody>
          <a:bodyPr>
            <a:normAutofit/>
          </a:bodyPr>
          <a:lstStyle/>
          <a:p>
            <a:pPr>
              <a:buNone/>
            </a:pPr>
            <a:r>
              <a:rPr lang="en-US" sz="2800" dirty="0"/>
              <a:t>This is an important insight. It says that no matter how much there is of the component ALONG the EDGE, the only  part of motion that is measureable is the component that is Normal (i.e., perpendicular) to the edge. This part is   |</a:t>
            </a:r>
            <a:r>
              <a:rPr lang="en-US" sz="2800" dirty="0" err="1"/>
              <a:t>v|Cos</a:t>
            </a:r>
            <a:r>
              <a:rPr lang="el-GR" sz="2800" dirty="0"/>
              <a:t>θ</a:t>
            </a:r>
            <a:r>
              <a:rPr lang="en-US" sz="2800" dirty="0"/>
              <a:t>. The other part, the motion along the edge, is lost,</a:t>
            </a:r>
          </a:p>
          <a:p>
            <a:pPr>
              <a:buNone/>
            </a:pPr>
            <a:r>
              <a:rPr lang="en-US" sz="2800" dirty="0"/>
              <a:t>if one is able to view only one edge in one’s small window.</a:t>
            </a:r>
          </a:p>
          <a:p>
            <a:pPr>
              <a:buNone/>
            </a:pPr>
            <a:endParaRPr lang="en-US" sz="2800" dirty="0"/>
          </a:p>
          <a:p>
            <a:pPr>
              <a:buNone/>
            </a:pPr>
            <a:r>
              <a:rPr lang="en-US" sz="2800" dirty="0"/>
              <a:t>We now look at a simple demo of this concept. </a:t>
            </a:r>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Stripe moves to the right</a:t>
            </a:r>
          </a:p>
        </p:txBody>
      </p:sp>
      <p:pic>
        <p:nvPicPr>
          <p:cNvPr id="4" name="Content Placeholder 3" descr="opticFlow523.jpg"/>
          <p:cNvPicPr>
            <a:picLocks noGrp="1" noChangeAspect="1"/>
          </p:cNvPicPr>
          <p:nvPr>
            <p:ph idx="1"/>
          </p:nvPr>
        </p:nvPicPr>
        <p:blipFill>
          <a:blip r:embed="rId2" cstate="print"/>
          <a:stretch>
            <a:fillRect/>
          </a:stretch>
        </p:blipFill>
        <p:spPr>
          <a:xfrm>
            <a:off x="457200" y="2171877"/>
            <a:ext cx="8229600" cy="338260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Stripe moves to the right</a:t>
            </a:r>
          </a:p>
        </p:txBody>
      </p:sp>
      <p:pic>
        <p:nvPicPr>
          <p:cNvPr id="6" name="Content Placeholder 5" descr="opticFlow524.jpg"/>
          <p:cNvPicPr>
            <a:picLocks noGrp="1" noChangeAspect="1"/>
          </p:cNvPicPr>
          <p:nvPr>
            <p:ph idx="1"/>
          </p:nvPr>
        </p:nvPicPr>
        <p:blipFill>
          <a:blip r:embed="rId2" cstate="print"/>
          <a:stretch>
            <a:fillRect/>
          </a:stretch>
        </p:blipFill>
        <p:spPr>
          <a:xfrm>
            <a:off x="457200" y="2171877"/>
            <a:ext cx="8229600" cy="338260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covered, its perceived as moving Perpendicular  to edge !!!</a:t>
            </a:r>
          </a:p>
        </p:txBody>
      </p:sp>
      <p:pic>
        <p:nvPicPr>
          <p:cNvPr id="4" name="Content Placeholder 3" descr="opticFlow522.jpg"/>
          <p:cNvPicPr>
            <a:picLocks noGrp="1" noChangeAspect="1"/>
          </p:cNvPicPr>
          <p:nvPr>
            <p:ph idx="1"/>
          </p:nvPr>
        </p:nvPicPr>
        <p:blipFill>
          <a:blip r:embed="rId2" cstate="print"/>
          <a:stretch>
            <a:fillRect/>
          </a:stretch>
        </p:blipFill>
        <p:spPr>
          <a:xfrm>
            <a:off x="457200" y="2171877"/>
            <a:ext cx="8229600" cy="338260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covered, its perceived as moving Perpendicular  to edge !!!</a:t>
            </a:r>
          </a:p>
        </p:txBody>
      </p:sp>
      <p:pic>
        <p:nvPicPr>
          <p:cNvPr id="4" name="Content Placeholder 3" descr="opticFlow521.jpg"/>
          <p:cNvPicPr>
            <a:picLocks noGrp="1" noChangeAspect="1"/>
          </p:cNvPicPr>
          <p:nvPr>
            <p:ph idx="1"/>
          </p:nvPr>
        </p:nvPicPr>
        <p:blipFill>
          <a:blip r:embed="rId2" cstate="print"/>
          <a:stretch>
            <a:fillRect/>
          </a:stretch>
        </p:blipFill>
        <p:spPr>
          <a:xfrm>
            <a:off x="457200" y="2171877"/>
            <a:ext cx="8229600" cy="3382608"/>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rmAutofit/>
          </a:bodyPr>
          <a:lstStyle/>
          <a:p>
            <a:r>
              <a:rPr lang="en-US" dirty="0"/>
              <a:t> Aperture  Problem demo is DONE</a:t>
            </a:r>
          </a:p>
        </p:txBody>
      </p:sp>
      <p:sp>
        <p:nvSpPr>
          <p:cNvPr id="15" name="Content Placeholder 14"/>
          <p:cNvSpPr>
            <a:spLocks noGrp="1"/>
          </p:cNvSpPr>
          <p:nvPr>
            <p:ph idx="1"/>
          </p:nvPr>
        </p:nvSpPr>
        <p:spPr>
          <a:xfrm>
            <a:off x="0" y="762000"/>
            <a:ext cx="9144000" cy="4525963"/>
          </a:xfrm>
        </p:spPr>
        <p:txBody>
          <a:bodyPr>
            <a:normAutofit fontScale="77500" lnSpcReduction="20000"/>
          </a:bodyPr>
          <a:lstStyle/>
          <a:p>
            <a:r>
              <a:rPr lang="en-US" dirty="0"/>
              <a:t>So, we understand that a single equation cannot solve for answers.</a:t>
            </a:r>
          </a:p>
          <a:p>
            <a:r>
              <a:rPr lang="en-US" dirty="0"/>
              <a:t>A single equation only provides the component of motion that is perpendicular to the edge. The component  that is ALONG THE EDGE is lost. This makes sense; try sliding  a black rectangular shape , along the direction of its longer side when viewed thru a small window , similar to the type of small  RED covering we used; the motion will not be visible.</a:t>
            </a:r>
          </a:p>
          <a:p>
            <a:r>
              <a:rPr lang="en-US" dirty="0"/>
              <a:t>Had we tracked a corner viewed thru the RED covering’s aperture, the true direction of motion becomes readily perceptible. This is because the corner has two edge directions, so this is equivalent to providing a second (independent, because its gradient is different from the first equation’s) equation.</a:t>
            </a:r>
          </a:p>
          <a:p>
            <a:r>
              <a:rPr lang="en-US" dirty="0"/>
              <a:t>In practice, more than two equations are used to get 2d-motion.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Having 3 or more locations to measure</a:t>
            </a:r>
          </a:p>
        </p:txBody>
      </p:sp>
      <p:sp>
        <p:nvSpPr>
          <p:cNvPr id="3" name="Content Placeholder 2"/>
          <p:cNvSpPr>
            <a:spLocks noGrp="1"/>
          </p:cNvSpPr>
          <p:nvPr>
            <p:ph idx="1"/>
          </p:nvPr>
        </p:nvSpPr>
        <p:spPr>
          <a:xfrm>
            <a:off x="457200" y="1600201"/>
            <a:ext cx="8229600" cy="3962399"/>
          </a:xfrm>
        </p:spPr>
        <p:txBody>
          <a:bodyPr>
            <a:normAutofit fontScale="85000" lnSpcReduction="20000"/>
          </a:bodyPr>
          <a:lstStyle/>
          <a:p>
            <a:r>
              <a:rPr lang="en-US" dirty="0"/>
              <a:t>We must assume that the three (or more) locations are coming from different gradients, so that the equations are independent.</a:t>
            </a:r>
          </a:p>
          <a:p>
            <a:r>
              <a:rPr lang="en-US" dirty="0"/>
              <a:t>With exactly two equations, the solution technique is the straightforward one, just simply invert the 2x2 matrix, and obtain the solution for (</a:t>
            </a:r>
            <a:r>
              <a:rPr lang="en-US" dirty="0" err="1"/>
              <a:t>u,v</a:t>
            </a:r>
            <a:r>
              <a:rPr lang="en-US" dirty="0"/>
              <a:t>). However,  for this to be reliable, the two gradients and two temporal  derivative calculations would have had to have been perfect. </a:t>
            </a:r>
          </a:p>
          <a:p>
            <a:r>
              <a:rPr lang="en-US" dirty="0"/>
              <a:t>It is better to use many locations and then to use some form of averaging, or least squares solution.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Having 3 or more locations to measure</a:t>
            </a:r>
          </a:p>
        </p:txBody>
      </p:sp>
      <p:sp>
        <p:nvSpPr>
          <p:cNvPr id="3" name="Content Placeholder 2"/>
          <p:cNvSpPr>
            <a:spLocks noGrp="1"/>
          </p:cNvSpPr>
          <p:nvPr>
            <p:ph idx="1"/>
          </p:nvPr>
        </p:nvSpPr>
        <p:spPr>
          <a:xfrm>
            <a:off x="457200" y="1600201"/>
            <a:ext cx="8229600" cy="3962399"/>
          </a:xfrm>
        </p:spPr>
        <p:txBody>
          <a:bodyPr>
            <a:normAutofit fontScale="85000" lnSpcReduction="20000"/>
          </a:bodyPr>
          <a:lstStyle/>
          <a:p>
            <a:r>
              <a:rPr lang="en-US" dirty="0"/>
              <a:t>We must assume that the three (or more) locations are coming from different gradients, so that the equations are independent.</a:t>
            </a:r>
          </a:p>
          <a:p>
            <a:r>
              <a:rPr lang="en-US" dirty="0"/>
              <a:t>With exactly two equations, the solution technique is the straightforward one, just simply invert the 2x2 matrix, and obtain the solution for (</a:t>
            </a:r>
            <a:r>
              <a:rPr lang="en-US" dirty="0" err="1"/>
              <a:t>u,v</a:t>
            </a:r>
            <a:r>
              <a:rPr lang="en-US" dirty="0"/>
              <a:t>). However,  for this to be reliable, the two gradients and two temporal  derivative calculations would have had to have been perfect. </a:t>
            </a:r>
          </a:p>
          <a:p>
            <a:r>
              <a:rPr lang="en-US" dirty="0"/>
              <a:t>It is better to use many locations and then to use some form of averaging, or least squares solution.</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Having 3 or more locations to measure</a:t>
            </a:r>
          </a:p>
        </p:txBody>
      </p:sp>
      <p:sp>
        <p:nvSpPr>
          <p:cNvPr id="3" name="Content Placeholder 2"/>
          <p:cNvSpPr>
            <a:spLocks noGrp="1"/>
          </p:cNvSpPr>
          <p:nvPr>
            <p:ph idx="1"/>
          </p:nvPr>
        </p:nvSpPr>
        <p:spPr>
          <a:xfrm>
            <a:off x="457200" y="1600201"/>
            <a:ext cx="8229600" cy="3962399"/>
          </a:xfrm>
        </p:spPr>
        <p:txBody>
          <a:bodyPr>
            <a:normAutofit fontScale="85000" lnSpcReduction="20000"/>
          </a:bodyPr>
          <a:lstStyle/>
          <a:p>
            <a:r>
              <a:rPr lang="en-US" dirty="0"/>
              <a:t>We must assume that the three (or more) locations are coming from different gradients, so that the equations are independent.</a:t>
            </a:r>
          </a:p>
          <a:p>
            <a:r>
              <a:rPr lang="en-US" dirty="0"/>
              <a:t>With exactly two equations, the solution technique is the straightforward one, just simply invert the 2x2 matrix, and obtain the solution for (</a:t>
            </a:r>
            <a:r>
              <a:rPr lang="en-US" dirty="0" err="1"/>
              <a:t>u,v</a:t>
            </a:r>
            <a:r>
              <a:rPr lang="en-US" dirty="0"/>
              <a:t>). However,  for this to be reliable, the two gradients and two temporal  derivative calculations would have had to have been perfect. </a:t>
            </a:r>
          </a:p>
          <a:p>
            <a:r>
              <a:rPr lang="en-US" dirty="0"/>
              <a:t>It is better to use many locations and then to use some form of averaging, or least squares solution.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normAutofit fontScale="90000"/>
          </a:bodyPr>
          <a:lstStyle/>
          <a:p>
            <a:r>
              <a:rPr lang="en-US" dirty="0"/>
              <a:t>What does the  2d Motion Equation mean?</a:t>
            </a:r>
          </a:p>
        </p:txBody>
      </p:sp>
      <p:sp>
        <p:nvSpPr>
          <p:cNvPr id="3" name="Content Placeholder 2"/>
          <p:cNvSpPr>
            <a:spLocks noGrp="1"/>
          </p:cNvSpPr>
          <p:nvPr>
            <p:ph idx="1"/>
          </p:nvPr>
        </p:nvSpPr>
        <p:spPr>
          <a:xfrm>
            <a:off x="0" y="533400"/>
            <a:ext cx="9144000" cy="4876800"/>
          </a:xfrm>
        </p:spPr>
        <p:txBody>
          <a:bodyPr>
            <a:normAutofit fontScale="92500" lnSpcReduction="10000"/>
          </a:bodyPr>
          <a:lstStyle/>
          <a:p>
            <a:pPr>
              <a:buNone/>
            </a:pPr>
            <a:r>
              <a:rPr lang="en-US" sz="2800" dirty="0"/>
              <a:t>Now that we know what having two equations does for us,</a:t>
            </a:r>
          </a:p>
          <a:p>
            <a:pPr>
              <a:buNone/>
            </a:pPr>
            <a:r>
              <a:rPr lang="en-US" sz="2800" dirty="0"/>
              <a:t>we can ask  “what information is contained in one equation?”</a:t>
            </a:r>
          </a:p>
          <a:p>
            <a:pPr>
              <a:buNone/>
            </a:pPr>
            <a:r>
              <a:rPr lang="en-US" sz="2800" dirty="0"/>
              <a:t>Let us examine a single equation closely and carefully.     </a:t>
            </a:r>
          </a:p>
          <a:p>
            <a:pPr>
              <a:buNone/>
            </a:pPr>
            <a:r>
              <a:rPr lang="en-US" sz="2800" b="1" dirty="0"/>
              <a:t>                                - Iᵼ      =     u ∙ Iₓ    +     v ∙ I</a:t>
            </a:r>
            <a:r>
              <a:rPr lang="el-GR" sz="2800" b="1" dirty="0"/>
              <a:t>ᵧ</a:t>
            </a:r>
            <a:endParaRPr lang="en-US" sz="2800" b="1" dirty="0"/>
          </a:p>
          <a:p>
            <a:pPr>
              <a:buNone/>
            </a:pPr>
            <a:r>
              <a:rPr lang="en-US" sz="2800" dirty="0"/>
              <a:t>In the equation here, we notice that the right hand side</a:t>
            </a:r>
            <a:r>
              <a:rPr lang="en-US" sz="2800" b="1" dirty="0"/>
              <a:t>  </a:t>
            </a:r>
            <a:r>
              <a:rPr lang="en-US" sz="2800" dirty="0"/>
              <a:t>is</a:t>
            </a:r>
          </a:p>
          <a:p>
            <a:pPr>
              <a:buNone/>
            </a:pPr>
            <a:r>
              <a:rPr lang="en-US" sz="2800" dirty="0"/>
              <a:t>simply a dot-product, also called scalar-product, (or in my</a:t>
            </a:r>
          </a:p>
          <a:p>
            <a:pPr>
              <a:buNone/>
            </a:pPr>
            <a:r>
              <a:rPr lang="en-US" sz="2800" dirty="0"/>
              <a:t>terminology) a one-step convolution.  So, let us write it like</a:t>
            </a:r>
          </a:p>
          <a:p>
            <a:pPr>
              <a:buNone/>
            </a:pPr>
            <a:r>
              <a:rPr lang="en-US" sz="2800" dirty="0"/>
              <a:t>that:     </a:t>
            </a:r>
          </a:p>
          <a:p>
            <a:pPr>
              <a:buNone/>
            </a:pPr>
            <a:r>
              <a:rPr lang="en-US" sz="3500" b="1" dirty="0"/>
              <a:t>                       </a:t>
            </a:r>
            <a:r>
              <a:rPr lang="en-US" sz="3900" b="1" dirty="0"/>
              <a:t>- Iᵼ   = </a:t>
            </a:r>
            <a:r>
              <a:rPr lang="en-US" sz="3900" dirty="0"/>
              <a:t>  </a:t>
            </a:r>
            <a:r>
              <a:rPr lang="en-US" sz="8000" dirty="0"/>
              <a:t>[ ] </a:t>
            </a:r>
            <a:r>
              <a:rPr lang="en-US" sz="5200" b="1" dirty="0"/>
              <a:t>∙</a:t>
            </a:r>
            <a:r>
              <a:rPr lang="en-US" sz="8000" dirty="0"/>
              <a:t> [  ] </a:t>
            </a:r>
            <a:endParaRPr lang="en-US" sz="8000" b="1" dirty="0"/>
          </a:p>
        </p:txBody>
      </p:sp>
      <p:sp>
        <p:nvSpPr>
          <p:cNvPr id="4" name="TextBox 3"/>
          <p:cNvSpPr txBox="1"/>
          <p:nvPr/>
        </p:nvSpPr>
        <p:spPr>
          <a:xfrm>
            <a:off x="3810000" y="4267200"/>
            <a:ext cx="381000" cy="954107"/>
          </a:xfrm>
          <a:prstGeom prst="rect">
            <a:avLst/>
          </a:prstGeom>
          <a:noFill/>
        </p:spPr>
        <p:txBody>
          <a:bodyPr wrap="square" rtlCol="0">
            <a:spAutoFit/>
          </a:bodyPr>
          <a:lstStyle/>
          <a:p>
            <a:r>
              <a:rPr lang="en-US" sz="2800" b="1" dirty="0"/>
              <a:t>u</a:t>
            </a:r>
          </a:p>
          <a:p>
            <a:r>
              <a:rPr lang="en-US" sz="2800" b="1" dirty="0"/>
              <a:t>v</a:t>
            </a:r>
          </a:p>
        </p:txBody>
      </p:sp>
      <p:sp>
        <p:nvSpPr>
          <p:cNvPr id="5" name="TextBox 4"/>
          <p:cNvSpPr txBox="1"/>
          <p:nvPr/>
        </p:nvSpPr>
        <p:spPr>
          <a:xfrm>
            <a:off x="5257800" y="4267200"/>
            <a:ext cx="609599" cy="1231106"/>
          </a:xfrm>
          <a:prstGeom prst="rect">
            <a:avLst/>
          </a:prstGeom>
          <a:noFill/>
        </p:spPr>
        <p:txBody>
          <a:bodyPr wrap="square" rtlCol="0">
            <a:spAutoFit/>
          </a:bodyPr>
          <a:lstStyle/>
          <a:p>
            <a:r>
              <a:rPr lang="en-US" sz="2800" b="1" dirty="0"/>
              <a:t>Iₓ</a:t>
            </a:r>
          </a:p>
          <a:p>
            <a:r>
              <a:rPr lang="en-US" sz="2800" b="1" dirty="0"/>
              <a:t>I</a:t>
            </a:r>
            <a:r>
              <a:rPr lang="el-GR" sz="2800" b="1" dirty="0"/>
              <a:t>ᵧ</a:t>
            </a:r>
            <a:endParaRPr lang="en-US" sz="2800" b="1"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normAutofit fontScale="90000"/>
          </a:bodyPr>
          <a:lstStyle/>
          <a:p>
            <a:r>
              <a:rPr lang="en-US" dirty="0"/>
              <a:t>What does the  2d Motion Equation mean?</a:t>
            </a:r>
          </a:p>
        </p:txBody>
      </p:sp>
      <p:sp>
        <p:nvSpPr>
          <p:cNvPr id="3" name="Content Placeholder 2"/>
          <p:cNvSpPr>
            <a:spLocks noGrp="1"/>
          </p:cNvSpPr>
          <p:nvPr>
            <p:ph idx="1"/>
          </p:nvPr>
        </p:nvSpPr>
        <p:spPr>
          <a:xfrm>
            <a:off x="0" y="533400"/>
            <a:ext cx="9144000" cy="5334000"/>
          </a:xfrm>
        </p:spPr>
        <p:txBody>
          <a:bodyPr>
            <a:normAutofit fontScale="92500"/>
          </a:bodyPr>
          <a:lstStyle/>
          <a:p>
            <a:pPr>
              <a:buNone/>
            </a:pPr>
            <a:r>
              <a:rPr lang="en-US" sz="2800" dirty="0"/>
              <a:t>So, writing the equation  in the form</a:t>
            </a:r>
          </a:p>
          <a:p>
            <a:pPr>
              <a:buNone/>
            </a:pPr>
            <a:r>
              <a:rPr lang="en-US" sz="3500" b="1" dirty="0"/>
              <a:t>                       </a:t>
            </a:r>
            <a:r>
              <a:rPr lang="en-US" sz="3900" b="1" dirty="0"/>
              <a:t>- Iᵼ   = </a:t>
            </a:r>
            <a:r>
              <a:rPr lang="en-US" sz="3900" dirty="0"/>
              <a:t>  </a:t>
            </a:r>
            <a:r>
              <a:rPr lang="en-US" sz="8000" dirty="0"/>
              <a:t>[ ] </a:t>
            </a:r>
            <a:r>
              <a:rPr lang="en-US" sz="5200" b="1" dirty="0"/>
              <a:t>∙</a:t>
            </a:r>
            <a:r>
              <a:rPr lang="en-US" sz="8000" dirty="0"/>
              <a:t> [  ]</a:t>
            </a:r>
          </a:p>
          <a:p>
            <a:pPr>
              <a:buNone/>
            </a:pPr>
            <a:r>
              <a:rPr lang="en-US" sz="8000" dirty="0"/>
              <a:t> </a:t>
            </a:r>
            <a:r>
              <a:rPr lang="en-US" sz="2800" dirty="0"/>
              <a:t> shows us that the Right Hand Side simply is the dot product of two vectors, which are 1) the total 2d motion vector (</a:t>
            </a:r>
            <a:r>
              <a:rPr lang="en-US" sz="2800" b="1" dirty="0" err="1"/>
              <a:t>u,v</a:t>
            </a:r>
            <a:r>
              <a:rPr lang="en-US" sz="2800" dirty="0"/>
              <a:t>), and 2) the image gradient vector (</a:t>
            </a:r>
            <a:r>
              <a:rPr lang="en-US" sz="2800" b="1" dirty="0"/>
              <a:t>Iₓ , I</a:t>
            </a:r>
            <a:r>
              <a:rPr lang="el-GR" sz="2800" b="1" dirty="0"/>
              <a:t>ᵧ</a:t>
            </a:r>
            <a:r>
              <a:rPr lang="en-US" sz="2800" b="1" dirty="0"/>
              <a:t> </a:t>
            </a:r>
            <a:r>
              <a:rPr lang="en-US" sz="2800" dirty="0"/>
              <a:t>).</a:t>
            </a:r>
            <a:r>
              <a:rPr lang="en-US" sz="2800" b="1" dirty="0"/>
              <a:t> </a:t>
            </a:r>
            <a:r>
              <a:rPr lang="en-US" sz="2800" dirty="0"/>
              <a:t> Let these be denoted by    </a:t>
            </a:r>
            <a:r>
              <a:rPr lang="az-Cyrl-AZ" sz="2800" b="1" dirty="0"/>
              <a:t>ѵ̅</a:t>
            </a:r>
            <a:r>
              <a:rPr lang="en-US" sz="2800" b="1" dirty="0"/>
              <a:t>  </a:t>
            </a:r>
            <a:r>
              <a:rPr lang="en-US" sz="2800" dirty="0"/>
              <a:t>(2d motion vector having components u and v),    and    </a:t>
            </a:r>
            <a:r>
              <a:rPr lang="en-US" sz="2800" b="1" dirty="0"/>
              <a:t>V̅͞ I  </a:t>
            </a:r>
            <a:r>
              <a:rPr lang="en-US" sz="2800" dirty="0"/>
              <a:t>(image gradient vector  having components </a:t>
            </a:r>
            <a:r>
              <a:rPr lang="en-US" sz="2800" b="1" dirty="0"/>
              <a:t>Iₓ  </a:t>
            </a:r>
            <a:r>
              <a:rPr lang="en-US" sz="2800" dirty="0"/>
              <a:t>and</a:t>
            </a:r>
            <a:r>
              <a:rPr lang="en-US" sz="2800" b="1" dirty="0"/>
              <a:t> I</a:t>
            </a:r>
            <a:r>
              <a:rPr lang="el-GR" sz="2800" b="1" dirty="0"/>
              <a:t>ᵧ</a:t>
            </a:r>
            <a:r>
              <a:rPr lang="en-US" sz="2800" b="1" dirty="0"/>
              <a:t> </a:t>
            </a:r>
            <a:r>
              <a:rPr lang="en-US" sz="2800" dirty="0"/>
              <a:t>)</a:t>
            </a:r>
            <a:endParaRPr lang="en-US" sz="2800" b="1" dirty="0"/>
          </a:p>
          <a:p>
            <a:pPr>
              <a:buNone/>
            </a:pPr>
            <a:r>
              <a:rPr lang="en-US" sz="2800" b="1" dirty="0"/>
              <a:t> </a:t>
            </a:r>
          </a:p>
          <a:p>
            <a:pPr>
              <a:buNone/>
            </a:pPr>
            <a:endParaRPr lang="en-US" sz="8000" b="1" dirty="0"/>
          </a:p>
        </p:txBody>
      </p:sp>
      <p:sp>
        <p:nvSpPr>
          <p:cNvPr id="4" name="TextBox 3"/>
          <p:cNvSpPr txBox="1"/>
          <p:nvPr/>
        </p:nvSpPr>
        <p:spPr>
          <a:xfrm>
            <a:off x="3810000" y="1371600"/>
            <a:ext cx="381000" cy="954107"/>
          </a:xfrm>
          <a:prstGeom prst="rect">
            <a:avLst/>
          </a:prstGeom>
          <a:noFill/>
        </p:spPr>
        <p:txBody>
          <a:bodyPr wrap="square" rtlCol="0">
            <a:spAutoFit/>
          </a:bodyPr>
          <a:lstStyle/>
          <a:p>
            <a:r>
              <a:rPr lang="en-US" sz="2800" b="1" dirty="0"/>
              <a:t>u</a:t>
            </a:r>
          </a:p>
          <a:p>
            <a:r>
              <a:rPr lang="en-US" sz="2800" b="1" dirty="0"/>
              <a:t>v</a:t>
            </a:r>
          </a:p>
        </p:txBody>
      </p:sp>
      <p:sp>
        <p:nvSpPr>
          <p:cNvPr id="5" name="TextBox 4"/>
          <p:cNvSpPr txBox="1"/>
          <p:nvPr/>
        </p:nvSpPr>
        <p:spPr>
          <a:xfrm>
            <a:off x="5257800" y="1371600"/>
            <a:ext cx="609599" cy="1231106"/>
          </a:xfrm>
          <a:prstGeom prst="rect">
            <a:avLst/>
          </a:prstGeom>
          <a:noFill/>
        </p:spPr>
        <p:txBody>
          <a:bodyPr wrap="square" rtlCol="0">
            <a:spAutoFit/>
          </a:bodyPr>
          <a:lstStyle/>
          <a:p>
            <a:r>
              <a:rPr lang="en-US" sz="2800" b="1" dirty="0"/>
              <a:t>Iₓ</a:t>
            </a:r>
          </a:p>
          <a:p>
            <a:r>
              <a:rPr lang="en-US" sz="2800" b="1" dirty="0"/>
              <a:t>I</a:t>
            </a:r>
            <a:r>
              <a:rPr lang="el-GR" sz="2800" b="1" dirty="0"/>
              <a:t>ᵧ</a:t>
            </a:r>
            <a:endParaRPr lang="en-US" sz="2800" b="1"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normAutofit fontScale="90000"/>
          </a:bodyPr>
          <a:lstStyle/>
          <a:p>
            <a:r>
              <a:rPr lang="en-US" dirty="0"/>
              <a:t>What does the  2d Motion Equation mean?</a:t>
            </a:r>
          </a:p>
        </p:txBody>
      </p:sp>
      <p:sp>
        <p:nvSpPr>
          <p:cNvPr id="3" name="Content Placeholder 2"/>
          <p:cNvSpPr>
            <a:spLocks noGrp="1"/>
          </p:cNvSpPr>
          <p:nvPr>
            <p:ph idx="1"/>
          </p:nvPr>
        </p:nvSpPr>
        <p:spPr>
          <a:xfrm>
            <a:off x="0" y="533400"/>
            <a:ext cx="9144000" cy="5334000"/>
          </a:xfrm>
        </p:spPr>
        <p:txBody>
          <a:bodyPr>
            <a:normAutofit/>
          </a:bodyPr>
          <a:lstStyle/>
          <a:p>
            <a:pPr>
              <a:buNone/>
            </a:pPr>
            <a:r>
              <a:rPr lang="en-US" sz="2800" dirty="0"/>
              <a:t>So, we now have</a:t>
            </a:r>
          </a:p>
          <a:p>
            <a:pPr>
              <a:buNone/>
            </a:pPr>
            <a:r>
              <a:rPr lang="en-US" sz="3500" b="1" dirty="0"/>
              <a:t>                       </a:t>
            </a:r>
            <a:r>
              <a:rPr lang="en-US" sz="3900" b="1" dirty="0"/>
              <a:t>- Iᵼ   = </a:t>
            </a:r>
            <a:r>
              <a:rPr lang="en-US" sz="3900" dirty="0"/>
              <a:t>  </a:t>
            </a:r>
            <a:r>
              <a:rPr lang="az-Cyrl-AZ" sz="2800" b="1" dirty="0"/>
              <a:t>ѵ̅</a:t>
            </a:r>
            <a:r>
              <a:rPr lang="en-US" sz="2800" b="1" dirty="0"/>
              <a:t>  . V̅͞I</a:t>
            </a:r>
          </a:p>
          <a:p>
            <a:pPr>
              <a:buNone/>
            </a:pPr>
            <a:endParaRPr lang="en-US" sz="2800" b="1" dirty="0"/>
          </a:p>
          <a:p>
            <a:pPr>
              <a:buNone/>
            </a:pPr>
            <a:r>
              <a:rPr lang="en-US" sz="2800" dirty="0"/>
              <a:t>Now, what we have here is a Dot Product (scalar product) of two vectors. The  single step convolution expansion was where this dot product came from. i.e., that single step convolution was one way to have expanded the dot product. However, there is another way to do this expansion, and that is by writing it as</a:t>
            </a:r>
          </a:p>
          <a:p>
            <a:pPr>
              <a:buNone/>
            </a:pPr>
            <a:r>
              <a:rPr lang="en-US" sz="2800" dirty="0"/>
              <a:t>                             </a:t>
            </a:r>
            <a:r>
              <a:rPr lang="en-US" sz="4000" b="1" dirty="0"/>
              <a:t>- Iᵼ</a:t>
            </a:r>
            <a:r>
              <a:rPr lang="en-US" sz="4000" dirty="0"/>
              <a:t> </a:t>
            </a:r>
            <a:r>
              <a:rPr lang="en-US" sz="2800" dirty="0"/>
              <a:t>    </a:t>
            </a:r>
            <a:r>
              <a:rPr lang="en-US" sz="3900" b="1" dirty="0"/>
              <a:t>= </a:t>
            </a:r>
            <a:r>
              <a:rPr lang="en-US" sz="3900" dirty="0"/>
              <a:t> ǁ </a:t>
            </a:r>
            <a:r>
              <a:rPr lang="az-Cyrl-AZ" sz="2800" b="1" dirty="0"/>
              <a:t>ѵ̅</a:t>
            </a:r>
            <a:r>
              <a:rPr lang="en-US" sz="2800" b="1" dirty="0"/>
              <a:t>  </a:t>
            </a:r>
            <a:r>
              <a:rPr lang="en-US" sz="3600" dirty="0"/>
              <a:t>ǁ</a:t>
            </a:r>
            <a:r>
              <a:rPr lang="en-US" sz="2800" b="1" dirty="0"/>
              <a:t>   </a:t>
            </a:r>
            <a:r>
              <a:rPr lang="en-US" sz="2800" dirty="0"/>
              <a:t>x </a:t>
            </a:r>
            <a:r>
              <a:rPr lang="en-US" sz="2800" b="1" dirty="0"/>
              <a:t>  </a:t>
            </a:r>
            <a:r>
              <a:rPr lang="en-US" sz="3600" dirty="0"/>
              <a:t>ǁ</a:t>
            </a:r>
            <a:r>
              <a:rPr lang="en-US" sz="2800" b="1" dirty="0"/>
              <a:t>  V̅͞I </a:t>
            </a:r>
            <a:r>
              <a:rPr lang="en-US" sz="3600" dirty="0"/>
              <a:t>ǁ</a:t>
            </a:r>
            <a:r>
              <a:rPr lang="en-US" sz="2800" b="1" dirty="0"/>
              <a:t>    </a:t>
            </a:r>
            <a:r>
              <a:rPr lang="en-US" sz="2800" dirty="0"/>
              <a:t>x   Cos (</a:t>
            </a:r>
            <a:r>
              <a:rPr lang="el-GR" sz="2800" dirty="0"/>
              <a:t>θ</a:t>
            </a:r>
            <a:r>
              <a:rPr lang="en-US" sz="2800"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normAutofit fontScale="90000"/>
          </a:bodyPr>
          <a:lstStyle/>
          <a:p>
            <a:r>
              <a:rPr lang="en-US" dirty="0"/>
              <a:t>What does the  2d Motion Equation mean?</a:t>
            </a:r>
          </a:p>
        </p:txBody>
      </p:sp>
      <p:sp>
        <p:nvSpPr>
          <p:cNvPr id="3" name="Content Placeholder 2"/>
          <p:cNvSpPr>
            <a:spLocks noGrp="1"/>
          </p:cNvSpPr>
          <p:nvPr>
            <p:ph idx="1"/>
          </p:nvPr>
        </p:nvSpPr>
        <p:spPr>
          <a:xfrm>
            <a:off x="0" y="533400"/>
            <a:ext cx="9144000" cy="5181600"/>
          </a:xfrm>
        </p:spPr>
        <p:txBody>
          <a:bodyPr>
            <a:normAutofit fontScale="85000" lnSpcReduction="20000"/>
          </a:bodyPr>
          <a:lstStyle/>
          <a:p>
            <a:pPr>
              <a:buNone/>
            </a:pPr>
            <a:r>
              <a:rPr lang="en-US" sz="2800" dirty="0"/>
              <a:t>Our equation has become:</a:t>
            </a:r>
          </a:p>
          <a:p>
            <a:pPr>
              <a:buNone/>
            </a:pPr>
            <a:r>
              <a:rPr lang="en-US" sz="2800" dirty="0"/>
              <a:t>                             </a:t>
            </a:r>
            <a:r>
              <a:rPr lang="en-US" sz="4000" b="1" dirty="0"/>
              <a:t>- Iᵼ</a:t>
            </a:r>
            <a:r>
              <a:rPr lang="en-US" sz="4000" dirty="0"/>
              <a:t> </a:t>
            </a:r>
            <a:r>
              <a:rPr lang="en-US" sz="2800" dirty="0"/>
              <a:t>    </a:t>
            </a:r>
            <a:r>
              <a:rPr lang="en-US" sz="3900" b="1" dirty="0"/>
              <a:t>= </a:t>
            </a:r>
            <a:r>
              <a:rPr lang="en-US" sz="3900" dirty="0"/>
              <a:t> ǁ </a:t>
            </a:r>
            <a:r>
              <a:rPr lang="az-Cyrl-AZ" sz="2800" b="1" dirty="0"/>
              <a:t>ѵ̅</a:t>
            </a:r>
            <a:r>
              <a:rPr lang="en-US" sz="2800" b="1" dirty="0"/>
              <a:t>  </a:t>
            </a:r>
            <a:r>
              <a:rPr lang="en-US" sz="3600" dirty="0"/>
              <a:t>ǁ</a:t>
            </a:r>
            <a:r>
              <a:rPr lang="en-US" sz="2800" b="1" dirty="0"/>
              <a:t>   </a:t>
            </a:r>
            <a:r>
              <a:rPr lang="en-US" sz="2800" dirty="0"/>
              <a:t>x </a:t>
            </a:r>
            <a:r>
              <a:rPr lang="en-US" sz="2800" b="1" dirty="0"/>
              <a:t>  </a:t>
            </a:r>
            <a:r>
              <a:rPr lang="en-US" sz="3600" dirty="0"/>
              <a:t>ǁ</a:t>
            </a:r>
            <a:r>
              <a:rPr lang="en-US" sz="2800" b="1" dirty="0"/>
              <a:t>  V̅͞I </a:t>
            </a:r>
            <a:r>
              <a:rPr lang="en-US" sz="3600" dirty="0"/>
              <a:t>ǁ</a:t>
            </a:r>
            <a:r>
              <a:rPr lang="en-US" sz="2800" b="1" dirty="0"/>
              <a:t>    </a:t>
            </a:r>
            <a:r>
              <a:rPr lang="en-US" sz="2800" dirty="0"/>
              <a:t>x   Cos (</a:t>
            </a:r>
            <a:r>
              <a:rPr lang="el-GR" sz="2800" dirty="0"/>
              <a:t>θ</a:t>
            </a:r>
            <a:r>
              <a:rPr lang="en-US" sz="2800" dirty="0"/>
              <a:t> )</a:t>
            </a:r>
          </a:p>
          <a:p>
            <a:pPr>
              <a:buNone/>
            </a:pPr>
            <a:endParaRPr lang="en-US" sz="2800" dirty="0"/>
          </a:p>
          <a:p>
            <a:pPr>
              <a:buNone/>
            </a:pPr>
            <a:r>
              <a:rPr lang="en-US" sz="2800" dirty="0"/>
              <a:t>Now,  pulling all the </a:t>
            </a:r>
            <a:r>
              <a:rPr lang="en-US" sz="2800" dirty="0" err="1"/>
              <a:t>knowns</a:t>
            </a:r>
            <a:r>
              <a:rPr lang="en-US" sz="2800" dirty="0"/>
              <a:t> to the right, and all the unknowns to the left, this can be re-written as:</a:t>
            </a:r>
          </a:p>
          <a:p>
            <a:pPr>
              <a:buNone/>
            </a:pPr>
            <a:r>
              <a:rPr lang="en-US" sz="3900" b="1" dirty="0"/>
              <a:t>            </a:t>
            </a:r>
            <a:r>
              <a:rPr lang="en-US" sz="3900" dirty="0"/>
              <a:t> ǁ </a:t>
            </a:r>
            <a:r>
              <a:rPr lang="az-Cyrl-AZ" sz="2800" b="1" dirty="0"/>
              <a:t>ѵ̅</a:t>
            </a:r>
            <a:r>
              <a:rPr lang="en-US" sz="2800" b="1" dirty="0"/>
              <a:t>  </a:t>
            </a:r>
            <a:r>
              <a:rPr lang="en-US" sz="3600" dirty="0"/>
              <a:t>ǁ</a:t>
            </a:r>
            <a:r>
              <a:rPr lang="en-US" sz="2800" b="1" dirty="0"/>
              <a:t>  </a:t>
            </a:r>
            <a:r>
              <a:rPr lang="en-US" sz="2800" dirty="0"/>
              <a:t>x  Cos (</a:t>
            </a:r>
            <a:r>
              <a:rPr lang="el-GR" sz="2800" dirty="0"/>
              <a:t>θ</a:t>
            </a:r>
            <a:r>
              <a:rPr lang="en-US" sz="2800" dirty="0"/>
              <a:t> )   =     </a:t>
            </a:r>
            <a:r>
              <a:rPr lang="en-US" sz="4000" b="1" dirty="0"/>
              <a:t>- Iᵼ</a:t>
            </a:r>
            <a:r>
              <a:rPr lang="en-US" sz="4000" dirty="0"/>
              <a:t> /</a:t>
            </a:r>
            <a:r>
              <a:rPr lang="en-US" sz="4000" b="1" dirty="0"/>
              <a:t> </a:t>
            </a:r>
            <a:r>
              <a:rPr lang="en-US" sz="3600" dirty="0"/>
              <a:t>ǁ</a:t>
            </a:r>
            <a:r>
              <a:rPr lang="en-US" sz="3600" b="1" dirty="0"/>
              <a:t>  V̅͞I </a:t>
            </a:r>
            <a:r>
              <a:rPr lang="en-US" sz="3600" dirty="0"/>
              <a:t>ǁ</a:t>
            </a:r>
            <a:r>
              <a:rPr lang="en-US" sz="3600" b="1" dirty="0"/>
              <a:t> </a:t>
            </a:r>
          </a:p>
          <a:p>
            <a:pPr>
              <a:buNone/>
            </a:pPr>
            <a:endParaRPr lang="en-US" sz="3600" b="1" dirty="0"/>
          </a:p>
          <a:p>
            <a:pPr>
              <a:buNone/>
            </a:pPr>
            <a:r>
              <a:rPr lang="en-US" sz="2800" dirty="0"/>
              <a:t>Note that we have done an interesting trick here. We have pulled all known quantities to the right. That means that what remains on the left can now be computed (from the right). So, we can ask, “what is this new thing we have become able to compute?”</a:t>
            </a:r>
          </a:p>
          <a:p>
            <a:pPr>
              <a:buNone/>
            </a:pPr>
            <a:r>
              <a:rPr lang="en-US" sz="2800" dirty="0"/>
              <a:t>i.e., this thing on the left, what exactly is it? (we know now how to compute it, but we want to know “what does it represent?”)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normAutofit fontScale="90000"/>
          </a:bodyPr>
          <a:lstStyle/>
          <a:p>
            <a:r>
              <a:rPr lang="en-US" dirty="0"/>
              <a:t>What does the  2d Motion Equation mean?</a:t>
            </a:r>
          </a:p>
        </p:txBody>
      </p:sp>
      <p:sp>
        <p:nvSpPr>
          <p:cNvPr id="3" name="Content Placeholder 2"/>
          <p:cNvSpPr>
            <a:spLocks noGrp="1"/>
          </p:cNvSpPr>
          <p:nvPr>
            <p:ph idx="1"/>
          </p:nvPr>
        </p:nvSpPr>
        <p:spPr>
          <a:xfrm>
            <a:off x="0" y="609600"/>
            <a:ext cx="9144000" cy="5181600"/>
          </a:xfrm>
        </p:spPr>
        <p:txBody>
          <a:bodyPr>
            <a:normAutofit/>
          </a:bodyPr>
          <a:lstStyle/>
          <a:p>
            <a:pPr>
              <a:buNone/>
            </a:pPr>
            <a:r>
              <a:rPr lang="en-US" sz="2800" dirty="0"/>
              <a:t>“what does the  </a:t>
            </a:r>
            <a:r>
              <a:rPr lang="en-US" sz="2800" dirty="0" err="1"/>
              <a:t>vCos</a:t>
            </a:r>
            <a:r>
              <a:rPr lang="el-GR" sz="2800" dirty="0"/>
              <a:t>θ</a:t>
            </a:r>
            <a:r>
              <a:rPr lang="en-US" sz="2800" dirty="0"/>
              <a:t> term represent?”</a:t>
            </a:r>
          </a:p>
          <a:p>
            <a:pPr>
              <a:buNone/>
            </a:pPr>
            <a:endParaRPr lang="en-US" sz="2800" dirty="0"/>
          </a:p>
          <a:p>
            <a:pPr>
              <a:buNone/>
            </a:pPr>
            <a:r>
              <a:rPr lang="en-US" sz="2800" dirty="0"/>
              <a:t>We need to look at a figure: Consider an edge,  that has the dark part on the left.</a:t>
            </a:r>
          </a:p>
          <a:p>
            <a:pPr>
              <a:buNone/>
            </a:pPr>
            <a:r>
              <a:rPr lang="en-US" sz="2800" dirty="0"/>
              <a:t> </a:t>
            </a:r>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p:txBody>
      </p:sp>
      <p:pic>
        <p:nvPicPr>
          <p:cNvPr id="4" name="Picture 3" descr="opticFlow92.jpg"/>
          <p:cNvPicPr>
            <a:picLocks noChangeAspect="1"/>
          </p:cNvPicPr>
          <p:nvPr/>
        </p:nvPicPr>
        <p:blipFill>
          <a:blip r:embed="rId2" cstate="print"/>
          <a:stretch>
            <a:fillRect/>
          </a:stretch>
        </p:blipFill>
        <p:spPr>
          <a:xfrm>
            <a:off x="0" y="2514600"/>
            <a:ext cx="9144000" cy="38604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normAutofit fontScale="90000"/>
          </a:bodyPr>
          <a:lstStyle/>
          <a:p>
            <a:r>
              <a:rPr lang="en-US" dirty="0"/>
              <a:t>What does the  2d Motion Equation mean?</a:t>
            </a:r>
          </a:p>
        </p:txBody>
      </p:sp>
      <p:sp>
        <p:nvSpPr>
          <p:cNvPr id="3" name="Content Placeholder 2"/>
          <p:cNvSpPr>
            <a:spLocks noGrp="1"/>
          </p:cNvSpPr>
          <p:nvPr>
            <p:ph idx="1"/>
          </p:nvPr>
        </p:nvSpPr>
        <p:spPr>
          <a:xfrm>
            <a:off x="0" y="609600"/>
            <a:ext cx="9144000" cy="5181600"/>
          </a:xfrm>
        </p:spPr>
        <p:txBody>
          <a:bodyPr>
            <a:normAutofit/>
          </a:bodyPr>
          <a:lstStyle/>
          <a:p>
            <a:pPr>
              <a:buNone/>
            </a:pPr>
            <a:r>
              <a:rPr lang="en-US" sz="2800" dirty="0"/>
              <a:t>“what does the  </a:t>
            </a:r>
            <a:r>
              <a:rPr lang="en-US" sz="2800" dirty="0" err="1"/>
              <a:t>vCos</a:t>
            </a:r>
            <a:r>
              <a:rPr lang="el-GR" sz="2800" dirty="0"/>
              <a:t>θ</a:t>
            </a:r>
            <a:r>
              <a:rPr lang="en-US" sz="2800" dirty="0"/>
              <a:t> term represent?</a:t>
            </a:r>
          </a:p>
          <a:p>
            <a:pPr>
              <a:buNone/>
            </a:pPr>
            <a:endParaRPr lang="en-US" sz="2800" dirty="0"/>
          </a:p>
          <a:p>
            <a:pPr>
              <a:buNone/>
            </a:pPr>
            <a:r>
              <a:rPr lang="en-US" sz="2800" dirty="0"/>
              <a:t>So, for this edge, we draw in the Gradient Vector.</a:t>
            </a:r>
          </a:p>
          <a:p>
            <a:pPr>
              <a:buNone/>
            </a:pPr>
            <a:r>
              <a:rPr lang="en-US" sz="2800" dirty="0"/>
              <a:t> </a:t>
            </a:r>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p:txBody>
      </p:sp>
      <p:pic>
        <p:nvPicPr>
          <p:cNvPr id="5" name="Picture 4" descr="opticFlow93.jpg"/>
          <p:cNvPicPr>
            <a:picLocks noChangeAspect="1"/>
          </p:cNvPicPr>
          <p:nvPr/>
        </p:nvPicPr>
        <p:blipFill>
          <a:blip r:embed="rId2" cstate="print"/>
          <a:stretch>
            <a:fillRect/>
          </a:stretch>
        </p:blipFill>
        <p:spPr>
          <a:xfrm>
            <a:off x="0" y="2514600"/>
            <a:ext cx="9144000" cy="375845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normAutofit fontScale="90000"/>
          </a:bodyPr>
          <a:lstStyle/>
          <a:p>
            <a:r>
              <a:rPr lang="en-US" dirty="0"/>
              <a:t>What does the  2d Motion Equation mean?</a:t>
            </a:r>
          </a:p>
        </p:txBody>
      </p:sp>
      <p:sp>
        <p:nvSpPr>
          <p:cNvPr id="3" name="Content Placeholder 2"/>
          <p:cNvSpPr>
            <a:spLocks noGrp="1"/>
          </p:cNvSpPr>
          <p:nvPr>
            <p:ph idx="1"/>
          </p:nvPr>
        </p:nvSpPr>
        <p:spPr>
          <a:xfrm>
            <a:off x="0" y="609600"/>
            <a:ext cx="9144000" cy="5181600"/>
          </a:xfrm>
        </p:spPr>
        <p:txBody>
          <a:bodyPr>
            <a:normAutofit/>
          </a:bodyPr>
          <a:lstStyle/>
          <a:p>
            <a:pPr>
              <a:buNone/>
            </a:pPr>
            <a:r>
              <a:rPr lang="en-US" sz="2800" dirty="0"/>
              <a:t>“what does the  </a:t>
            </a:r>
            <a:r>
              <a:rPr lang="en-US" sz="2800" dirty="0" err="1"/>
              <a:t>vCos</a:t>
            </a:r>
            <a:r>
              <a:rPr lang="el-GR" sz="2800" dirty="0"/>
              <a:t>θ</a:t>
            </a:r>
            <a:r>
              <a:rPr lang="en-US" sz="2800" dirty="0"/>
              <a:t> term represent?”</a:t>
            </a:r>
          </a:p>
          <a:p>
            <a:pPr>
              <a:buNone/>
            </a:pPr>
            <a:endParaRPr lang="en-US" sz="2800" dirty="0"/>
          </a:p>
          <a:p>
            <a:pPr>
              <a:buNone/>
            </a:pPr>
            <a:r>
              <a:rPr lang="en-US" sz="2800" dirty="0"/>
              <a:t>We  now suppose that a particular point on the edge is  moving diagonally upwards with a motion vector,  </a:t>
            </a:r>
            <a:r>
              <a:rPr lang="az-Cyrl-AZ" sz="2800"/>
              <a:t>ѵ̄</a:t>
            </a:r>
            <a:r>
              <a:rPr lang="en-US" sz="2800"/>
              <a:t> </a:t>
            </a:r>
            <a:endParaRPr lang="en-US" sz="2800" dirty="0"/>
          </a:p>
          <a:p>
            <a:pPr>
              <a:buNone/>
            </a:pPr>
            <a:r>
              <a:rPr lang="en-US" sz="2800" dirty="0"/>
              <a:t> </a:t>
            </a:r>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p:txBody>
      </p:sp>
      <p:pic>
        <p:nvPicPr>
          <p:cNvPr id="5" name="Picture 4" descr="opticFlow94.jpg"/>
          <p:cNvPicPr>
            <a:picLocks noChangeAspect="1"/>
          </p:cNvPicPr>
          <p:nvPr/>
        </p:nvPicPr>
        <p:blipFill>
          <a:blip r:embed="rId2" cstate="print"/>
          <a:stretch>
            <a:fillRect/>
          </a:stretch>
        </p:blipFill>
        <p:spPr>
          <a:xfrm>
            <a:off x="0" y="3581400"/>
            <a:ext cx="9144000" cy="37584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normAutofit fontScale="90000"/>
          </a:bodyPr>
          <a:lstStyle/>
          <a:p>
            <a:r>
              <a:rPr lang="en-US" dirty="0"/>
              <a:t>What does the  2d Motion Equation mean?</a:t>
            </a:r>
          </a:p>
        </p:txBody>
      </p:sp>
      <p:sp>
        <p:nvSpPr>
          <p:cNvPr id="3" name="Content Placeholder 2"/>
          <p:cNvSpPr>
            <a:spLocks noGrp="1"/>
          </p:cNvSpPr>
          <p:nvPr>
            <p:ph idx="1"/>
          </p:nvPr>
        </p:nvSpPr>
        <p:spPr>
          <a:xfrm>
            <a:off x="0" y="609600"/>
            <a:ext cx="9144000" cy="5181600"/>
          </a:xfrm>
        </p:spPr>
        <p:txBody>
          <a:bodyPr>
            <a:normAutofit/>
          </a:bodyPr>
          <a:lstStyle/>
          <a:p>
            <a:pPr>
              <a:buNone/>
            </a:pPr>
            <a:r>
              <a:rPr lang="en-US" sz="2800" dirty="0"/>
              <a:t>“what does the  </a:t>
            </a:r>
            <a:r>
              <a:rPr lang="en-US" sz="2800" dirty="0" err="1"/>
              <a:t>vCos</a:t>
            </a:r>
            <a:r>
              <a:rPr lang="el-GR" sz="2800" dirty="0"/>
              <a:t>θ</a:t>
            </a:r>
            <a:r>
              <a:rPr lang="en-US" sz="2800" dirty="0"/>
              <a:t> term represent?”</a:t>
            </a:r>
          </a:p>
          <a:p>
            <a:pPr>
              <a:buNone/>
            </a:pPr>
            <a:endParaRPr lang="en-US" sz="2800" dirty="0"/>
          </a:p>
          <a:p>
            <a:pPr>
              <a:buNone/>
            </a:pPr>
            <a:r>
              <a:rPr lang="en-US" sz="2800" dirty="0"/>
              <a:t>We  now  note that the angle between the motion vector,  </a:t>
            </a:r>
            <a:r>
              <a:rPr lang="az-Cyrl-AZ" sz="2800" dirty="0"/>
              <a:t>ѵ̄</a:t>
            </a:r>
            <a:r>
              <a:rPr lang="en-US" sz="2800" dirty="0"/>
              <a:t> ,</a:t>
            </a:r>
          </a:p>
          <a:p>
            <a:pPr>
              <a:buNone/>
            </a:pPr>
            <a:r>
              <a:rPr lang="en-US" sz="2800" dirty="0"/>
              <a:t>and the gradient vector is  </a:t>
            </a:r>
            <a:r>
              <a:rPr lang="el-GR" sz="2800" dirty="0"/>
              <a:t>θ</a:t>
            </a:r>
            <a:r>
              <a:rPr lang="en-US" sz="2800" dirty="0"/>
              <a:t>, as shown in the figure</a:t>
            </a:r>
          </a:p>
          <a:p>
            <a:pPr>
              <a:buNone/>
            </a:pPr>
            <a:r>
              <a:rPr lang="en-US" sz="2800" dirty="0"/>
              <a:t> </a:t>
            </a:r>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endParaRPr lang="en-US" sz="2800" dirty="0"/>
          </a:p>
        </p:txBody>
      </p:sp>
      <p:pic>
        <p:nvPicPr>
          <p:cNvPr id="6" name="Picture 5" descr="opticFlow96.jpg"/>
          <p:cNvPicPr>
            <a:picLocks noChangeAspect="1"/>
          </p:cNvPicPr>
          <p:nvPr/>
        </p:nvPicPr>
        <p:blipFill>
          <a:blip r:embed="rId2" cstate="print"/>
          <a:stretch>
            <a:fillRect/>
          </a:stretch>
        </p:blipFill>
        <p:spPr>
          <a:xfrm>
            <a:off x="0" y="2971800"/>
            <a:ext cx="9144000" cy="375845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16135</TotalTime>
  <Words>1455</Words>
  <Application>Microsoft Office PowerPoint</Application>
  <PresentationFormat>On-screen Show (4:3)</PresentationFormat>
  <Paragraphs>15326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What does the  2d Motion Equation mean?</vt:lpstr>
      <vt:lpstr>What does the  2d Motion Equation mean?</vt:lpstr>
      <vt:lpstr>What does the  2d Motion Equation mean?</vt:lpstr>
      <vt:lpstr>What does the  2d Motion Equation mean?</vt:lpstr>
      <vt:lpstr>What does the  2d Motion Equation mean?</vt:lpstr>
      <vt:lpstr>What does the  2d Motion Equation mean?</vt:lpstr>
      <vt:lpstr>What does the  2d Motion Equation mean?</vt:lpstr>
      <vt:lpstr>What does the  2d Motion Equation mean?</vt:lpstr>
      <vt:lpstr>What does the  2d Motion Equation mean?</vt:lpstr>
      <vt:lpstr>What does the  2d Motion Equation mean?</vt:lpstr>
      <vt:lpstr>What does the  2d Motion Equation mean?</vt:lpstr>
      <vt:lpstr>Black Stripe moves to the right</vt:lpstr>
      <vt:lpstr>Black Stripe moves to the right</vt:lpstr>
      <vt:lpstr>When covered, its perceived as moving Perpendicular  to edge !!!</vt:lpstr>
      <vt:lpstr>When covered, its perceived as moving Perpendicular  to edge !!!</vt:lpstr>
      <vt:lpstr> Aperture  Problem demo is DONE</vt:lpstr>
      <vt:lpstr>Having 3 or more locations to measure</vt:lpstr>
      <vt:lpstr>Having 3 or more locations to measure</vt:lpstr>
      <vt:lpstr>Having 3 or more locations to measure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Chloe Geller</cp:lastModifiedBy>
  <cp:revision>77</cp:revision>
  <dcterms:created xsi:type="dcterms:W3CDTF">2006-08-16T00:00:00Z</dcterms:created>
  <dcterms:modified xsi:type="dcterms:W3CDTF">2020-01-29T15:33:40Z</dcterms:modified>
</cp:coreProperties>
</file>