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92" r:id="rId7"/>
    <p:sldId id="261" r:id="rId8"/>
    <p:sldId id="297" r:id="rId9"/>
    <p:sldId id="293" r:id="rId10"/>
    <p:sldId id="262" r:id="rId11"/>
    <p:sldId id="298" r:id="rId12"/>
    <p:sldId id="294" r:id="rId13"/>
    <p:sldId id="299" r:id="rId14"/>
    <p:sldId id="295" r:id="rId15"/>
    <p:sldId id="300" r:id="rId16"/>
    <p:sldId id="296" r:id="rId17"/>
    <p:sldId id="304" r:id="rId18"/>
    <p:sldId id="306" r:id="rId19"/>
    <p:sldId id="305" r:id="rId20"/>
    <p:sldId id="307" r:id="rId21"/>
    <p:sldId id="308" r:id="rId22"/>
    <p:sldId id="301" r:id="rId23"/>
    <p:sldId id="302" r:id="rId24"/>
    <p:sldId id="266" r:id="rId25"/>
    <p:sldId id="270" r:id="rId26"/>
    <p:sldId id="271" r:id="rId27"/>
    <p:sldId id="272" r:id="rId28"/>
    <p:sldId id="273" r:id="rId29"/>
    <p:sldId id="274" r:id="rId30"/>
    <p:sldId id="276" r:id="rId31"/>
    <p:sldId id="277" r:id="rId32"/>
    <p:sldId id="278" r:id="rId33"/>
    <p:sldId id="279" r:id="rId34"/>
    <p:sldId id="280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3710"/>
  </p:normalViewPr>
  <p:slideViewPr>
    <p:cSldViewPr snapToGrid="0">
      <p:cViewPr varScale="1">
        <p:scale>
          <a:sx n="68" d="100"/>
          <a:sy n="68" d="100"/>
        </p:scale>
        <p:origin x="8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6d82af6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6d82af6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6d82af6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6d82af6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8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34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059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94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077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782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425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228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6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e6d82af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e6d82af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09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131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734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40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6d82af62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6d82af62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739211f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739211f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739211f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739211f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739211f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739211f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739211f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739211f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739211f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739211f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6d82af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e6d82af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739211f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739211f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739211f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739211f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739211f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739211f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739211f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e739211f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739211f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739211f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6d82af6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6d82af6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6d82af6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6d82af6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6d82af6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6d82af6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022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d82af6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6d82af6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0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79/lectures/lecture6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lab.research.google.com/drive/1FBusHR5hMPU7Qy1o8BgBK5LmGM0rup4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Introduction </a:t>
            </a:r>
            <a:r>
              <a:rPr lang="en" sz="3400" dirty="0" smtClean="0"/>
              <a:t>to </a:t>
            </a:r>
            <a:r>
              <a:rPr lang="en" sz="3400" dirty="0"/>
              <a:t>Python and Keras</a:t>
            </a:r>
            <a:endParaRPr sz="3400" dirty="0"/>
          </a:p>
        </p:txBody>
      </p:sp>
      <p:sp>
        <p:nvSpPr>
          <p:cNvPr id="3" name="Google Shape;59;p13">
            <a:extLst>
              <a:ext uri="{FF2B5EF4-FFF2-40B4-BE49-F238E27FC236}">
                <a16:creationId xmlns:a16="http://schemas.microsoft.com/office/drawing/2014/main" id="{D4D8E8F3-0474-7A44-925A-D021F260D46B}"/>
              </a:ext>
            </a:extLst>
          </p:cNvPr>
          <p:cNvSpPr txBox="1">
            <a:spLocks/>
          </p:cNvSpPr>
          <p:nvPr/>
        </p:nvSpPr>
        <p:spPr>
          <a:xfrm>
            <a:off x="510450" y="2845800"/>
            <a:ext cx="8123100" cy="83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3400" dirty="0"/>
              <a:t>Part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699" y="1631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Lists: Slicing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6F5D8-9626-5946-91A4-D5F026CA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19" y="735837"/>
            <a:ext cx="6935901" cy="38950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699" y="1631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Lists: Slicing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B2C1F-7D9D-CF40-B548-8A678BB2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0" y="735837"/>
            <a:ext cx="7734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Lists: List Comprehension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B0942-28F4-214B-870F-4464BB49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3" y="808175"/>
            <a:ext cx="8123491" cy="40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9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Lists: List Comprehension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88CFC-5EA6-9A49-A348-74571033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5" y="911871"/>
            <a:ext cx="8083550" cy="407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7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- Tuples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DC6DC-B437-FC4F-9AA4-049F1D32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4" y="904812"/>
            <a:ext cx="7553369" cy="40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4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- Tuples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D9E0A-C70B-BB42-9A4C-FEEDAC4D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3" y="971412"/>
            <a:ext cx="7796365" cy="21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- Dictionaries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2D1CC-E882-4C42-A5A9-667259A3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6" y="942680"/>
            <a:ext cx="8528454" cy="33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Dictionaries: “Indexing”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CB5EB-420C-034D-A0B0-9B3A50DC3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30" y="994871"/>
            <a:ext cx="8700940" cy="2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0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412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Dictionaries: “Indexing”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A0146-F1D2-ED4B-8BB9-E465E9F4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0" y="713906"/>
            <a:ext cx="6088957" cy="43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Iterating Over Lists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67937-C032-9640-8C72-B7524D5D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1" y="897314"/>
            <a:ext cx="650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1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0204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Basics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Structures: Lists, Tuples, Dictionaries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Classes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Debugging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Modules &amp; Packages 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File Handling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Numpy Fundamentals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0DEE3-1951-E54C-B0C6-8510CE3283C3}"/>
              </a:ext>
            </a:extLst>
          </p:cNvPr>
          <p:cNvSpPr txBox="1"/>
          <p:nvPr/>
        </p:nvSpPr>
        <p:spPr>
          <a:xfrm>
            <a:off x="311700" y="4747360"/>
            <a:ext cx="5184742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800"/>
            </a:pPr>
            <a:r>
              <a:rPr lang="en-US" sz="1200" dirty="0">
                <a:solidFill>
                  <a:srgbClr val="616161"/>
                </a:solidFill>
                <a:latin typeface="Proxima Nova"/>
                <a:sym typeface="Proxima Nova"/>
              </a:rPr>
              <a:t>Content credit: Dr. Niels Lobo, Kishan, Aisha, </a:t>
            </a:r>
            <a:r>
              <a:rPr lang="en-US" sz="1200" dirty="0">
                <a:solidFill>
                  <a:srgbClr val="616161"/>
                </a:solidFill>
                <a:uFill>
                  <a:noFill/>
                </a:uFill>
                <a:latin typeface="Proxima Nova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Stanford slides</a:t>
            </a:r>
            <a:r>
              <a:rPr lang="en-US" sz="1200" dirty="0">
                <a:solidFill>
                  <a:srgbClr val="616161"/>
                </a:solidFill>
                <a:latin typeface="Proxima Nova"/>
                <a:sym typeface="Proxima Nova"/>
              </a:rPr>
              <a:t>, and Kartik.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Iterating Over Tuples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C699A-A460-AB43-8415-B61FCBBB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45" y="894727"/>
            <a:ext cx="5095384" cy="38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3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Iterating Over Dictionaries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473D2-B882-0942-AF03-FE2029FC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6" y="808175"/>
            <a:ext cx="6265163" cy="37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9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5063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BB70F-4F69-924E-B94C-977675EC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4" y="666770"/>
            <a:ext cx="5636080" cy="43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8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20630-78CE-EC4D-87D0-5A3D9499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012574"/>
            <a:ext cx="7553096" cy="34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6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Aside - Referring to Python Documentation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If unsure, look for documentation. For example, https://docs.python.org/3/library/functions.html#enumerate.</a:t>
            </a:r>
            <a:endParaRPr sz="1700">
              <a:solidFill>
                <a:srgbClr val="666666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5550"/>
            <a:ext cx="6434201" cy="3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line debugging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print statements at various points in your code.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strings using format function for conciseness: 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print(‘x, y, z are {}, {}, {}’.format(x, y, z))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debugger (pdb)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 module pdb using </a:t>
            </a:r>
            <a:r>
              <a:rPr lang="en">
                <a:highlight>
                  <a:srgbClr val="D9D9D9"/>
                </a:highlight>
              </a:rPr>
              <a:t>import pdb</a:t>
            </a:r>
            <a:r>
              <a:rPr lang="en"/>
              <a:t> (More on this later).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a breakpoint (where execution will stop for your action) using </a:t>
            </a:r>
            <a:r>
              <a:rPr lang="en">
                <a:highlight>
                  <a:srgbClr val="D9D9D9"/>
                </a:highlight>
              </a:rPr>
              <a:t>pdb.set_trace()</a:t>
            </a:r>
            <a:r>
              <a:rPr lang="en">
                <a:highlight>
                  <a:srgbClr val="FFFFFF"/>
                </a:highlight>
              </a:rPr>
              <a:t>:</a:t>
            </a:r>
            <a:endParaRPr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 to step to the next line in the current function.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 to step into a function.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 to continue to the next breakpoint.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2187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Importing Modules/Libraries</a:t>
            </a:r>
            <a:endParaRPr dirty="0"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860243"/>
            <a:ext cx="8520600" cy="4051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the entire module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Good practice to keep namespaces separate.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 </a:t>
            </a:r>
            <a:r>
              <a:rPr lang="en" dirty="0">
                <a:highlight>
                  <a:srgbClr val="D9D9D9"/>
                </a:highlight>
              </a:rPr>
              <a:t>import math</a:t>
            </a:r>
            <a:r>
              <a:rPr lang="en" dirty="0"/>
              <a:t>, </a:t>
            </a:r>
            <a:r>
              <a:rPr lang="en" dirty="0">
                <a:highlight>
                  <a:srgbClr val="D9D9D9"/>
                </a:highlight>
              </a:rPr>
              <a:t>import random</a:t>
            </a:r>
            <a:r>
              <a:rPr lang="en" dirty="0"/>
              <a:t>, etc.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Access functions using </a:t>
            </a:r>
            <a:r>
              <a:rPr lang="en" dirty="0" err="1">
                <a:highlight>
                  <a:srgbClr val="D9D9D9"/>
                </a:highlight>
              </a:rPr>
              <a:t>math.exp</a:t>
            </a:r>
            <a:r>
              <a:rPr lang="en" dirty="0">
                <a:highlight>
                  <a:srgbClr val="D9D9D9"/>
                </a:highlight>
              </a:rPr>
              <a:t>(0.5)</a:t>
            </a:r>
            <a:r>
              <a:rPr lang="en" dirty="0"/>
              <a:t>, </a:t>
            </a:r>
            <a:r>
              <a:rPr lang="en" dirty="0" err="1">
                <a:highlight>
                  <a:srgbClr val="D9D9D9"/>
                </a:highlight>
              </a:rPr>
              <a:t>random.random</a:t>
            </a:r>
            <a:r>
              <a:rPr lang="en" dirty="0">
                <a:highlight>
                  <a:srgbClr val="D9D9D9"/>
                </a:highlight>
              </a:rPr>
              <a:t>()</a:t>
            </a:r>
            <a:r>
              <a:rPr lang="en" dirty="0"/>
              <a:t>, etc.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functions from modules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More concise code.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 </a:t>
            </a:r>
            <a:r>
              <a:rPr lang="en" dirty="0">
                <a:highlight>
                  <a:srgbClr val="D9D9D9"/>
                </a:highlight>
              </a:rPr>
              <a:t>from math import </a:t>
            </a:r>
            <a:r>
              <a:rPr lang="en" dirty="0" err="1">
                <a:highlight>
                  <a:srgbClr val="D9D9D9"/>
                </a:highlight>
              </a:rPr>
              <a:t>exp</a:t>
            </a:r>
            <a:r>
              <a:rPr lang="en" dirty="0"/>
              <a:t>, </a:t>
            </a:r>
            <a:r>
              <a:rPr lang="en" dirty="0">
                <a:highlight>
                  <a:srgbClr val="D9D9D9"/>
                </a:highlight>
              </a:rPr>
              <a:t>from random import random</a:t>
            </a:r>
            <a:r>
              <a:rPr lang="en" dirty="0"/>
              <a:t>, etc.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Access functions directly using </a:t>
            </a:r>
            <a:r>
              <a:rPr lang="en" dirty="0" err="1">
                <a:highlight>
                  <a:srgbClr val="D9D9D9"/>
                </a:highlight>
              </a:rPr>
              <a:t>exp</a:t>
            </a:r>
            <a:r>
              <a:rPr lang="en" dirty="0">
                <a:highlight>
                  <a:srgbClr val="D9D9D9"/>
                </a:highlight>
              </a:rPr>
              <a:t>(0.5)</a:t>
            </a:r>
            <a:r>
              <a:rPr lang="en" dirty="0"/>
              <a:t>, </a:t>
            </a:r>
            <a:r>
              <a:rPr lang="en" dirty="0">
                <a:highlight>
                  <a:srgbClr val="D9D9D9"/>
                </a:highlight>
              </a:rPr>
              <a:t>random()</a:t>
            </a:r>
            <a:r>
              <a:rPr lang="en" dirty="0"/>
              <a:t>, etc.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not reinvent the wheel - Use existing modules (e.g. </a:t>
            </a:r>
            <a:r>
              <a:rPr lang="en" dirty="0" err="1"/>
              <a:t>os</a:t>
            </a:r>
            <a:r>
              <a:rPr lang="en" dirty="0"/>
              <a:t>, math, sys, </a:t>
            </a:r>
            <a:r>
              <a:rPr lang="en" dirty="0" err="1"/>
              <a:t>numpy</a:t>
            </a:r>
            <a:r>
              <a:rPr lang="en" dirty="0"/>
              <a:t>, </a:t>
            </a:r>
            <a:r>
              <a:rPr lang="en" dirty="0" err="1"/>
              <a:t>scikit</a:t>
            </a:r>
            <a:r>
              <a:rPr lang="en" dirty="0"/>
              <a:t>, etc.) whenever you can as they provide access to many useful functions.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331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Handling</a:t>
            </a:r>
            <a:endParaRPr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01107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can handle a number of file formats with relative ease including TXT, CSV, HTML, JSON, and Pickle.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open() function returns a file object and is commonly used as follows: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open(filename, mode)</a:t>
            </a:r>
            <a:r>
              <a:rPr lang="en" dirty="0">
                <a:highlight>
                  <a:srgbClr val="FFFFFF"/>
                </a:highlight>
              </a:rPr>
              <a:t> where mode is one commonly one of the following:</a:t>
            </a:r>
            <a:endParaRPr dirty="0"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highlight>
                  <a:srgbClr val="FFFFFF"/>
                </a:highlight>
              </a:rPr>
              <a:t>‘r’ for reading.</a:t>
            </a:r>
            <a:endParaRPr dirty="0"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highlight>
                  <a:srgbClr val="FFFFFF"/>
                </a:highlight>
              </a:rPr>
              <a:t>‘w’ for writing.</a:t>
            </a:r>
            <a:endParaRPr dirty="0"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highlight>
                  <a:srgbClr val="FFFFFF"/>
                </a:highlight>
              </a:rPr>
              <a:t>‘x’ for creating and writing to a new file.</a:t>
            </a:r>
            <a:endParaRPr dirty="0"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highlight>
                  <a:srgbClr val="FFFFFF"/>
                </a:highlight>
              </a:rPr>
              <a:t>‘a’ for appending to a file.</a:t>
            </a:r>
            <a:endParaRPr dirty="0"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highlight>
                  <a:srgbClr val="FFFFFF"/>
                </a:highlight>
              </a:rPr>
              <a:t>‘r+’ for reading and writing to the same file.</a:t>
            </a:r>
            <a:endParaRPr dirty="0">
              <a:highlight>
                <a:srgbClr val="FFFFFF"/>
              </a:highlight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highlight>
                  <a:srgbClr val="FFFFFF"/>
                </a:highlight>
              </a:rPr>
              <a:t>‘</a:t>
            </a:r>
            <a:r>
              <a:rPr lang="en" dirty="0" err="1">
                <a:highlight>
                  <a:srgbClr val="FFFFFF"/>
                </a:highlight>
              </a:rPr>
              <a:t>rb</a:t>
            </a:r>
            <a:r>
              <a:rPr lang="en" dirty="0">
                <a:highlight>
                  <a:srgbClr val="FFFFFF"/>
                </a:highlight>
              </a:rPr>
              <a:t>’ and  ‘</a:t>
            </a:r>
            <a:r>
              <a:rPr lang="en" dirty="0" err="1">
                <a:highlight>
                  <a:srgbClr val="FFFFFF"/>
                </a:highlight>
              </a:rPr>
              <a:t>wb</a:t>
            </a:r>
            <a:r>
              <a:rPr lang="en" dirty="0">
                <a:highlight>
                  <a:srgbClr val="FFFFFF"/>
                </a:highlight>
              </a:rPr>
              <a:t>’ respectively for reading and writing in binary mode.</a:t>
            </a: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2151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Handling</a:t>
            </a:r>
            <a:endParaRPr dirty="0"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797243"/>
            <a:ext cx="3854947" cy="4057564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dirty="0"/>
              <a:t>Reading the complete file in one go using read():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 a fixed size and returning as a string in text mode (or bytes in binary mode):</a:t>
            </a: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 a line at a time using </a:t>
            </a:r>
            <a:r>
              <a:rPr lang="en" dirty="0" err="1"/>
              <a:t>readlines</a:t>
            </a:r>
            <a:r>
              <a:rPr lang="en" dirty="0"/>
              <a:t>() is usually memory efficient, and fast.:</a:t>
            </a:r>
            <a:endParaRPr dirty="0"/>
          </a:p>
        </p:txBody>
      </p:sp>
      <p:sp>
        <p:nvSpPr>
          <p:cNvPr id="174" name="Google Shape;174;p30"/>
          <p:cNvSpPr txBox="1"/>
          <p:nvPr/>
        </p:nvSpPr>
        <p:spPr>
          <a:xfrm>
            <a:off x="5280347" y="997180"/>
            <a:ext cx="2741863" cy="817078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with open(‘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workfile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’) as f: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read_data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f.read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print(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f.closed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 # True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5244276" y="3473243"/>
            <a:ext cx="2814004" cy="1042195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with open(‘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workfile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’) as f: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  lines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f.readlines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for line in lines: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print(line)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6058328" y="2336068"/>
            <a:ext cx="1185900" cy="422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f.read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(size)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2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Handling - JSON and Pickle</a:t>
            </a: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03935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highlight>
                  <a:srgbClr val="D9D9D9"/>
                </a:highlight>
              </a:rPr>
              <a:t>json</a:t>
            </a:r>
            <a:r>
              <a:rPr lang="en" dirty="0"/>
              <a:t> module can convert data hierarchies to string called serializing.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Identical functions for </a:t>
            </a:r>
            <a:r>
              <a:rPr lang="en" dirty="0">
                <a:highlight>
                  <a:srgbClr val="D9D9D9"/>
                </a:highlight>
              </a:rPr>
              <a:t>pickle</a:t>
            </a:r>
            <a:r>
              <a:rPr lang="en" dirty="0"/>
              <a:t> module.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Reconstructing the data from string representation is deserializing.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3" name="Google Shape;183;p31"/>
          <p:cNvSpPr txBox="1"/>
          <p:nvPr/>
        </p:nvSpPr>
        <p:spPr>
          <a:xfrm>
            <a:off x="862450" y="2094580"/>
            <a:ext cx="6611100" cy="27309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import json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= [1, ‘simple’, ‘list’]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string_data = json.dumps(data) </a:t>
            </a:r>
            <a:r>
              <a:rPr lang="en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Serializing to string ‘[1, “simple”, “list”]’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with open(filepath, ‘w’) as f: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json.dump(data, f) </a:t>
            </a:r>
            <a:r>
              <a:rPr lang="en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Serialized data to a file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= json.loads(string_data) </a:t>
            </a:r>
            <a:r>
              <a:rPr lang="en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Deserializing from string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with open(filepath, ‘r’) as f: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data = json.load(f) </a:t>
            </a:r>
            <a:r>
              <a:rPr lang="en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Deserialized string from a file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278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59064"/>
            <a:ext cx="8520600" cy="3954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What?</a:t>
            </a:r>
            <a:endParaRPr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High-level, Object-Oriented programming language</a:t>
            </a:r>
            <a:endParaRPr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Interactive, Interpreted language - evaluated at run-time one line at a time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Why?</a:t>
            </a:r>
            <a:endParaRPr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Easy to learn - close to pseudocode or natural language</a:t>
            </a:r>
            <a:endParaRPr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Useful for quick prototyping</a:t>
            </a:r>
            <a:endParaRPr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Open source support from 10000s of contributors around the world</a:t>
            </a: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Becoming industry standards for many CS fields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Where?</a:t>
            </a:r>
            <a:endParaRPr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Backend Web-applications</a:t>
            </a:r>
            <a:endParaRPr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Numeric and Scientific Computing</a:t>
            </a:r>
            <a:endParaRPr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Artificial Intelligence, Machine Learning, Deep Learning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 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Flexibility of Python data types lack computational speed.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Numpy contains operations and functions optimized for fast numerical calculations, especially on large multi-dimensional data.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Wildly popular among the Python scientific community.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Sister library for scientific computations: </a:t>
            </a:r>
            <a:r>
              <a:rPr lang="en" dirty="0" err="1"/>
              <a:t>Scipy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 using </a:t>
            </a:r>
            <a:r>
              <a:rPr lang="en" dirty="0">
                <a:highlight>
                  <a:srgbClr val="D9D9D9"/>
                </a:highlight>
              </a:rPr>
              <a:t>import </a:t>
            </a:r>
            <a:r>
              <a:rPr lang="en" dirty="0" err="1">
                <a:highlight>
                  <a:srgbClr val="D9D9D9"/>
                </a:highlight>
              </a:rPr>
              <a:t>numpy</a:t>
            </a:r>
            <a:r>
              <a:rPr lang="en" dirty="0">
                <a:highlight>
                  <a:srgbClr val="D9D9D9"/>
                </a:highlight>
              </a:rPr>
              <a:t> as np</a:t>
            </a:r>
            <a:r>
              <a:rPr lang="en" dirty="0"/>
              <a:t> for further exercises: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Note</a:t>
            </a:r>
            <a:r>
              <a:rPr lang="en" dirty="0"/>
              <a:t> - If a library is not found on your machine, install it using </a:t>
            </a:r>
            <a:r>
              <a:rPr lang="en" dirty="0">
                <a:highlight>
                  <a:srgbClr val="D9D9D9"/>
                </a:highlight>
              </a:rPr>
              <a:t>pip</a:t>
            </a:r>
            <a:r>
              <a:rPr lang="en" dirty="0"/>
              <a:t> or </a:t>
            </a:r>
            <a:r>
              <a:rPr lang="en" dirty="0" err="1">
                <a:highlight>
                  <a:srgbClr val="D9D9D9"/>
                </a:highlight>
              </a:rPr>
              <a:t>conda</a:t>
            </a:r>
            <a:r>
              <a:rPr lang="en" dirty="0"/>
              <a:t> (more on that later).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151" y="2081851"/>
            <a:ext cx="4758699" cy="26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255138" y="89795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Numpy array is a grid of values indexed by a tuple of non-negative integers.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ND-array: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1D-arrays have the shape (p, 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2D-arrays have the shape (p, q) … and so 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Axis refers to the dimensions: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Axis 0 - Along the rows.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Axis 1 - Along the columns.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Axis 2 - Along the third dimension</a:t>
            </a:r>
            <a:endParaRPr dirty="0"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2093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 Terminologies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550" y="1433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 Examples</a:t>
            </a:r>
            <a:endParaRPr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240000" y="746749"/>
            <a:ext cx="4152300" cy="4098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Functions to create matrices of specific values: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Multi-dimensional indexing using commas and printing shape: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Built-in linear algebra operations: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Supports broadcasting to carry out a single operation on all the matrix elements in a vectorized fashion (i.e. fast).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4784299" y="746748"/>
            <a:ext cx="3907214" cy="394779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matrix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np.ones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((3, 3))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matrix[1, 1] = 5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[[1. 1. 1.]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 [1. 5. 1.]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 [1. 1. 1.]]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print(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matrix.shape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 # (3, 3)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vector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np.array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([1, 2, 3])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np.dot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(matrix, vector) # [6. 14. 6.]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result = vector + product # [7. 16. 9.]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np.all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np.abs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(result) &lt; 15) # False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Since absolute value of all the elements in 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result is not less than 15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2282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 Examples</a:t>
            </a:r>
            <a:endParaRPr dirty="0"/>
          </a:p>
        </p:txBody>
      </p:sp>
      <p:sp>
        <p:nvSpPr>
          <p:cNvPr id="216" name="Google Shape;216;p36"/>
          <p:cNvSpPr txBox="1"/>
          <p:nvPr/>
        </p:nvSpPr>
        <p:spPr>
          <a:xfrm>
            <a:off x="311700" y="1017725"/>
            <a:ext cx="8520600" cy="3846506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ND-arrays of zeros or ones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Z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np.zeros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((2, 2)) # 2x2 array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np.ones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((1, 2, 3)) # 1x2x3 array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np.eye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(3, 3) # Identity matrix of size 3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Creates a 2D array of size 2x4 of random values drawn from a uniform distribution [0, 1).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np.random.rand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(2, 4)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np.random.normal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(mean,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std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size) # Normal distribution with user defined mean and standard deviation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Following math broadcasted operations for x and y of same size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np.add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(x, y)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np.subtract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(x, y)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np.multiply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(x, y)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 = </a:t>
            </a:r>
            <a:r>
              <a:rPr lang="en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np.divide</a:t>
            </a:r>
            <a:r>
              <a:rPr lang="en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(x, y)</a:t>
            </a:r>
            <a:endParaRPr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 Array Handling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b="1">
                <a:solidFill>
                  <a:srgbClr val="666666"/>
                </a:solidFill>
              </a:rPr>
              <a:t>Assignment operator (=) assigns the reference to the array instead of making a copy of it.</a:t>
            </a:r>
            <a:endParaRPr b="1"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Use </a:t>
            </a:r>
            <a:r>
              <a:rPr lang="en">
                <a:solidFill>
                  <a:srgbClr val="666666"/>
                </a:solidFill>
                <a:highlight>
                  <a:srgbClr val="D9D9D9"/>
                </a:highlight>
              </a:rPr>
              <a:t>np.copy(array)</a:t>
            </a:r>
            <a:r>
              <a:rPr lang="en">
                <a:solidFill>
                  <a:srgbClr val="666666"/>
                </a:solidFill>
              </a:rPr>
              <a:t> to make a copy and perform manipulations on the new array.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Data-type conversion using astype: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D9D9D9"/>
                </a:highlight>
              </a:rPr>
              <a:t>Y = X.astype(int)</a:t>
            </a:r>
            <a:r>
              <a:rPr lang="en">
                <a:solidFill>
                  <a:srgbClr val="666666"/>
                </a:solidFill>
              </a:rPr>
              <a:t> or any other of the valid data types.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Reshape array making sure the number of elements stay the same: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D9D9D9"/>
                </a:highlight>
              </a:rPr>
              <a:t>Y = np.reshape(X, (2,4))</a:t>
            </a:r>
            <a:r>
              <a:rPr lang="en">
                <a:solidFill>
                  <a:srgbClr val="666666"/>
                </a:solidFill>
              </a:rPr>
              <a:t> # Here, X must have eight values or the operation will throw error.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Concatenating and stacking along an axis: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D9D9D9"/>
                </a:highlight>
              </a:rPr>
              <a:t>Z = np.concatenate((X, Y), axis = 0)</a:t>
            </a:r>
            <a:r>
              <a:rPr lang="en">
                <a:solidFill>
                  <a:srgbClr val="666666"/>
                </a:solidFill>
              </a:rPr>
              <a:t> # X and Y must have same shape everywhere except axis 0.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D9D9D9"/>
                </a:highlight>
              </a:rPr>
              <a:t>Z = np.vstack((X, Y))</a:t>
            </a:r>
            <a:r>
              <a:rPr lang="en">
                <a:solidFill>
                  <a:srgbClr val="666666"/>
                </a:solidFill>
              </a:rPr>
              <a:t> # Stacks along rows.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D9D9D9"/>
                </a:highlight>
              </a:rPr>
              <a:t>Z = np.hstack((X, Y))</a:t>
            </a:r>
            <a:r>
              <a:rPr lang="en">
                <a:solidFill>
                  <a:srgbClr val="666666"/>
                </a:solidFill>
              </a:rPr>
              <a:t> # Stacks along columns.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019125"/>
            <a:ext cx="378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u="sng" dirty="0"/>
              <a:t>Python3</a:t>
            </a:r>
            <a:endParaRPr sz="1400" b="1" u="sng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pi = 3.14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y = pi + 7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name = “Robot”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5 &gt; 10 	             # =&gt; False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True and False        # =&gt; False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not False 	            # =&gt; True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for i in range(10):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    print(‘Index’, i)</a:t>
            </a:r>
            <a:endParaRPr sz="1400"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8050" y="24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it Different Than Java/C++?</a:t>
            </a:r>
            <a:endParaRPr dirty="0"/>
          </a:p>
        </p:txBody>
      </p:sp>
      <p:sp>
        <p:nvSpPr>
          <p:cNvPr id="78" name="Google Shape;78;p16"/>
          <p:cNvSpPr txBox="1"/>
          <p:nvPr/>
        </p:nvSpPr>
        <p:spPr>
          <a:xfrm>
            <a:off x="2387337" y="1195125"/>
            <a:ext cx="2070625" cy="1211525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Variables are not statically typed, and indentation, rather than curly braces, defines blocks.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819124" y="1019125"/>
            <a:ext cx="37343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u="sng" dirty="0" err="1"/>
              <a:t>Jave</a:t>
            </a:r>
            <a:r>
              <a:rPr lang="en" sz="1400" b="1" u="sng" dirty="0"/>
              <a:t>/C++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double pi = 3.14;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double y = pi + 7;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String name = “Robot”;          // Java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string name(“Robot”);            // C++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5 &gt; 10                                 // =&gt; false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true &amp;&amp; false                        // =&gt; false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!(false)                                // =&gt; true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for(</a:t>
            </a:r>
            <a:r>
              <a:rPr lang="en" sz="1400" dirty="0" err="1"/>
              <a:t>int</a:t>
            </a:r>
            <a:r>
              <a:rPr lang="en" sz="1400" dirty="0"/>
              <a:t> i = 0; i &lt; 10; ++i){     // C++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    </a:t>
            </a:r>
            <a:r>
              <a:rPr lang="en" sz="1400" dirty="0" err="1"/>
              <a:t>cout</a:t>
            </a:r>
            <a:r>
              <a:rPr lang="en" sz="1400" dirty="0"/>
              <a:t> &lt;&lt; “Index” &lt;&lt; i;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}</a:t>
            </a:r>
            <a:endParaRPr sz="1400" dirty="0"/>
          </a:p>
        </p:txBody>
      </p:sp>
      <p:cxnSp>
        <p:nvCxnSpPr>
          <p:cNvPr id="80" name="Google Shape;80;p16"/>
          <p:cNvCxnSpPr/>
          <p:nvPr/>
        </p:nvCxnSpPr>
        <p:spPr>
          <a:xfrm>
            <a:off x="4578350" y="1036725"/>
            <a:ext cx="0" cy="337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Run on My Computer?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024075"/>
            <a:ext cx="8520600" cy="3611425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Python 3.4+ (Preferably 3.6)</a:t>
            </a:r>
            <a:r>
              <a:rPr lang="en-US" dirty="0"/>
              <a:t>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MacOSX &amp; Linux</a:t>
            </a:r>
            <a:r>
              <a:rPr lang="en-US" sz="2000" dirty="0"/>
              <a:t>: Pre-installed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616161"/>
              </a:buClr>
            </a:pPr>
            <a:r>
              <a:rPr lang="en-US" sz="1500" dirty="0">
                <a:solidFill>
                  <a:srgbClr val="616161"/>
                </a:solidFill>
              </a:rPr>
              <a:t>Note: </a:t>
            </a:r>
            <a:r>
              <a:rPr lang="en-US" sz="1500" b="1" i="1" dirty="0">
                <a:solidFill>
                  <a:srgbClr val="616161"/>
                </a:solidFill>
              </a:rPr>
              <a:t>DO NOT</a:t>
            </a:r>
            <a:r>
              <a:rPr lang="en-US" sz="1500" dirty="0">
                <a:solidFill>
                  <a:srgbClr val="616161"/>
                </a:solidFill>
              </a:rPr>
              <a:t> uninstall the pre-installed version (2.X) of Python on your Mac</a:t>
            </a: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Windows: </a:t>
            </a:r>
            <a:r>
              <a:rPr lang="en-US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https://www.python.org/downloads/</a:t>
            </a: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 </a:t>
            </a:r>
            <a:r>
              <a:rPr lang="en" dirty="0">
                <a:highlight>
                  <a:srgbClr val="D9D9D9"/>
                </a:highlight>
              </a:rPr>
              <a:t>python3</a:t>
            </a:r>
            <a:r>
              <a:rPr lang="en" dirty="0"/>
              <a:t> or </a:t>
            </a:r>
            <a:r>
              <a:rPr lang="en" dirty="0">
                <a:highlight>
                  <a:srgbClr val="D9D9D9"/>
                </a:highlight>
              </a:rPr>
              <a:t>python</a:t>
            </a:r>
            <a:r>
              <a:rPr lang="en" dirty="0"/>
              <a:t> in terminal/console/cmd to enter Interactive Mode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</a:t>
            </a:r>
            <a:r>
              <a:rPr lang="en" dirty="0">
                <a:highlight>
                  <a:srgbClr val="D9D9D9"/>
                </a:highlight>
              </a:rPr>
              <a:t>&gt;&gt;&gt;</a:t>
            </a:r>
            <a:r>
              <a:rPr lang="en" dirty="0"/>
              <a:t> means the interactive mode is waiting for your input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To exit the interactive mode, type </a:t>
            </a:r>
            <a:r>
              <a:rPr lang="en" dirty="0">
                <a:highlight>
                  <a:srgbClr val="D9D9D9"/>
                </a:highlight>
              </a:rPr>
              <a:t>exit()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Source code files have extension </a:t>
            </a:r>
            <a:r>
              <a:rPr lang="en" dirty="0">
                <a:highlight>
                  <a:srgbClr val="D9D9D9"/>
                </a:highlight>
              </a:rPr>
              <a:t>.</a:t>
            </a:r>
            <a:r>
              <a:rPr lang="en" dirty="0" err="1">
                <a:highlight>
                  <a:srgbClr val="D9D9D9"/>
                </a:highlight>
              </a:rPr>
              <a:t>py</a:t>
            </a:r>
            <a:endParaRPr dirty="0"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FF"/>
                </a:highlight>
              </a:rPr>
              <a:t>Run files using </a:t>
            </a:r>
            <a:r>
              <a:rPr lang="en" dirty="0">
                <a:highlight>
                  <a:srgbClr val="D9D9D9"/>
                </a:highlight>
              </a:rPr>
              <a:t>python3 </a:t>
            </a:r>
            <a:r>
              <a:rPr lang="en" dirty="0" err="1">
                <a:highlight>
                  <a:srgbClr val="D9D9D9"/>
                </a:highlight>
              </a:rPr>
              <a:t>filename.py</a:t>
            </a:r>
            <a:endParaRPr lang="en" dirty="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196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Run on My Computer?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792398"/>
            <a:ext cx="8520600" cy="3973375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" dirty="0">
                <a:solidFill>
                  <a:srgbClr val="616161"/>
                </a:solidFill>
                <a:highlight>
                  <a:srgbClr val="FFFFFF"/>
                </a:highlight>
              </a:rPr>
              <a:t>The information on the previous slide is meant to be informative only! We will be using Anaconda in the next lecture, which will handle the Python installation for you.</a:t>
            </a:r>
          </a:p>
          <a:p>
            <a:pPr lvl="0">
              <a:lnSpc>
                <a:spcPct val="150000"/>
              </a:lnSpc>
            </a:pPr>
            <a:r>
              <a:rPr lang="en" dirty="0">
                <a:highlight>
                  <a:srgbClr val="FFFFFF"/>
                </a:highlight>
              </a:rPr>
              <a:t>Best option for in-class: </a:t>
            </a:r>
            <a:r>
              <a:rPr lang="en-US" dirty="0">
                <a:highlight>
                  <a:srgbClr val="FFFFFF"/>
                </a:highlight>
                <a:hlinkClick r:id="rId3"/>
              </a:rPr>
              <a:t>https://repl.it/languages/python3</a:t>
            </a:r>
            <a:r>
              <a:rPr lang="en-US" dirty="0">
                <a:highlight>
                  <a:srgbClr val="FFFFFF"/>
                </a:highlight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616161"/>
              </a:buClr>
            </a:pPr>
            <a:r>
              <a:rPr lang="en-US" dirty="0">
                <a:solidFill>
                  <a:srgbClr val="616161"/>
                </a:solidFill>
                <a:highlight>
                  <a:srgbClr val="FFFFFF"/>
                </a:highlight>
              </a:rPr>
              <a:t>Online editor that does not require any installations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616161"/>
              </a:buClr>
            </a:pPr>
            <a:r>
              <a:rPr lang="en-US" dirty="0">
                <a:solidFill>
                  <a:srgbClr val="616161"/>
                </a:solidFill>
                <a:highlight>
                  <a:srgbClr val="FFFFFF"/>
                </a:highlight>
              </a:rPr>
              <a:t>Good for new users to experiment with Python syntax</a:t>
            </a:r>
          </a:p>
          <a:p>
            <a:pPr>
              <a:lnSpc>
                <a:spcPct val="150000"/>
              </a:lnSpc>
              <a:buClr>
                <a:srgbClr val="616161"/>
              </a:buClr>
            </a:pPr>
            <a:r>
              <a:rPr lang="en-US" dirty="0">
                <a:solidFill>
                  <a:srgbClr val="616161"/>
                </a:solidFill>
                <a:highlight>
                  <a:srgbClr val="FFFFFF"/>
                </a:highlight>
              </a:rPr>
              <a:t>Another useful tool is Jupyter Notebook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616161"/>
              </a:buClr>
            </a:pPr>
            <a:r>
              <a:rPr lang="en-US" dirty="0">
                <a:solidFill>
                  <a:srgbClr val="616161"/>
                </a:solidFill>
                <a:highlight>
                  <a:srgbClr val="FFFFFF"/>
                </a:highlight>
              </a:rPr>
              <a:t>Interactive python environment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616161"/>
              </a:buClr>
            </a:pPr>
            <a:r>
              <a:rPr lang="en-US" dirty="0">
                <a:solidFill>
                  <a:srgbClr val="616161"/>
                </a:solidFill>
                <a:highlight>
                  <a:srgbClr val="FFFFFF"/>
                </a:highlight>
              </a:rPr>
              <a:t>Installed automatically with Anaconda installation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616161"/>
              </a:buClr>
            </a:pPr>
            <a:r>
              <a:rPr lang="en-US" dirty="0">
                <a:solidFill>
                  <a:srgbClr val="616161"/>
                </a:solidFill>
                <a:highlight>
                  <a:srgbClr val="FFFFFF"/>
                </a:highlight>
              </a:rPr>
              <a:t>All of the following code was executed in Jupyter Notebook &amp; can be found at </a:t>
            </a:r>
            <a:r>
              <a:rPr lang="en-US" dirty="0">
                <a:solidFill>
                  <a:srgbClr val="616161"/>
                </a:solidFill>
                <a:hlinkClick r:id="rId4"/>
              </a:rPr>
              <a:t>https://</a:t>
            </a:r>
            <a:r>
              <a:rPr lang="en-US" dirty="0" err="1">
                <a:solidFill>
                  <a:srgbClr val="616161"/>
                </a:solidFill>
                <a:hlinkClick r:id="rId4"/>
              </a:rPr>
              <a:t>colab.research.google.com</a:t>
            </a:r>
            <a:r>
              <a:rPr lang="en-US" dirty="0">
                <a:solidFill>
                  <a:srgbClr val="616161"/>
                </a:solidFill>
                <a:hlinkClick r:id="rId4"/>
              </a:rPr>
              <a:t>/drive/1FBusHR5hMPU7Qy1o8BgBK5LmGM0rup4Q</a:t>
            </a:r>
            <a:endParaRPr lang="en-US" dirty="0">
              <a:solidFill>
                <a:srgbClr val="616161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616161"/>
              </a:buClr>
            </a:pPr>
            <a:endParaRPr lang="en-US" dirty="0">
              <a:solidFill>
                <a:srgbClr val="61616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89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21127" y="2385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Lists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F434C9-52CC-7C45-B13D-58BF6EDF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4" y="811252"/>
            <a:ext cx="7604542" cy="39115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21126" y="2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Lists: Append &amp; Extend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92E75-D1D5-8C44-AD4A-3DE81A538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6" y="801825"/>
            <a:ext cx="6141745" cy="41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02273" y="226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– Lists: Indexing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971037-D4C7-534F-A32D-8CCFBE71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97" y="798748"/>
            <a:ext cx="6753181" cy="40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9479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1561</Words>
  <Application>Microsoft Office PowerPoint</Application>
  <PresentationFormat>On-screen Show (16:9)</PresentationFormat>
  <Paragraphs>209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Proxima Nova</vt:lpstr>
      <vt:lpstr>Spearmint</vt:lpstr>
      <vt:lpstr>Introduction to Python and Keras</vt:lpstr>
      <vt:lpstr>Outline</vt:lpstr>
      <vt:lpstr>Python</vt:lpstr>
      <vt:lpstr>How is it Different Than Java/C++?</vt:lpstr>
      <vt:lpstr>How to Run on My Computer?</vt:lpstr>
      <vt:lpstr>How to Run on My Computer?</vt:lpstr>
      <vt:lpstr>Data Structures – Lists</vt:lpstr>
      <vt:lpstr>Data Structures – Lists: Append &amp; Extend</vt:lpstr>
      <vt:lpstr>Data Structures – Lists: Indexing</vt:lpstr>
      <vt:lpstr>Data Structures – Lists: Slicing</vt:lpstr>
      <vt:lpstr>Data Structures – Lists: Slicing</vt:lpstr>
      <vt:lpstr>Data Structures – Lists: List Comprehension</vt:lpstr>
      <vt:lpstr>Data Structures – Lists: List Comprehension</vt:lpstr>
      <vt:lpstr>Data Structures - Tuples</vt:lpstr>
      <vt:lpstr>Data Structures - Tuples</vt:lpstr>
      <vt:lpstr>Data Structures - Dictionaries</vt:lpstr>
      <vt:lpstr>Data Structures – Dictionaries: “Indexing”</vt:lpstr>
      <vt:lpstr>Data Structures – Dictionaries: “Indexing”</vt:lpstr>
      <vt:lpstr>Data Structures – Iterating Over Lists</vt:lpstr>
      <vt:lpstr>Data Structures – Iterating Over Tuples</vt:lpstr>
      <vt:lpstr>Data Structures – Iterating Over Dictionaries</vt:lpstr>
      <vt:lpstr>Functions</vt:lpstr>
      <vt:lpstr>Classes</vt:lpstr>
      <vt:lpstr>Aside - Referring to Python Documentation</vt:lpstr>
      <vt:lpstr>Debugging</vt:lpstr>
      <vt:lpstr>Importing Modules/Libraries</vt:lpstr>
      <vt:lpstr>File Handling</vt:lpstr>
      <vt:lpstr>File Handling</vt:lpstr>
      <vt:lpstr>File Handling - JSON and Pickle</vt:lpstr>
      <vt:lpstr>Numpy </vt:lpstr>
      <vt:lpstr>Numpy Terminologies</vt:lpstr>
      <vt:lpstr>Numpy Examples</vt:lpstr>
      <vt:lpstr>Numpy Examples</vt:lpstr>
      <vt:lpstr>Numpy Array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 Vision through Python and Keras</dc:title>
  <dc:creator>niels lobo</dc:creator>
  <cp:lastModifiedBy>niels lobo</cp:lastModifiedBy>
  <cp:revision>29</cp:revision>
  <dcterms:modified xsi:type="dcterms:W3CDTF">2019-11-07T18:15:04Z</dcterms:modified>
</cp:coreProperties>
</file>