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81" r:id="rId3"/>
    <p:sldId id="282" r:id="rId4"/>
    <p:sldId id="304" r:id="rId5"/>
    <p:sldId id="303" r:id="rId6"/>
    <p:sldId id="302" r:id="rId7"/>
    <p:sldId id="288" r:id="rId8"/>
    <p:sldId id="284" r:id="rId9"/>
    <p:sldId id="307" r:id="rId10"/>
    <p:sldId id="305" r:id="rId11"/>
    <p:sldId id="306" r:id="rId12"/>
    <p:sldId id="308" r:id="rId13"/>
    <p:sldId id="309" r:id="rId14"/>
    <p:sldId id="334" r:id="rId15"/>
    <p:sldId id="289" r:id="rId16"/>
    <p:sldId id="290" r:id="rId17"/>
    <p:sldId id="291" r:id="rId18"/>
    <p:sldId id="292" r:id="rId19"/>
    <p:sldId id="293" r:id="rId20"/>
    <p:sldId id="324" r:id="rId21"/>
    <p:sldId id="325" r:id="rId22"/>
    <p:sldId id="326" r:id="rId23"/>
    <p:sldId id="327" r:id="rId24"/>
    <p:sldId id="333" r:id="rId25"/>
    <p:sldId id="328" r:id="rId26"/>
    <p:sldId id="329" r:id="rId27"/>
    <p:sldId id="330" r:id="rId28"/>
    <p:sldId id="332" r:id="rId29"/>
    <p:sldId id="299" r:id="rId30"/>
    <p:sldId id="300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97"/>
    <p:restoredTop sz="93722"/>
  </p:normalViewPr>
  <p:slideViewPr>
    <p:cSldViewPr snapToGrid="0">
      <p:cViewPr varScale="1">
        <p:scale>
          <a:sx n="168" d="100"/>
          <a:sy n="168" d="100"/>
        </p:scale>
        <p:origin x="200" y="7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004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e739211f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e739211f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235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e739211f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e739211f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071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e739211f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e739211f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124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e739211f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e739211f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975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e739211f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e739211f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036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e739211f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e739211f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960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e739211f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e739211f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76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e739211f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e739211f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523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e739211f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e739211f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204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e739211f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e739211f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22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e739211f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e739211f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e739211f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e739211f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725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e739211f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e739211f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53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e739211f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e739211f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8145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e739211f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e739211f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919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e739211f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e739211f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329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e739211f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e739211f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9052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e739211f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e739211f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8647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e739211f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e739211f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340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e739211f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e739211f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008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e7aa408d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e7aa408d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38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e739211f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e739211f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e7aa408d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e7aa408d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97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e739211f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e739211f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604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e739211f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e739211f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066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e739211f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e739211f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870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fea4d801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fea4d801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e739211f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e739211f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e739211f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e739211f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55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935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X4wgF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lavv.com/37-reasons-why-your-neural-network-is-not-working-4020854bd607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install/window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docs.anaconda.com/anaconda/install/linux/" TargetMode="External"/><Relationship Id="rId4" Type="http://schemas.openxmlformats.org/officeDocument/2006/relationships/hyperlink" Target="https://docs.anaconda.com/anaconda/install/mac-os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6PbFjJFwKyuOBSDQZzsy4qZKJVEsDCR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eras.io/examples/cifar10_cnn/" TargetMode="External"/><Relationship Id="rId4" Type="http://schemas.openxmlformats.org/officeDocument/2006/relationships/hyperlink" Target="https://keras.io/examples/mnist_cn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projects/conda/en/latest/user-guide/tasks/manage-environment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promo/anaconda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Introduction to </a:t>
            </a:r>
            <a:r>
              <a:rPr lang="en" sz="3400" dirty="0"/>
              <a:t>Python and Keras</a:t>
            </a:r>
            <a:endParaRPr sz="3400" dirty="0"/>
          </a:p>
        </p:txBody>
      </p:sp>
      <p:sp>
        <p:nvSpPr>
          <p:cNvPr id="3" name="Google Shape;59;p13">
            <a:extLst>
              <a:ext uri="{FF2B5EF4-FFF2-40B4-BE49-F238E27FC236}">
                <a16:creationId xmlns:a16="http://schemas.microsoft.com/office/drawing/2014/main" id="{D4D8E8F3-0474-7A44-925A-D021F260D46B}"/>
              </a:ext>
            </a:extLst>
          </p:cNvPr>
          <p:cNvSpPr txBox="1">
            <a:spLocks/>
          </p:cNvSpPr>
          <p:nvPr/>
        </p:nvSpPr>
        <p:spPr>
          <a:xfrm>
            <a:off x="510450" y="2845800"/>
            <a:ext cx="8123100" cy="830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3400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222892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311700" y="229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Arial"/>
                <a:ea typeface="Arial"/>
                <a:cs typeface="Arial"/>
                <a:sym typeface="Arial"/>
              </a:rPr>
              <a:t>PyCharm – New Project Interpreter</a:t>
            </a:r>
            <a:endParaRPr dirty="0"/>
          </a:p>
        </p:txBody>
      </p:sp>
      <p:pic>
        <p:nvPicPr>
          <p:cNvPr id="249" name="Google Shape;249;p41" descr="Image result for pycharm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6650" y="67650"/>
            <a:ext cx="895650" cy="8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62852-6592-1640-AC7B-801BACD2A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790400" cy="3416400"/>
          </a:xfrm>
        </p:spPr>
        <p:txBody>
          <a:bodyPr/>
          <a:lstStyle/>
          <a:p>
            <a:pPr>
              <a:buFont typeface="+mj-lt"/>
              <a:buAutoNum type="arabicParenR"/>
            </a:pPr>
            <a:r>
              <a:rPr lang="en-US" dirty="0"/>
              <a:t>Select “Conda Environment” from left hand menu bar</a:t>
            </a:r>
          </a:p>
          <a:p>
            <a:pPr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r>
              <a:rPr lang="en-US" dirty="0"/>
              <a:t>Click “Make available to all projects”</a:t>
            </a:r>
          </a:p>
          <a:p>
            <a:pPr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r>
              <a:rPr lang="en-US" dirty="0"/>
              <a:t>Select ”…” menu button</a:t>
            </a:r>
          </a:p>
          <a:p>
            <a:pPr>
              <a:buFont typeface="+mj-lt"/>
              <a:buAutoNum type="arabicParenR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0FB8B9-73E1-274F-A7E5-325ECBEA5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333" y="1152474"/>
            <a:ext cx="4474967" cy="300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9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311700" y="229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PyCharm – New Project Interpreter</a:t>
            </a:r>
            <a:endParaRPr dirty="0"/>
          </a:p>
        </p:txBody>
      </p:sp>
      <p:sp>
        <p:nvSpPr>
          <p:cNvPr id="248" name="Google Shape;248;p41"/>
          <p:cNvSpPr txBox="1">
            <a:spLocks noGrp="1"/>
          </p:cNvSpPr>
          <p:nvPr>
            <p:ph type="body" idx="1"/>
          </p:nvPr>
        </p:nvSpPr>
        <p:spPr>
          <a:xfrm>
            <a:off x="311700" y="917524"/>
            <a:ext cx="4660350" cy="3978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lvl="0">
              <a:lnSpc>
                <a:spcPct val="150000"/>
              </a:lnSpc>
              <a:buClr>
                <a:srgbClr val="595959"/>
              </a:buClr>
            </a:pPr>
            <a:r>
              <a:rPr lang="en-US" dirty="0"/>
              <a:t>Navigate to /anaconda3/</a:t>
            </a:r>
            <a:r>
              <a:rPr lang="en-US" dirty="0" err="1"/>
              <a:t>envs</a:t>
            </a:r>
            <a:r>
              <a:rPr lang="en-US" dirty="0"/>
              <a:t>/</a:t>
            </a:r>
            <a:r>
              <a:rPr lang="en-US" dirty="0" err="1"/>
              <a:t>YourEnv</a:t>
            </a:r>
            <a:r>
              <a:rPr lang="en-US" dirty="0"/>
              <a:t>/bin/python and select the ”python”, “python3”, ”</a:t>
            </a:r>
            <a:r>
              <a:rPr lang="en-US" dirty="0" err="1"/>
              <a:t>python.exe</a:t>
            </a:r>
            <a:r>
              <a:rPr lang="en-US" dirty="0"/>
              <a:t>”, or something similar</a:t>
            </a:r>
          </a:p>
          <a:p>
            <a:pPr lvl="0">
              <a:lnSpc>
                <a:spcPct val="150000"/>
              </a:lnSpc>
              <a:buClr>
                <a:srgbClr val="595959"/>
              </a:buClr>
            </a:pPr>
            <a:r>
              <a:rPr lang="en-US" dirty="0"/>
              <a:t>The above path may not be the exact same as on your machine. Navigate around until you find a similar directory, then look for the sub-directory listed in the above path</a:t>
            </a:r>
          </a:p>
          <a:p>
            <a:pPr lvl="0">
              <a:lnSpc>
                <a:spcPct val="150000"/>
              </a:lnSpc>
              <a:buClr>
                <a:srgbClr val="595959"/>
              </a:buClr>
            </a:pPr>
            <a:r>
              <a:rPr lang="en-US" dirty="0"/>
              <a:t>For additional help, the following tutorial  is </a:t>
            </a:r>
            <a:r>
              <a:rPr lang="en-US" dirty="0">
                <a:hlinkClick r:id="rId3"/>
              </a:rPr>
              <a:t>https://bit.ly/2X4wgFi</a:t>
            </a:r>
            <a:r>
              <a:rPr lang="en-US" dirty="0"/>
              <a:t> very helpful</a:t>
            </a:r>
            <a:endParaRPr dirty="0"/>
          </a:p>
        </p:txBody>
      </p:sp>
      <p:pic>
        <p:nvPicPr>
          <p:cNvPr id="249" name="Google Shape;249;p41" descr="Image result for pycharm ima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6650" y="67650"/>
            <a:ext cx="895650" cy="8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53E44A-415E-B64A-8124-C32A2D39D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675" y="1270000"/>
            <a:ext cx="27178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1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311700" y="229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PyCharm – New Project</a:t>
            </a:r>
            <a:endParaRPr dirty="0"/>
          </a:p>
        </p:txBody>
      </p:sp>
      <p:sp>
        <p:nvSpPr>
          <p:cNvPr id="248" name="Google Shape;248;p41"/>
          <p:cNvSpPr txBox="1">
            <a:spLocks noGrp="1"/>
          </p:cNvSpPr>
          <p:nvPr>
            <p:ph type="body" idx="1"/>
          </p:nvPr>
        </p:nvSpPr>
        <p:spPr>
          <a:xfrm>
            <a:off x="311700" y="917524"/>
            <a:ext cx="4006300" cy="3978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  <a:buClr>
                <a:srgbClr val="595959"/>
              </a:buClr>
              <a:buFont typeface="+mj-lt"/>
              <a:buAutoNum type="arabicParenR"/>
            </a:pPr>
            <a:r>
              <a:rPr lang="en-US" dirty="0"/>
              <a:t>Right-click on project name in left hand menu bar</a:t>
            </a:r>
          </a:p>
          <a:p>
            <a:pPr lvl="0">
              <a:lnSpc>
                <a:spcPct val="150000"/>
              </a:lnSpc>
              <a:buClr>
                <a:srgbClr val="595959"/>
              </a:buClr>
              <a:buFont typeface="+mj-lt"/>
              <a:buAutoNum type="arabicParenR"/>
            </a:pPr>
            <a:r>
              <a:rPr lang="en-US" dirty="0"/>
              <a:t>Select “New”</a:t>
            </a:r>
          </a:p>
          <a:p>
            <a:pPr lvl="0">
              <a:lnSpc>
                <a:spcPct val="150000"/>
              </a:lnSpc>
              <a:buClr>
                <a:srgbClr val="595959"/>
              </a:buClr>
              <a:buFont typeface="+mj-lt"/>
              <a:buAutoNum type="arabicParenR"/>
            </a:pPr>
            <a:r>
              <a:rPr lang="en-US" dirty="0"/>
              <a:t>Select Python File</a:t>
            </a:r>
          </a:p>
          <a:p>
            <a:pPr marL="114300" lvl="0" indent="0">
              <a:lnSpc>
                <a:spcPct val="150000"/>
              </a:lnSpc>
              <a:buClr>
                <a:srgbClr val="595959"/>
              </a:buClr>
              <a:buNone/>
            </a:pPr>
            <a:endParaRPr lang="en-US" dirty="0"/>
          </a:p>
          <a:p>
            <a:pPr marL="114300" lvl="0" indent="0">
              <a:lnSpc>
                <a:spcPct val="150000"/>
              </a:lnSpc>
              <a:buClr>
                <a:srgbClr val="595959"/>
              </a:buClr>
              <a:buNone/>
            </a:pPr>
            <a:r>
              <a:rPr lang="en-US" dirty="0">
                <a:solidFill>
                  <a:schemeClr val="accent5"/>
                </a:solidFill>
              </a:rPr>
              <a:t>NOTE</a:t>
            </a:r>
            <a:r>
              <a:rPr lang="en-US" dirty="0"/>
              <a:t>: Right after you open a new project, PyCharm might not run code for a short time. This is because it is updating system info.</a:t>
            </a:r>
            <a:endParaRPr dirty="0"/>
          </a:p>
        </p:txBody>
      </p:sp>
      <p:pic>
        <p:nvPicPr>
          <p:cNvPr id="249" name="Google Shape;249;p41" descr="Image result for pycharm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6650" y="67650"/>
            <a:ext cx="895650" cy="8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25B74F-882A-B844-8F6E-36FD3D673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821" y="1397000"/>
            <a:ext cx="4488829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07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311700" y="229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PyCharm – New Project</a:t>
            </a:r>
            <a:endParaRPr dirty="0"/>
          </a:p>
        </p:txBody>
      </p:sp>
      <p:sp>
        <p:nvSpPr>
          <p:cNvPr id="248" name="Google Shape;248;p41"/>
          <p:cNvSpPr txBox="1">
            <a:spLocks noGrp="1"/>
          </p:cNvSpPr>
          <p:nvPr>
            <p:ph type="body" idx="1"/>
          </p:nvPr>
        </p:nvSpPr>
        <p:spPr>
          <a:xfrm>
            <a:off x="311700" y="917524"/>
            <a:ext cx="3453850" cy="3978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  <a:buClr>
                <a:srgbClr val="595959"/>
              </a:buClr>
              <a:buFont typeface="+mj-lt"/>
              <a:buAutoNum type="arabicParenR"/>
            </a:pPr>
            <a:r>
              <a:rPr lang="en-US" dirty="0"/>
              <a:t>To run your code for the first time, right-click in the editor window and scroll down to “Run ‘</a:t>
            </a:r>
            <a:r>
              <a:rPr lang="en-US" dirty="0" err="1"/>
              <a:t>MyCode</a:t>
            </a:r>
            <a:r>
              <a:rPr lang="en-US" dirty="0"/>
              <a:t>’ “</a:t>
            </a:r>
            <a:endParaRPr dirty="0"/>
          </a:p>
        </p:txBody>
      </p:sp>
      <p:pic>
        <p:nvPicPr>
          <p:cNvPr id="249" name="Google Shape;249;p41" descr="Image result for pycharm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6650" y="67650"/>
            <a:ext cx="895650" cy="8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5DEA0B-A64F-4448-990E-87F26E60A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750" y="1124775"/>
            <a:ext cx="5175860" cy="315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1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>
            <a:spLocks noGrp="1"/>
          </p:cNvSpPr>
          <p:nvPr>
            <p:ph type="title"/>
          </p:nvPr>
        </p:nvSpPr>
        <p:spPr>
          <a:xfrm>
            <a:off x="311700" y="229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Jupyter Notebooks</a:t>
            </a:r>
            <a:endParaRPr dirty="0"/>
          </a:p>
        </p:txBody>
      </p:sp>
      <p:sp>
        <p:nvSpPr>
          <p:cNvPr id="291" name="Google Shape;291;p46"/>
          <p:cNvSpPr txBox="1">
            <a:spLocks noGrp="1"/>
          </p:cNvSpPr>
          <p:nvPr>
            <p:ph type="body" idx="1"/>
          </p:nvPr>
        </p:nvSpPr>
        <p:spPr>
          <a:xfrm>
            <a:off x="311700" y="911175"/>
            <a:ext cx="8520600" cy="1077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Allows you to edit and run your notebooks via a (local) web browser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Run one “cell” at a time. Helps to troubleshoot or experiment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Comes installed with Anaconda</a:t>
            </a:r>
          </a:p>
          <a:p>
            <a:pPr>
              <a:lnSpc>
                <a:spcPct val="150000"/>
              </a:lnSpc>
            </a:pPr>
            <a:r>
              <a:rPr lang="en-US" dirty="0"/>
              <a:t>To run a Jupyter Notebook, open Terminal/Shell/CMD and type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     </a:t>
            </a:r>
            <a:r>
              <a:rPr lang="en-US" dirty="0" err="1">
                <a:highlight>
                  <a:srgbClr val="D9D9D9"/>
                </a:highlight>
              </a:rPr>
              <a:t>jupyter</a:t>
            </a:r>
            <a:r>
              <a:rPr lang="en-US" dirty="0">
                <a:highlight>
                  <a:srgbClr val="D9D9D9"/>
                </a:highlight>
              </a:rPr>
              <a:t> notebook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469357-9A82-EF46-9D89-21C7276C1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500" y="331925"/>
            <a:ext cx="1320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2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>
            <a:spLocks noGrp="1"/>
          </p:cNvSpPr>
          <p:nvPr>
            <p:ph type="title"/>
          </p:nvPr>
        </p:nvSpPr>
        <p:spPr>
          <a:xfrm>
            <a:off x="311700" y="229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</a:t>
            </a:r>
            <a:endParaRPr/>
          </a:p>
        </p:txBody>
      </p:sp>
      <p:sp>
        <p:nvSpPr>
          <p:cNvPr id="291" name="Google Shape;291;p46"/>
          <p:cNvSpPr txBox="1">
            <a:spLocks noGrp="1"/>
          </p:cNvSpPr>
          <p:nvPr>
            <p:ph type="body" idx="1"/>
          </p:nvPr>
        </p:nvSpPr>
        <p:spPr>
          <a:xfrm>
            <a:off x="311700" y="911174"/>
            <a:ext cx="8520600" cy="380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Among a bunch of deep learning frameworks, Keras is probably the easiest to begin with: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TensorFlow, Keras, </a:t>
            </a:r>
            <a:r>
              <a:rPr lang="en" dirty="0" err="1"/>
              <a:t>PyTorch</a:t>
            </a:r>
            <a:r>
              <a:rPr lang="en" dirty="0"/>
              <a:t>, </a:t>
            </a:r>
            <a:r>
              <a:rPr lang="en" dirty="0" err="1"/>
              <a:t>Chainer</a:t>
            </a:r>
            <a:r>
              <a:rPr lang="en" dirty="0"/>
              <a:t>, Caffe, Theano, etc.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Keras is: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high-level neural network API with support for both CPU and GPU.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Modular - Building models can be as simple as stacking layers.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Useful for fast prototyping as we can ignore implementation details of backpropagation,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Open source - Large community support.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Comprehensive - Contains implementations of popular networks, datasets, etc. 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Has luxury of using any backend from TensorFlow, Theano, or CNTK without change in code.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242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>
            <a:spLocks noGrp="1"/>
          </p:cNvSpPr>
          <p:nvPr>
            <p:ph type="title"/>
          </p:nvPr>
        </p:nvSpPr>
        <p:spPr>
          <a:xfrm>
            <a:off x="311700" y="229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 to Implement an NN-based Model in Keras</a:t>
            </a:r>
            <a:endParaRPr dirty="0"/>
          </a:p>
        </p:txBody>
      </p:sp>
      <p:sp>
        <p:nvSpPr>
          <p:cNvPr id="297" name="Google Shape;297;p4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Specify the input size and output size.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Design and define the NN architecture.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Select the optimizer that performs gradient descent.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Select the loss function and train the network for an objective.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Select appropriate evaluation metrics for the problem you’re working on.</a:t>
            </a:r>
            <a:endParaRPr dirty="0"/>
          </a:p>
        </p:txBody>
      </p:sp>
      <p:grpSp>
        <p:nvGrpSpPr>
          <p:cNvPr id="298" name="Google Shape;298;p47"/>
          <p:cNvGrpSpPr/>
          <p:nvPr/>
        </p:nvGrpSpPr>
        <p:grpSpPr>
          <a:xfrm>
            <a:off x="399600" y="3528124"/>
            <a:ext cx="8390000" cy="1221676"/>
            <a:chOff x="414285" y="4208002"/>
            <a:chExt cx="11186667" cy="1628902"/>
          </a:xfrm>
        </p:grpSpPr>
        <p:sp>
          <p:nvSpPr>
            <p:cNvPr id="299" name="Google Shape;299;p47"/>
            <p:cNvSpPr/>
            <p:nvPr/>
          </p:nvSpPr>
          <p:spPr>
            <a:xfrm>
              <a:off x="414285" y="4208003"/>
              <a:ext cx="1752900" cy="1628901"/>
            </a:xfrm>
            <a:prstGeom prst="roundRect">
              <a:avLst>
                <a:gd name="adj" fmla="val 16667"/>
              </a:avLst>
            </a:prstGeom>
            <a:solidFill>
              <a:srgbClr val="D5EAAE"/>
            </a:solidFill>
            <a:ln w="15875" cap="flat" cmpd="sng">
              <a:solidFill>
                <a:srgbClr val="6F942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1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Prepare </a:t>
              </a:r>
              <a:r>
                <a:rPr lang="en" sz="1400" b="1" i="1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</a:t>
              </a:r>
              <a:r>
                <a:rPr lang="en" sz="1400" b="1" i="1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nput </a:t>
              </a:r>
              <a:r>
                <a:rPr lang="en" sz="1400" b="1" i="1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and s</a:t>
              </a:r>
              <a:r>
                <a:rPr lang="en" sz="1400" b="1" i="1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pecify </a:t>
              </a:r>
              <a:r>
                <a:rPr lang="en" sz="1400" b="1" i="1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size</a:t>
              </a:r>
              <a:endParaRPr sz="11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i="0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(Images, videos, text, audio, etc.</a:t>
              </a:r>
              <a:r>
                <a:rPr lang="en" sz="1200" i="0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)</a:t>
              </a:r>
              <a:endParaRPr sz="11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00" name="Google Shape;300;p47"/>
            <p:cNvSpPr/>
            <p:nvPr/>
          </p:nvSpPr>
          <p:spPr>
            <a:xfrm>
              <a:off x="2767685" y="4208002"/>
              <a:ext cx="1752900" cy="1628902"/>
            </a:xfrm>
            <a:prstGeom prst="roundRect">
              <a:avLst>
                <a:gd name="adj" fmla="val 16667"/>
              </a:avLst>
            </a:prstGeom>
            <a:solidFill>
              <a:srgbClr val="D5EAAE"/>
            </a:solidFill>
            <a:ln w="15875" cap="flat" cmpd="sng">
              <a:solidFill>
                <a:srgbClr val="6F942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1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Define the NN </a:t>
              </a:r>
              <a:r>
                <a:rPr lang="en" sz="1400" b="1" i="1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</a:t>
              </a:r>
              <a:r>
                <a:rPr lang="en" sz="1400" b="1" i="1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odel</a:t>
              </a:r>
              <a:endParaRPr sz="11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1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(Sequential or Functional style)</a:t>
              </a:r>
              <a:endParaRPr sz="11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 i="0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(MLP, CNN, RNN, etc</a:t>
              </a:r>
              <a:r>
                <a:rPr lang="en" sz="900" dirty="0">
                  <a:latin typeface="Proxima Nova"/>
                  <a:ea typeface="Proxima Nova"/>
                  <a:cs typeface="Proxima Nova"/>
                  <a:sym typeface="Proxima Nova"/>
                </a:rPr>
                <a:t>.</a:t>
              </a:r>
              <a:r>
                <a:rPr lang="en" sz="900" i="0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)</a:t>
              </a:r>
              <a:endParaRPr sz="11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01" name="Google Shape;301;p47"/>
            <p:cNvSpPr/>
            <p:nvPr/>
          </p:nvSpPr>
          <p:spPr>
            <a:xfrm>
              <a:off x="5133485" y="4208002"/>
              <a:ext cx="1752900" cy="1628902"/>
            </a:xfrm>
            <a:prstGeom prst="roundRect">
              <a:avLst>
                <a:gd name="adj" fmla="val 16667"/>
              </a:avLst>
            </a:prstGeom>
            <a:solidFill>
              <a:srgbClr val="D5EAAE"/>
            </a:solidFill>
            <a:ln w="15875" cap="flat" cmpd="sng">
              <a:solidFill>
                <a:srgbClr val="6F942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1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Optimizers</a:t>
              </a:r>
              <a:endParaRPr sz="11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i="0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(SGD, </a:t>
              </a:r>
              <a:r>
                <a:rPr lang="en" sz="1100" i="0" u="none" strike="noStrike" cap="none" dirty="0" err="1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RMSprop</a:t>
              </a:r>
              <a:r>
                <a:rPr lang="en" sz="1100" i="0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, Adam, etc.)</a:t>
              </a:r>
              <a:endParaRPr sz="11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02" name="Google Shape;302;p47"/>
            <p:cNvSpPr/>
            <p:nvPr/>
          </p:nvSpPr>
          <p:spPr>
            <a:xfrm>
              <a:off x="7493719" y="4208003"/>
              <a:ext cx="1752900" cy="1628901"/>
            </a:xfrm>
            <a:prstGeom prst="roundRect">
              <a:avLst>
                <a:gd name="adj" fmla="val 16667"/>
              </a:avLst>
            </a:prstGeom>
            <a:solidFill>
              <a:srgbClr val="D5EAAE"/>
            </a:solidFill>
            <a:ln w="15875" cap="flat" cmpd="sng">
              <a:solidFill>
                <a:srgbClr val="6F942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1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Loss </a:t>
              </a:r>
              <a:r>
                <a:rPr lang="en" sz="1400" b="1" i="1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</a:t>
              </a:r>
              <a:r>
                <a:rPr lang="en" sz="1400" b="1" i="1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unction</a:t>
              </a:r>
              <a:endParaRPr sz="11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i="0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(MSE, Cross entropy, Hinge, etc.)</a:t>
              </a:r>
              <a:endParaRPr sz="11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03" name="Google Shape;303;p47"/>
            <p:cNvSpPr/>
            <p:nvPr/>
          </p:nvSpPr>
          <p:spPr>
            <a:xfrm>
              <a:off x="9848052" y="4208002"/>
              <a:ext cx="1752900" cy="1628902"/>
            </a:xfrm>
            <a:prstGeom prst="roundRect">
              <a:avLst>
                <a:gd name="adj" fmla="val 16667"/>
              </a:avLst>
            </a:prstGeom>
            <a:solidFill>
              <a:srgbClr val="D5EAAE"/>
            </a:solidFill>
            <a:ln w="15875" cap="flat" cmpd="sng">
              <a:solidFill>
                <a:srgbClr val="6F942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1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Train and </a:t>
              </a:r>
              <a:r>
                <a:rPr lang="en" sz="1400" b="1" i="1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</a:t>
              </a:r>
              <a:r>
                <a:rPr lang="en" sz="1400" b="1" i="1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valuate the </a:t>
              </a:r>
              <a:r>
                <a:rPr lang="en" sz="1400" b="1" i="1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</a:t>
              </a:r>
              <a:r>
                <a:rPr lang="en" sz="1400" b="1" i="1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odel</a:t>
              </a:r>
              <a:endParaRPr sz="11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04" name="Google Shape;304;p47"/>
            <p:cNvSpPr/>
            <p:nvPr/>
          </p:nvSpPr>
          <p:spPr>
            <a:xfrm>
              <a:off x="2241682" y="4714043"/>
              <a:ext cx="439500" cy="2307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5EAAE"/>
            </a:solidFill>
            <a:ln w="15875" cap="flat" cmpd="sng">
              <a:solidFill>
                <a:srgbClr val="6F942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47"/>
            <p:cNvSpPr/>
            <p:nvPr/>
          </p:nvSpPr>
          <p:spPr>
            <a:xfrm>
              <a:off x="4607177" y="4705165"/>
              <a:ext cx="439500" cy="2307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5EAAE"/>
            </a:solidFill>
            <a:ln w="15875" cap="flat" cmpd="sng">
              <a:solidFill>
                <a:srgbClr val="6F942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47"/>
            <p:cNvSpPr/>
            <p:nvPr/>
          </p:nvSpPr>
          <p:spPr>
            <a:xfrm>
              <a:off x="6973317" y="4705164"/>
              <a:ext cx="439500" cy="2307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5EAAE"/>
            </a:solidFill>
            <a:ln w="15875" cap="flat" cmpd="sng">
              <a:solidFill>
                <a:srgbClr val="6F942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7"/>
            <p:cNvSpPr/>
            <p:nvPr/>
          </p:nvSpPr>
          <p:spPr>
            <a:xfrm>
              <a:off x="9327643" y="4705163"/>
              <a:ext cx="439500" cy="2307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5EAAE"/>
            </a:solidFill>
            <a:ln w="15875" cap="flat" cmpd="sng">
              <a:solidFill>
                <a:srgbClr val="6F942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7072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Keras Models</a:t>
            </a:r>
            <a:endParaRPr dirty="0"/>
          </a:p>
        </p:txBody>
      </p:sp>
      <p:sp>
        <p:nvSpPr>
          <p:cNvPr id="313" name="Google Shape;313;p48"/>
          <p:cNvSpPr txBox="1">
            <a:spLocks noGrp="1"/>
          </p:cNvSpPr>
          <p:nvPr>
            <p:ph type="body" idx="1"/>
          </p:nvPr>
        </p:nvSpPr>
        <p:spPr>
          <a:xfrm>
            <a:off x="311700" y="879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Sequential: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Linear stack of layers.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Useful for building: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Simple classification networks.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Encoder-Decoder networks.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Basically any single-flow network.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Under Keras as </a:t>
            </a:r>
            <a:r>
              <a:rPr lang="en" dirty="0">
                <a:highlight>
                  <a:srgbClr val="D9D9D9"/>
                </a:highlight>
              </a:rPr>
              <a:t>Sequential()</a:t>
            </a:r>
            <a:r>
              <a:rPr lang="en" dirty="0"/>
              <a:t> class.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Functional: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Multi-input, multi-output models.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Supports, forking/branching of models.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Supports intermediate merging of models.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Under Keras as </a:t>
            </a:r>
            <a:r>
              <a:rPr lang="en" dirty="0">
                <a:highlight>
                  <a:srgbClr val="D9D9D9"/>
                </a:highlight>
              </a:rPr>
              <a:t>Model()</a:t>
            </a:r>
            <a:r>
              <a:rPr lang="en" dirty="0"/>
              <a:t> class.</a:t>
            </a:r>
            <a:endParaRPr dirty="0"/>
          </a:p>
        </p:txBody>
      </p:sp>
      <p:pic>
        <p:nvPicPr>
          <p:cNvPr id="314" name="Google Shape;31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088" y="1290405"/>
            <a:ext cx="3745013" cy="872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6099" y="2708500"/>
            <a:ext cx="3745000" cy="1805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82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Sequential Model Code</a:t>
            </a:r>
            <a:endParaRPr dirty="0"/>
          </a:p>
        </p:txBody>
      </p:sp>
      <p:sp>
        <p:nvSpPr>
          <p:cNvPr id="321" name="Google Shape;321;p49"/>
          <p:cNvSpPr txBox="1">
            <a:spLocks noGrp="1"/>
          </p:cNvSpPr>
          <p:nvPr>
            <p:ph type="body" idx="1"/>
          </p:nvPr>
        </p:nvSpPr>
        <p:spPr>
          <a:xfrm>
            <a:off x="188800" y="924474"/>
            <a:ext cx="4455300" cy="3971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Import Sequential class from </a:t>
            </a:r>
            <a:r>
              <a:rPr lang="en" dirty="0" err="1">
                <a:highlight>
                  <a:srgbClr val="D9D9D9"/>
                </a:highlight>
              </a:rPr>
              <a:t>keras.models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Stack layers in a sequential object using </a:t>
            </a:r>
            <a:r>
              <a:rPr lang="en" dirty="0">
                <a:highlight>
                  <a:srgbClr val="D9D9D9"/>
                </a:highlight>
              </a:rPr>
              <a:t>.add()</a:t>
            </a:r>
            <a:r>
              <a:rPr lang="en" dirty="0"/>
              <a:t> method.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Only the first layer needs to know the expected input dimensions as next layers can infer shape from the previous layers.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Configure the learning process i.e. loss functions, optimizers, etc. using the </a:t>
            </a:r>
            <a:r>
              <a:rPr lang="en" dirty="0">
                <a:highlight>
                  <a:srgbClr val="D9D9D9"/>
                </a:highlight>
              </a:rPr>
              <a:t>.compile()</a:t>
            </a:r>
            <a:r>
              <a:rPr lang="en" dirty="0"/>
              <a:t> method.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Train the model using </a:t>
            </a:r>
            <a:r>
              <a:rPr lang="en" dirty="0">
                <a:highlight>
                  <a:srgbClr val="D9D9D9"/>
                </a:highlight>
              </a:rPr>
              <a:t>.fit()</a:t>
            </a:r>
            <a:r>
              <a:rPr lang="en" dirty="0"/>
              <a:t> method on training set tensors (can be np arrays).</a:t>
            </a:r>
            <a:endParaRPr dirty="0"/>
          </a:p>
        </p:txBody>
      </p:sp>
      <p:sp>
        <p:nvSpPr>
          <p:cNvPr id="322" name="Google Shape;322;p49"/>
          <p:cNvSpPr txBox="1"/>
          <p:nvPr/>
        </p:nvSpPr>
        <p:spPr>
          <a:xfrm>
            <a:off x="4644100" y="924473"/>
            <a:ext cx="4372900" cy="3971375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from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keras.models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import Sequential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from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keras.layers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import Dense, Activation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model = Sequential()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# Dense is Keras lingo for a fully connected layer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model.add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(Dense(units=64,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input_dim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=100))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model.add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(Activation(‘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relu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’))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model.add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(Dense(units=10))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model.add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(Activation(‘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Softmax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’))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model.compile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(loss=’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categorical_crossentropy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’,</a:t>
            </a:r>
            <a:endParaRPr lang="en-US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	     </a:t>
            </a:r>
            <a:r>
              <a:rPr lang="en-US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optimizer=’</a:t>
            </a:r>
            <a:r>
              <a:rPr lang="en-US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sgd</a:t>
            </a:r>
            <a:r>
              <a:rPr lang="en-US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’,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metrics=[‘accuracy’])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model.fit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X_train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Y_train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epochs=5,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batch_size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=32)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575014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>
            <a:spLocks noGrp="1"/>
          </p:cNvSpPr>
          <p:nvPr>
            <p:ph type="title"/>
          </p:nvPr>
        </p:nvSpPr>
        <p:spPr>
          <a:xfrm>
            <a:off x="311700" y="229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Model Code</a:t>
            </a:r>
            <a:endParaRPr dirty="0"/>
          </a:p>
        </p:txBody>
      </p:sp>
      <p:sp>
        <p:nvSpPr>
          <p:cNvPr id="328" name="Google Shape;328;p50"/>
          <p:cNvSpPr txBox="1">
            <a:spLocks noGrp="1"/>
          </p:cNvSpPr>
          <p:nvPr>
            <p:ph type="body" idx="1"/>
          </p:nvPr>
        </p:nvSpPr>
        <p:spPr>
          <a:xfrm>
            <a:off x="311700" y="917524"/>
            <a:ext cx="3964200" cy="4003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Import Model class from </a:t>
            </a:r>
            <a:r>
              <a:rPr lang="en" dirty="0" err="1">
                <a:highlight>
                  <a:srgbClr val="D9D9D9"/>
                </a:highlight>
              </a:rPr>
              <a:t>keras.models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Each layer has to explicitly return a tensor.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Manually pass the returned tensor to any compatible layer.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Flexibility at the cost of a bit of code complexity.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Explicitly mention model inputs and outputs.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highlight>
                  <a:srgbClr val="D9D9D9"/>
                </a:highlight>
              </a:rPr>
              <a:t>.compile()</a:t>
            </a:r>
            <a:r>
              <a:rPr lang="en" dirty="0"/>
              <a:t> and </a:t>
            </a:r>
            <a:r>
              <a:rPr lang="en" dirty="0">
                <a:highlight>
                  <a:srgbClr val="D9D9D9"/>
                </a:highlight>
              </a:rPr>
              <a:t>.fit()</a:t>
            </a:r>
            <a:r>
              <a:rPr lang="en" dirty="0"/>
              <a:t> same as a Sequential model.</a:t>
            </a:r>
            <a:endParaRPr dirty="0"/>
          </a:p>
        </p:txBody>
      </p:sp>
      <p:sp>
        <p:nvSpPr>
          <p:cNvPr id="329" name="Google Shape;329;p50"/>
          <p:cNvSpPr txBox="1"/>
          <p:nvPr/>
        </p:nvSpPr>
        <p:spPr>
          <a:xfrm>
            <a:off x="4419600" y="917523"/>
            <a:ext cx="4412700" cy="4003725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from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keras.models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import Model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from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keras.layers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import Input, Dense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inputs = Input(shape=(784,))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x = Dense(64, activation=’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relu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’)(inputs)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x = Dense(64, activation=’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relu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’)(x)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predictions = Dense(10, activation=’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softmax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’)(x)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model = Model(inputs=inputs, outputs=predictions)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model.compile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(loss=’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categorical_crossentropy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’,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	     optimizer=’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rmsprop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’,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    metrics=[‘accuracy’])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model.fit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X_train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Y_train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epochs=5,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batch_size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=32)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53509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Outline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311700" y="873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</a:rPr>
              <a:t>Anaconda Installation</a:t>
            </a:r>
          </a:p>
          <a:p>
            <a:pPr>
              <a:lnSpc>
                <a:spcPct val="150000"/>
              </a:lnSpc>
              <a:buClr>
                <a:srgbClr val="666666"/>
              </a:buClr>
            </a:pPr>
            <a:r>
              <a:rPr lang="en" dirty="0">
                <a:solidFill>
                  <a:srgbClr val="666666"/>
                </a:solidFill>
              </a:rPr>
              <a:t>Create “</a:t>
            </a:r>
            <a:r>
              <a:rPr lang="en" dirty="0" err="1">
                <a:solidFill>
                  <a:srgbClr val="666666"/>
                </a:solidFill>
              </a:rPr>
              <a:t>conda</a:t>
            </a:r>
            <a:r>
              <a:rPr lang="en" dirty="0">
                <a:solidFill>
                  <a:srgbClr val="666666"/>
                </a:solidFill>
              </a:rPr>
              <a:t>” Environment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</a:rPr>
              <a:t>Install Necessary Packages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</a:rPr>
              <a:t>Pycharm Installation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</a:rPr>
              <a:t>Import and Run Code in Pycharm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</a:rPr>
              <a:t>Jupyter Notebooks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</a:rPr>
              <a:t>Keras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666666"/>
                </a:solidFill>
              </a:rPr>
              <a:t>MNIST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endParaRPr lang="en" dirty="0">
              <a:solidFill>
                <a:srgbClr val="66666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endParaRPr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MNIST - Imports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8E7566-B125-AE4D-9AC8-0A39D426B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270"/>
            <a:ext cx="8280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82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MNIST – Hyperparameters &amp; Load 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A99073-D642-7F4A-A380-2D8A5BEE4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32180"/>
            <a:ext cx="69596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49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MNIST – Visualize 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2B7CC-8808-F543-AAF2-9502D027A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20" y="883920"/>
            <a:ext cx="3958280" cy="39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62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MNIST – Format Data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A2509-D3A3-8B42-A632-8103A323F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74" y="777695"/>
            <a:ext cx="4218586" cy="417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91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MNIST – Format 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B2B9D-29E6-3C4E-8B56-92D55B601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20" y="1036320"/>
            <a:ext cx="5091122" cy="17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9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MNIST – Define Sequential Convolutional Model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B631F-E119-8B42-B805-4ADE7AEA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22350"/>
            <a:ext cx="64135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3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MNIST – Compile Model: Loss, Optimizer, Metrics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99BB4-C863-F146-9111-FA89F9798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" y="1187450"/>
            <a:ext cx="6883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69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MNIST – Train &amp; Test Model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1E0EE-F3CE-2247-8603-06AD5DA0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808174"/>
            <a:ext cx="7749595" cy="392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83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MNIST – Inspect Output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27AD73-1321-FB49-81EF-7F586FF6E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65" y="808175"/>
            <a:ext cx="5783682" cy="40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37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>
            <a:spLocks noGrp="1"/>
          </p:cNvSpPr>
          <p:nvPr>
            <p:ph type="title"/>
          </p:nvPr>
        </p:nvSpPr>
        <p:spPr>
          <a:xfrm>
            <a:off x="311700" y="2316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Tips</a:t>
            </a:r>
            <a:endParaRPr sz="2000" dirty="0"/>
          </a:p>
        </p:txBody>
      </p:sp>
      <p:sp>
        <p:nvSpPr>
          <p:cNvPr id="414" name="Google Shape;414;p56"/>
          <p:cNvSpPr txBox="1">
            <a:spLocks noGrp="1"/>
          </p:cNvSpPr>
          <p:nvPr>
            <p:ph type="body" idx="1"/>
          </p:nvPr>
        </p:nvSpPr>
        <p:spPr>
          <a:xfrm>
            <a:off x="311700" y="93911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AutoNum type="arabicPeriod"/>
            </a:pPr>
            <a:r>
              <a:rPr lang="en" dirty="0"/>
              <a:t>Build a model step-by-step: move from simple to complicated models.</a:t>
            </a:r>
            <a:endParaRPr dirty="0"/>
          </a:p>
          <a:p>
            <a:pPr marL="34290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AutoNum type="arabicPeriod"/>
            </a:pPr>
            <a:r>
              <a:rPr lang="en" dirty="0"/>
              <a:t>Train step-by-step: move from simple training (SGD) to using tricks.</a:t>
            </a:r>
            <a:endParaRPr dirty="0"/>
          </a:p>
          <a:p>
            <a:pPr marL="34290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AutoNum type="arabicPeriod"/>
            </a:pPr>
            <a:r>
              <a:rPr lang="en" dirty="0"/>
              <a:t>Sanity check on noise, then overfit on a subset, then train on entire set.</a:t>
            </a:r>
            <a:endParaRPr dirty="0"/>
          </a:p>
          <a:p>
            <a:pPr marL="34290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AutoNum type="arabicPeriod"/>
            </a:pPr>
            <a:r>
              <a:rPr lang="en" dirty="0"/>
              <a:t>Save and visualize all you can - models, predictions, data, tensor shapes, etc.</a:t>
            </a:r>
            <a:endParaRPr dirty="0"/>
          </a:p>
          <a:p>
            <a:pPr marL="34290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AutoNum type="arabicPeriod"/>
            </a:pPr>
            <a:r>
              <a:rPr lang="en" dirty="0"/>
              <a:t>Refer documentation for default settings and whether they make sense for your problem </a:t>
            </a:r>
            <a:r>
              <a:rPr lang="en" sz="1600" dirty="0"/>
              <a:t>(e.g. weight initialization, activation, learning rate, etc.)</a:t>
            </a:r>
            <a:r>
              <a:rPr lang="en" dirty="0"/>
              <a:t>.</a:t>
            </a:r>
            <a:endParaRPr dirty="0"/>
          </a:p>
          <a:p>
            <a:pPr marL="34290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AutoNum type="arabicPeriod"/>
            </a:pPr>
            <a:r>
              <a:rPr lang="en" dirty="0"/>
              <a:t>Remember to deep-copy, and prefer functional over object-oriented approach if facing weird bugs </a:t>
            </a:r>
            <a:r>
              <a:rPr lang="en" sz="1600" dirty="0"/>
              <a:t>(e.g. low = </a:t>
            </a:r>
            <a:r>
              <a:rPr lang="en" sz="1600" dirty="0" err="1"/>
              <a:t>np.min</a:t>
            </a:r>
            <a:r>
              <a:rPr lang="en" sz="1600" dirty="0"/>
              <a:t>(x) over low = </a:t>
            </a:r>
            <a:r>
              <a:rPr lang="en" sz="1600" dirty="0" err="1"/>
              <a:t>x.min</a:t>
            </a:r>
            <a:r>
              <a:rPr lang="en" sz="1600" dirty="0"/>
              <a:t>())</a:t>
            </a:r>
            <a:r>
              <a:rPr lang="en" dirty="0"/>
              <a:t>.</a:t>
            </a:r>
            <a:endParaRPr sz="9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Find more online (e.g. </a:t>
            </a:r>
            <a:r>
              <a:rPr lang="en" sz="1100" u="sng" dirty="0">
                <a:hlinkClick r:id="rId3"/>
              </a:rPr>
              <a:t>https://blog.slavv.com/37-reasons-why-your-neural-network-is-not-working-4020854bd607</a:t>
            </a:r>
            <a:r>
              <a:rPr lang="en" sz="1100" dirty="0"/>
              <a:t>)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15981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311700" y="229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Anaconda - Installation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1"/>
          </p:nvPr>
        </p:nvSpPr>
        <p:spPr>
          <a:xfrm>
            <a:off x="311700" y="964450"/>
            <a:ext cx="8520600" cy="3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595959"/>
                </a:solidFill>
              </a:rPr>
              <a:t>Anaconda can help you install and manage all the libraries you are going to need for your machine learning/computer vision tasks.</a:t>
            </a:r>
            <a:endParaRPr dirty="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595959"/>
                </a:solidFill>
              </a:rPr>
              <a:t>The installation instructions for the following platforms are linked below:</a:t>
            </a:r>
            <a:endParaRPr dirty="0">
              <a:solidFill>
                <a:srgbClr val="595959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en" dirty="0">
                <a:solidFill>
                  <a:srgbClr val="595959"/>
                </a:solidFill>
              </a:rPr>
              <a:t>Windows - </a:t>
            </a:r>
            <a:r>
              <a:rPr lang="en" sz="1100" u="sng" dirty="0">
                <a:solidFill>
                  <a:srgbClr val="0097A7"/>
                </a:solidFill>
                <a:hlinkClick r:id="rId3"/>
              </a:rPr>
              <a:t>https://docs.anaconda.com/anaconda/install/windows/</a:t>
            </a:r>
            <a:endParaRPr dirty="0">
              <a:solidFill>
                <a:srgbClr val="595959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en" dirty="0">
                <a:solidFill>
                  <a:srgbClr val="595959"/>
                </a:solidFill>
              </a:rPr>
              <a:t>MacOS - </a:t>
            </a:r>
            <a:r>
              <a:rPr lang="en" sz="1100" u="sng" dirty="0">
                <a:solidFill>
                  <a:srgbClr val="0097A7"/>
                </a:solidFill>
                <a:hlinkClick r:id="rId4"/>
              </a:rPr>
              <a:t>https://docs.anaconda.com/anaconda/install/mac-os/</a:t>
            </a:r>
            <a:endParaRPr dirty="0">
              <a:solidFill>
                <a:srgbClr val="595959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en" dirty="0">
                <a:solidFill>
                  <a:srgbClr val="595959"/>
                </a:solidFill>
              </a:rPr>
              <a:t>Linux - </a:t>
            </a:r>
            <a:r>
              <a:rPr lang="en" sz="1100" u="sng" dirty="0">
                <a:solidFill>
                  <a:srgbClr val="0097A7"/>
                </a:solidFill>
                <a:hlinkClick r:id="rId5"/>
              </a:rPr>
              <a:t>https://docs.anaconda.com/anaconda/install/linux/</a:t>
            </a:r>
            <a:endParaRPr lang="en" sz="1100" u="sng" dirty="0">
              <a:solidFill>
                <a:srgbClr val="0097A7"/>
              </a:solidFill>
            </a:endParaRPr>
          </a:p>
          <a:p>
            <a:pPr marL="425450" indent="-285750">
              <a:lnSpc>
                <a:spcPct val="150000"/>
              </a:lnSpc>
              <a:buClr>
                <a:srgbClr val="595959"/>
              </a:buClr>
              <a:buSzPts val="1400"/>
            </a:pPr>
            <a:r>
              <a:rPr lang="en-US" dirty="0">
                <a:solidFill>
                  <a:srgbClr val="595959"/>
                </a:solidFill>
              </a:rPr>
              <a:t>The instructions are very clear and helpful. We recommend following them precisely.</a:t>
            </a:r>
          </a:p>
          <a:p>
            <a:pPr marL="425450" indent="-285750">
              <a:lnSpc>
                <a:spcPct val="150000"/>
              </a:lnSpc>
              <a:buClr>
                <a:srgbClr val="595959"/>
              </a:buClr>
              <a:buSzPts val="1400"/>
            </a:pPr>
            <a:r>
              <a:rPr lang="en-US" dirty="0">
                <a:solidFill>
                  <a:srgbClr val="595959"/>
                </a:solidFill>
              </a:rPr>
              <a:t>At the end of these instructions, there will be a link to install </a:t>
            </a:r>
            <a:r>
              <a:rPr lang="en-US" b="1" dirty="0">
                <a:solidFill>
                  <a:srgbClr val="595959"/>
                </a:solidFill>
              </a:rPr>
              <a:t>Pycharm</a:t>
            </a:r>
            <a:r>
              <a:rPr lang="en-US" dirty="0">
                <a:solidFill>
                  <a:srgbClr val="595959"/>
                </a:solidFill>
              </a:rPr>
              <a:t>. Save this link. We’ll use it in a few slides.</a:t>
            </a:r>
          </a:p>
        </p:txBody>
      </p:sp>
      <p:pic>
        <p:nvPicPr>
          <p:cNvPr id="235" name="Google Shape;235;p39" descr="Image result for anaconda package manager image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9774" y="229125"/>
            <a:ext cx="1362526" cy="6977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F4ACBB-F458-BA43-8FD8-BFA4D4841537}"/>
              </a:ext>
            </a:extLst>
          </p:cNvPr>
          <p:cNvSpPr txBox="1"/>
          <p:nvPr/>
        </p:nvSpPr>
        <p:spPr>
          <a:xfrm>
            <a:off x="512174" y="4360386"/>
            <a:ext cx="8400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(We recommend that you use Anaconda 3 with Python 3.6 on a Unix based system (a popular Linux distro like Ubuntu or Mac) so that we can help you with debugging errors at a later stage.)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Afterword</a:t>
            </a:r>
            <a:endParaRPr dirty="0"/>
          </a:p>
        </p:txBody>
      </p:sp>
      <p:sp>
        <p:nvSpPr>
          <p:cNvPr id="420" name="Google Shape;420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9250" indent="-285750">
              <a:lnSpc>
                <a:spcPct val="90000"/>
              </a:lnSpc>
              <a:spcBef>
                <a:spcPts val="1100"/>
              </a:spcBef>
            </a:pPr>
            <a:r>
              <a:rPr lang="en-US" dirty="0"/>
              <a:t>The MNIST code above was implemented in a Jupyter Notebook and has been shared on Google </a:t>
            </a:r>
            <a:r>
              <a:rPr lang="en-US" dirty="0" err="1"/>
              <a:t>CoLab</a:t>
            </a:r>
            <a:r>
              <a:rPr lang="en-US" dirty="0"/>
              <a:t> at:</a:t>
            </a:r>
          </a:p>
          <a:p>
            <a:pPr marL="63500" indent="0" algn="ctr">
              <a:lnSpc>
                <a:spcPct val="90000"/>
              </a:lnSpc>
              <a:spcBef>
                <a:spcPts val="1100"/>
              </a:spcBef>
              <a:buNone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err="1">
                <a:hlinkClick r:id="rId3"/>
              </a:rPr>
              <a:t>colab.research.google.com</a:t>
            </a:r>
            <a:r>
              <a:rPr lang="en-US" sz="1600" dirty="0">
                <a:hlinkClick r:id="rId3"/>
              </a:rPr>
              <a:t>/drive/16PbFjJFwKyuOBSDQZzsy4qZKJVEsDCRe</a:t>
            </a:r>
            <a:endParaRPr lang="en-US" sz="1600" dirty="0"/>
          </a:p>
          <a:p>
            <a:pPr marL="349250" indent="-285750">
              <a:lnSpc>
                <a:spcPct val="90000"/>
              </a:lnSpc>
              <a:spcBef>
                <a:spcPts val="1100"/>
              </a:spcBef>
            </a:pPr>
            <a:r>
              <a:rPr lang="en-US" dirty="0"/>
              <a:t>For a complete (not in cells) version of the code, please visit:</a:t>
            </a:r>
          </a:p>
          <a:p>
            <a:pPr marL="63500" indent="0" algn="ctr">
              <a:lnSpc>
                <a:spcPct val="90000"/>
              </a:lnSpc>
              <a:spcBef>
                <a:spcPts val="1100"/>
              </a:spcBef>
              <a:buNone/>
            </a:pPr>
            <a:r>
              <a:rPr lang="en-US" dirty="0">
                <a:hlinkClick r:id="rId4"/>
              </a:rPr>
              <a:t>https://keras.io/examples/mnist_cnn/</a:t>
            </a:r>
            <a:endParaRPr lang="en-US" dirty="0"/>
          </a:p>
          <a:p>
            <a:pPr marL="349250" indent="-285750">
              <a:lnSpc>
                <a:spcPct val="90000"/>
              </a:lnSpc>
              <a:spcBef>
                <a:spcPts val="1100"/>
              </a:spcBef>
            </a:pPr>
            <a:r>
              <a:rPr lang="en-US" dirty="0"/>
              <a:t>Once you have completed this example, we recommend that you try implementing the following, slightly more advanced experiment:</a:t>
            </a:r>
          </a:p>
          <a:p>
            <a:pPr marL="63500" indent="0" algn="ctr">
              <a:lnSpc>
                <a:spcPct val="90000"/>
              </a:lnSpc>
              <a:spcBef>
                <a:spcPts val="1100"/>
              </a:spcBef>
              <a:buNone/>
            </a:pPr>
            <a:r>
              <a:rPr lang="en-US" dirty="0">
                <a:hlinkClick r:id="rId5"/>
              </a:rPr>
              <a:t>https://keras.io/examples/cifar10_cnn/</a:t>
            </a:r>
            <a:endParaRPr dirty="0"/>
          </a:p>
        </p:txBody>
      </p:sp>
      <p:cxnSp>
        <p:nvCxnSpPr>
          <p:cNvPr id="421" name="Google Shape;421;p57"/>
          <p:cNvCxnSpPr/>
          <p:nvPr/>
        </p:nvCxnSpPr>
        <p:spPr>
          <a:xfrm>
            <a:off x="-13500" y="4846050"/>
            <a:ext cx="9171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57"/>
          <p:cNvCxnSpPr/>
          <p:nvPr/>
        </p:nvCxnSpPr>
        <p:spPr>
          <a:xfrm>
            <a:off x="-13500" y="4949875"/>
            <a:ext cx="9171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2178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Anaconda – Advanced Users Only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311700" y="873075"/>
            <a:ext cx="5200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666666"/>
              </a:buClr>
            </a:pPr>
            <a:r>
              <a:rPr lang="en" dirty="0"/>
              <a:t>Be Careful with Replacing Existing Stuff</a:t>
            </a:r>
          </a:p>
          <a:p>
            <a:pPr>
              <a:lnSpc>
                <a:spcPct val="150000"/>
              </a:lnSpc>
              <a:buClr>
                <a:srgbClr val="666666"/>
              </a:buClr>
            </a:pPr>
            <a:r>
              <a:rPr lang="en-US" dirty="0"/>
              <a:t>If you have existing projects that  strictly depend on a certain version of Python, unchecking options like the one shown may be needed. Same applies for command-line installation i.e. select no (type n).</a:t>
            </a:r>
          </a:p>
          <a:p>
            <a:pPr>
              <a:lnSpc>
                <a:spcPct val="150000"/>
              </a:lnSpc>
              <a:buClr>
                <a:srgbClr val="666666"/>
              </a:buClr>
            </a:pPr>
            <a:r>
              <a:rPr lang="en-US" b="1" dirty="0"/>
              <a:t>NOTE</a:t>
            </a:r>
            <a:r>
              <a:rPr lang="en-US" dirty="0"/>
              <a:t>: If you do not understand this page, simply follow the Anaconda instructions from the previous page.</a:t>
            </a:r>
          </a:p>
          <a:p>
            <a:pPr marL="114300" lvl="0" indent="0">
              <a:lnSpc>
                <a:spcPct val="150000"/>
              </a:lnSpc>
              <a:buClr>
                <a:srgbClr val="666666"/>
              </a:buClr>
              <a:buNone/>
            </a:pPr>
            <a:endParaRPr lang="en" dirty="0"/>
          </a:p>
          <a:p>
            <a:pPr lvl="0">
              <a:lnSpc>
                <a:spcPct val="150000"/>
              </a:lnSpc>
              <a:buClr>
                <a:srgbClr val="666666"/>
              </a:buClr>
            </a:pPr>
            <a:endParaRPr dirty="0">
              <a:solidFill>
                <a:srgbClr val="666666"/>
              </a:solidFill>
            </a:endParaRPr>
          </a:p>
        </p:txBody>
      </p:sp>
      <p:pic>
        <p:nvPicPr>
          <p:cNvPr id="5" name="Google Shape;242;p40">
            <a:extLst>
              <a:ext uri="{FF2B5EF4-FFF2-40B4-BE49-F238E27FC236}">
                <a16:creationId xmlns:a16="http://schemas.microsoft.com/office/drawing/2014/main" id="{A3C7B826-8319-D543-A0EA-7E98E996B81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850" y="1273125"/>
            <a:ext cx="3263348" cy="23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35;p39" descr="Image result for anaconda package manager image">
            <a:extLst>
              <a:ext uri="{FF2B5EF4-FFF2-40B4-BE49-F238E27FC236}">
                <a16:creationId xmlns:a16="http://schemas.microsoft.com/office/drawing/2014/main" id="{20F093D7-EB07-3243-8B33-23DC27CFDB9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9774" y="175337"/>
            <a:ext cx="1362526" cy="697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137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Anaconda - Environments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311700" y="873074"/>
            <a:ext cx="8520600" cy="4111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>
              <a:lnSpc>
                <a:spcPct val="150000"/>
              </a:lnSpc>
              <a:buClr>
                <a:srgbClr val="666666"/>
              </a:buClr>
            </a:pPr>
            <a:r>
              <a:rPr lang="en" dirty="0">
                <a:solidFill>
                  <a:srgbClr val="666666"/>
                </a:solidFill>
              </a:rPr>
              <a:t>Anaconda virtual environments are workspaces isolated from the rest of your machine. They </a:t>
            </a:r>
            <a:r>
              <a:rPr lang="en-US" dirty="0"/>
              <a:t>keep dependencies required by different projects separate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</a:pPr>
            <a:r>
              <a:rPr lang="en-US" dirty="0">
                <a:solidFill>
                  <a:srgbClr val="666666"/>
                </a:solidFill>
              </a:rPr>
              <a:t>Create an environment: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</a:pPr>
            <a:r>
              <a:rPr lang="en-US" dirty="0">
                <a:solidFill>
                  <a:srgbClr val="666666"/>
                </a:solidFill>
              </a:rPr>
              <a:t>Mac/Linux (in terminal/shell): 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</a:pPr>
            <a:r>
              <a:rPr lang="en-US" dirty="0">
                <a:solidFill>
                  <a:srgbClr val="666666"/>
                </a:solidFill>
              </a:rPr>
              <a:t>Create: </a:t>
            </a:r>
            <a:r>
              <a:rPr lang="en-US" dirty="0">
                <a:highlight>
                  <a:srgbClr val="D9D9D9"/>
                </a:highlight>
              </a:rPr>
              <a:t>conda create -n yourenvname python=3.6 </a:t>
            </a:r>
            <a:r>
              <a:rPr lang="en-US" dirty="0">
                <a:solidFill>
                  <a:schemeClr val="accent5"/>
                </a:solidFill>
                <a:highlight>
                  <a:srgbClr val="D9D9D9"/>
                </a:highlight>
              </a:rPr>
              <a:t>anaconda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</a:pPr>
            <a:r>
              <a:rPr lang="en-US" dirty="0"/>
              <a:t>Activate: </a:t>
            </a:r>
            <a:r>
              <a:rPr lang="en-US" dirty="0">
                <a:highlight>
                  <a:srgbClr val="D9D9D9"/>
                </a:highlight>
              </a:rPr>
              <a:t>source activate yourenvname</a:t>
            </a:r>
            <a:r>
              <a:rPr lang="en-US" dirty="0"/>
              <a:t> or </a:t>
            </a:r>
            <a:r>
              <a:rPr lang="en-US" dirty="0">
                <a:highlight>
                  <a:srgbClr val="D9D9D9"/>
                </a:highlight>
              </a:rPr>
              <a:t>conda activate yourenvname</a:t>
            </a:r>
            <a:r>
              <a:rPr lang="en-US" dirty="0"/>
              <a:t> 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</a:pPr>
            <a:r>
              <a:rPr lang="en-US" dirty="0"/>
              <a:t>Deactivate: </a:t>
            </a:r>
            <a:r>
              <a:rPr lang="en-US" dirty="0">
                <a:highlight>
                  <a:srgbClr val="D9D9D9"/>
                </a:highlight>
              </a:rPr>
              <a:t>deactivate yourenvname</a:t>
            </a:r>
            <a:r>
              <a:rPr lang="en-US" dirty="0"/>
              <a:t> </a:t>
            </a:r>
            <a:endParaRPr lang="en-US" dirty="0">
              <a:highlight>
                <a:srgbClr val="D9D9D9"/>
              </a:highlight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</a:pPr>
            <a:r>
              <a:rPr lang="en-US" dirty="0"/>
              <a:t>Windows (in Anaconda Prompt):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</a:pPr>
            <a:r>
              <a:rPr lang="en-US" dirty="0"/>
              <a:t>Create: </a:t>
            </a:r>
            <a:r>
              <a:rPr lang="en-US" dirty="0">
                <a:highlight>
                  <a:srgbClr val="D9D9D9"/>
                </a:highlight>
              </a:rPr>
              <a:t>conda create -n yourenvname python=3.6 </a:t>
            </a:r>
            <a:r>
              <a:rPr lang="en-US" dirty="0">
                <a:solidFill>
                  <a:schemeClr val="accent5"/>
                </a:solidFill>
                <a:highlight>
                  <a:srgbClr val="D9D9D9"/>
                </a:highlight>
              </a:rPr>
              <a:t>anaconda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</a:pPr>
            <a:r>
              <a:rPr lang="en-US" dirty="0"/>
              <a:t>Activate: </a:t>
            </a:r>
            <a:r>
              <a:rPr lang="en-US" dirty="0">
                <a:highlight>
                  <a:srgbClr val="D9D9D9"/>
                </a:highlight>
              </a:rPr>
              <a:t>activate yourenvname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</a:pPr>
            <a:r>
              <a:rPr lang="en-US" dirty="0"/>
              <a:t>Deactivate: </a:t>
            </a:r>
            <a:r>
              <a:rPr lang="en-US" dirty="0">
                <a:highlight>
                  <a:srgbClr val="D9D9D9"/>
                </a:highlight>
              </a:rPr>
              <a:t>deactivate yourenvname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</a:pPr>
            <a:endParaRPr lang="en-US" dirty="0"/>
          </a:p>
        </p:txBody>
      </p:sp>
      <p:pic>
        <p:nvPicPr>
          <p:cNvPr id="4" name="Google Shape;235;p39" descr="Image result for anaconda package manager image">
            <a:extLst>
              <a:ext uri="{FF2B5EF4-FFF2-40B4-BE49-F238E27FC236}">
                <a16:creationId xmlns:a16="http://schemas.microsoft.com/office/drawing/2014/main" id="{B3D60ACD-9FAC-3A44-9C13-E925C79D46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624" y="175336"/>
            <a:ext cx="1362526" cy="697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94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Anaconda - Environments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311700" y="873074"/>
            <a:ext cx="8520600" cy="4092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</a:pPr>
            <a:r>
              <a:rPr lang="en-US" dirty="0"/>
              <a:t>By including the command “</a:t>
            </a:r>
            <a:r>
              <a:rPr lang="en-US" dirty="0">
                <a:solidFill>
                  <a:schemeClr val="accent5"/>
                </a:solidFill>
              </a:rPr>
              <a:t>anaconda</a:t>
            </a:r>
            <a:r>
              <a:rPr lang="en-US" dirty="0">
                <a:solidFill>
                  <a:schemeClr val="tx1"/>
                </a:solidFill>
              </a:rPr>
              <a:t>” at the end when creating an environment, </a:t>
            </a:r>
            <a:r>
              <a:rPr lang="en-US" b="1" dirty="0">
                <a:solidFill>
                  <a:schemeClr val="tx1"/>
                </a:solidFill>
              </a:rPr>
              <a:t>all</a:t>
            </a:r>
            <a:r>
              <a:rPr lang="en-US" dirty="0">
                <a:solidFill>
                  <a:schemeClr val="tx1"/>
                </a:solidFill>
              </a:rPr>
              <a:t> standard packages will be installed.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</a:pPr>
            <a:r>
              <a:rPr lang="en-US" dirty="0">
                <a:solidFill>
                  <a:schemeClr val="tx1"/>
                </a:solidFill>
              </a:rPr>
              <a:t>Once your environment is </a:t>
            </a:r>
            <a:r>
              <a:rPr lang="en-US" i="1" dirty="0">
                <a:solidFill>
                  <a:schemeClr val="tx1"/>
                </a:solidFill>
              </a:rPr>
              <a:t>activated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</a:pPr>
            <a:r>
              <a:rPr lang="en-US" dirty="0">
                <a:solidFill>
                  <a:schemeClr val="tx1"/>
                </a:solidFill>
              </a:rPr>
              <a:t>List all installed packages with </a:t>
            </a:r>
            <a:r>
              <a:rPr lang="en-US" dirty="0">
                <a:highlight>
                  <a:srgbClr val="D9D9D9"/>
                </a:highlight>
              </a:rPr>
              <a:t>conda list: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</a:pPr>
            <a:r>
              <a:rPr lang="en-US" dirty="0">
                <a:solidFill>
                  <a:schemeClr val="tx1"/>
                </a:solidFill>
              </a:rPr>
              <a:t>This is very useful to check if certain packages are currently installed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</a:pPr>
            <a:r>
              <a:rPr lang="en-US" dirty="0">
                <a:solidFill>
                  <a:schemeClr val="tx1"/>
                </a:solidFill>
              </a:rPr>
              <a:t>Install new packages (specifically the ones we’ll need):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</a:pPr>
            <a:r>
              <a:rPr lang="en-US" dirty="0">
                <a:solidFill>
                  <a:schemeClr val="tx1"/>
                </a:solidFill>
              </a:rPr>
              <a:t>Tensorflow: </a:t>
            </a:r>
            <a:r>
              <a:rPr lang="en-US" dirty="0">
                <a:highlight>
                  <a:srgbClr val="D9D9D9"/>
                </a:highlight>
              </a:rPr>
              <a:t>conda install tensorflow</a:t>
            </a:r>
            <a:r>
              <a:rPr lang="en-US" dirty="0"/>
              <a:t> (don’t have GPU) or </a:t>
            </a:r>
            <a:r>
              <a:rPr lang="en-US" dirty="0">
                <a:highlight>
                  <a:srgbClr val="D9D9D9"/>
                </a:highlight>
              </a:rPr>
              <a:t>conda install tensorflow-</a:t>
            </a:r>
            <a:r>
              <a:rPr lang="en-US" dirty="0" err="1">
                <a:highlight>
                  <a:srgbClr val="D9D9D9"/>
                </a:highlight>
              </a:rPr>
              <a:t>gpu</a:t>
            </a:r>
            <a:r>
              <a:rPr lang="en-US" dirty="0"/>
              <a:t> (you have GPU)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</a:pPr>
            <a:r>
              <a:rPr lang="en-US" dirty="0"/>
              <a:t>Keras: </a:t>
            </a:r>
            <a:r>
              <a:rPr lang="en-US" dirty="0">
                <a:highlight>
                  <a:srgbClr val="D9D9D9"/>
                </a:highlight>
              </a:rPr>
              <a:t>conda install -c conda-forge keras</a:t>
            </a:r>
            <a:endParaRPr lang="en-US" dirty="0"/>
          </a:p>
          <a:p>
            <a:pPr lvl="2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</a:pPr>
            <a:r>
              <a:rPr lang="en-US" b="1" dirty="0"/>
              <a:t>Note</a:t>
            </a:r>
            <a:r>
              <a:rPr lang="en-US" dirty="0"/>
              <a:t>: Google ”conda install your_package” before installing anything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</a:pPr>
            <a:r>
              <a:rPr lang="en-US" dirty="0"/>
              <a:t>Problem? Visit the docs at:</a:t>
            </a:r>
            <a:r>
              <a:rPr lang="en-US" dirty="0">
                <a:highlight>
                  <a:srgbClr val="D9D9D9"/>
                </a:highlight>
              </a:rPr>
              <a:t> </a:t>
            </a:r>
          </a:p>
          <a:p>
            <a:pPr marL="114300" indent="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None/>
            </a:pPr>
            <a:r>
              <a:rPr lang="en-US" dirty="0"/>
              <a:t>     </a:t>
            </a:r>
            <a:r>
              <a:rPr lang="en-US" sz="1400" dirty="0">
                <a:hlinkClick r:id="rId3"/>
              </a:rPr>
              <a:t>https://docs.conda.io/projects/conda/en/latest/user-guide/tasks/manage-environments.html</a:t>
            </a:r>
            <a:endParaRPr lang="en-US" sz="1400" dirty="0"/>
          </a:p>
          <a:p>
            <a:pPr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</a:pPr>
            <a:endParaRPr lang="en-US" sz="14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endParaRPr dirty="0">
              <a:solidFill>
                <a:srgbClr val="666666"/>
              </a:solidFill>
            </a:endParaRPr>
          </a:p>
        </p:txBody>
      </p:sp>
      <p:pic>
        <p:nvPicPr>
          <p:cNvPr id="5" name="Google Shape;235;p39" descr="Image result for anaconda package manager image">
            <a:extLst>
              <a:ext uri="{FF2B5EF4-FFF2-40B4-BE49-F238E27FC236}">
                <a16:creationId xmlns:a16="http://schemas.microsoft.com/office/drawing/2014/main" id="{53847926-972D-964B-91EB-524D8E8032E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9774" y="175336"/>
            <a:ext cx="1362526" cy="697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82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>
            <a:spLocks noGrp="1"/>
          </p:cNvSpPr>
          <p:nvPr>
            <p:ph type="title"/>
          </p:nvPr>
        </p:nvSpPr>
        <p:spPr>
          <a:xfrm>
            <a:off x="311700" y="222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cs typeface="Arial"/>
                <a:sym typeface="Arial"/>
              </a:rPr>
              <a:t>pip vs. Anaconda</a:t>
            </a:r>
            <a:endParaRPr dirty="0"/>
          </a:p>
        </p:txBody>
      </p:sp>
      <p:sp>
        <p:nvSpPr>
          <p:cNvPr id="277" name="Google Shape;277;p45"/>
          <p:cNvSpPr txBox="1">
            <a:spLocks noGrp="1"/>
          </p:cNvSpPr>
          <p:nvPr>
            <p:ph type="body" idx="1"/>
          </p:nvPr>
        </p:nvSpPr>
        <p:spPr>
          <a:xfrm>
            <a:off x="311700" y="917524"/>
            <a:ext cx="8520600" cy="3851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595959"/>
                </a:solidFill>
              </a:rPr>
              <a:t>If any library such as </a:t>
            </a:r>
            <a:r>
              <a:rPr lang="en" dirty="0" err="1">
                <a:solidFill>
                  <a:srgbClr val="595959"/>
                </a:solidFill>
              </a:rPr>
              <a:t>numpy</a:t>
            </a:r>
            <a:r>
              <a:rPr lang="en" dirty="0">
                <a:solidFill>
                  <a:srgbClr val="595959"/>
                </a:solidFill>
              </a:rPr>
              <a:t>, </a:t>
            </a:r>
            <a:r>
              <a:rPr lang="en" dirty="0" err="1">
                <a:solidFill>
                  <a:srgbClr val="595959"/>
                </a:solidFill>
              </a:rPr>
              <a:t>scipy</a:t>
            </a:r>
            <a:r>
              <a:rPr lang="en" dirty="0">
                <a:solidFill>
                  <a:srgbClr val="595959"/>
                </a:solidFill>
              </a:rPr>
              <a:t>, matplotlib, etc. cannot be installed using </a:t>
            </a:r>
            <a:r>
              <a:rPr lang="en" sz="1550" dirty="0" err="1">
                <a:solidFill>
                  <a:srgbClr val="000000"/>
                </a:solidFill>
                <a:highlight>
                  <a:srgbClr val="EEEEFF"/>
                </a:highlight>
              </a:rPr>
              <a:t>conda</a:t>
            </a:r>
            <a:r>
              <a:rPr lang="en" sz="1550" dirty="0">
                <a:solidFill>
                  <a:srgbClr val="000000"/>
                </a:solidFill>
                <a:highlight>
                  <a:srgbClr val="EEEEFF"/>
                </a:highlight>
              </a:rPr>
              <a:t> install -n </a:t>
            </a:r>
            <a:r>
              <a:rPr lang="en" sz="1550" dirty="0" err="1">
                <a:solidFill>
                  <a:srgbClr val="000000"/>
                </a:solidFill>
                <a:highlight>
                  <a:srgbClr val="EEEEFF"/>
                </a:highlight>
              </a:rPr>
              <a:t>yourenvname</a:t>
            </a:r>
            <a:r>
              <a:rPr lang="en" sz="1550" dirty="0">
                <a:solidFill>
                  <a:srgbClr val="000000"/>
                </a:solidFill>
                <a:highlight>
                  <a:srgbClr val="EEEEFF"/>
                </a:highlight>
              </a:rPr>
              <a:t> </a:t>
            </a:r>
            <a:r>
              <a:rPr lang="en" sz="1550" b="1" dirty="0">
                <a:solidFill>
                  <a:srgbClr val="000000"/>
                </a:solidFill>
                <a:highlight>
                  <a:srgbClr val="EEEEFF"/>
                </a:highlight>
              </a:rPr>
              <a:t>[</a:t>
            </a:r>
            <a:r>
              <a:rPr lang="en" sz="1550" dirty="0">
                <a:solidFill>
                  <a:srgbClr val="000000"/>
                </a:solidFill>
                <a:highlight>
                  <a:srgbClr val="EEEEFF"/>
                </a:highlight>
              </a:rPr>
              <a:t>package</a:t>
            </a:r>
            <a:r>
              <a:rPr lang="en" sz="1550" b="1" dirty="0">
                <a:solidFill>
                  <a:srgbClr val="000000"/>
                </a:solidFill>
                <a:highlight>
                  <a:srgbClr val="EEEEFF"/>
                </a:highlight>
              </a:rPr>
              <a:t>]</a:t>
            </a:r>
            <a:r>
              <a:rPr lang="en" b="1" dirty="0">
                <a:solidFill>
                  <a:srgbClr val="595959"/>
                </a:solidFill>
                <a:highlight>
                  <a:schemeClr val="lt1"/>
                </a:highlight>
              </a:rPr>
              <a:t>, </a:t>
            </a:r>
            <a:r>
              <a:rPr lang="en" dirty="0">
                <a:solidFill>
                  <a:srgbClr val="595959"/>
                </a:solidFill>
                <a:highlight>
                  <a:schemeClr val="lt1"/>
                </a:highlight>
              </a:rPr>
              <a:t>it can probably be found under the pip package. Install pip using the above command and then install the desired library using</a:t>
            </a:r>
            <a:r>
              <a:rPr lang="en" dirty="0">
                <a:solidFill>
                  <a:srgbClr val="000000"/>
                </a:solidFill>
                <a:highlight>
                  <a:schemeClr val="lt1"/>
                </a:highlight>
              </a:rPr>
              <a:t> </a:t>
            </a:r>
            <a:r>
              <a:rPr lang="en" sz="1550" dirty="0">
                <a:solidFill>
                  <a:srgbClr val="000000"/>
                </a:solidFill>
                <a:highlight>
                  <a:srgbClr val="EEEEFF"/>
                </a:highlight>
              </a:rPr>
              <a:t>pip install </a:t>
            </a:r>
            <a:r>
              <a:rPr lang="en" sz="1550" b="1" dirty="0">
                <a:solidFill>
                  <a:srgbClr val="000000"/>
                </a:solidFill>
                <a:highlight>
                  <a:srgbClr val="EEEEFF"/>
                </a:highlight>
              </a:rPr>
              <a:t>[</a:t>
            </a:r>
            <a:r>
              <a:rPr lang="en" sz="1550" dirty="0">
                <a:solidFill>
                  <a:srgbClr val="000000"/>
                </a:solidFill>
                <a:highlight>
                  <a:srgbClr val="EEEEFF"/>
                </a:highlight>
              </a:rPr>
              <a:t>package</a:t>
            </a:r>
            <a:r>
              <a:rPr lang="en" sz="1550" b="1" dirty="0">
                <a:solidFill>
                  <a:srgbClr val="000000"/>
                </a:solidFill>
                <a:highlight>
                  <a:srgbClr val="EEEEFF"/>
                </a:highlight>
              </a:rPr>
              <a:t>]</a:t>
            </a:r>
            <a:r>
              <a:rPr lang="en" sz="1550" b="1" dirty="0">
                <a:solidFill>
                  <a:srgbClr val="000000"/>
                </a:solidFill>
                <a:highlight>
                  <a:schemeClr val="lt1"/>
                </a:highlight>
              </a:rPr>
              <a:t>.</a:t>
            </a:r>
            <a:endParaRPr sz="1550" dirty="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278" name="Google Shape;278;p45"/>
          <p:cNvSpPr/>
          <p:nvPr/>
        </p:nvSpPr>
        <p:spPr>
          <a:xfrm>
            <a:off x="999775" y="3116450"/>
            <a:ext cx="999300" cy="48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CONDA</a:t>
            </a:r>
            <a:endParaRPr/>
          </a:p>
        </p:txBody>
      </p:sp>
      <p:sp>
        <p:nvSpPr>
          <p:cNvPr id="279" name="Google Shape;279;p45"/>
          <p:cNvSpPr/>
          <p:nvPr/>
        </p:nvSpPr>
        <p:spPr>
          <a:xfrm>
            <a:off x="2412975" y="2988350"/>
            <a:ext cx="1449000" cy="313800"/>
          </a:xfrm>
          <a:prstGeom prst="roundRect">
            <a:avLst>
              <a:gd name="adj" fmla="val 50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A-X</a:t>
            </a:r>
            <a:endParaRPr/>
          </a:p>
        </p:txBody>
      </p:sp>
      <p:sp>
        <p:nvSpPr>
          <p:cNvPr id="280" name="Google Shape;280;p45"/>
          <p:cNvSpPr/>
          <p:nvPr/>
        </p:nvSpPr>
        <p:spPr>
          <a:xfrm>
            <a:off x="2412975" y="3601250"/>
            <a:ext cx="1449000" cy="313800"/>
          </a:xfrm>
          <a:prstGeom prst="roundRect">
            <a:avLst>
              <a:gd name="adj" fmla="val 50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 Library</a:t>
            </a:r>
            <a:endParaRPr/>
          </a:p>
        </p:txBody>
      </p:sp>
      <p:sp>
        <p:nvSpPr>
          <p:cNvPr id="281" name="Google Shape;281;p45"/>
          <p:cNvSpPr/>
          <p:nvPr/>
        </p:nvSpPr>
        <p:spPr>
          <a:xfrm>
            <a:off x="2412975" y="3601250"/>
            <a:ext cx="1449000" cy="31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5"/>
          <p:cNvSpPr/>
          <p:nvPr/>
        </p:nvSpPr>
        <p:spPr>
          <a:xfrm>
            <a:off x="4684300" y="3302150"/>
            <a:ext cx="1449000" cy="313800"/>
          </a:xfrm>
          <a:prstGeom prst="roundRect">
            <a:avLst>
              <a:gd name="adj" fmla="val 50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D-Z</a:t>
            </a:r>
            <a:endParaRPr/>
          </a:p>
        </p:txBody>
      </p:sp>
      <p:cxnSp>
        <p:nvCxnSpPr>
          <p:cNvPr id="283" name="Google Shape;283;p45"/>
          <p:cNvCxnSpPr>
            <a:stCxn id="278" idx="3"/>
            <a:endCxn id="279" idx="1"/>
          </p:cNvCxnSpPr>
          <p:nvPr/>
        </p:nvCxnSpPr>
        <p:spPr>
          <a:xfrm rot="10800000" flipH="1">
            <a:off x="1999075" y="3145250"/>
            <a:ext cx="414000" cy="2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45"/>
          <p:cNvCxnSpPr>
            <a:stCxn id="278" idx="3"/>
            <a:endCxn id="281" idx="1"/>
          </p:cNvCxnSpPr>
          <p:nvPr/>
        </p:nvCxnSpPr>
        <p:spPr>
          <a:xfrm>
            <a:off x="1999075" y="3358850"/>
            <a:ext cx="414000" cy="39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45"/>
          <p:cNvCxnSpPr>
            <a:stCxn id="281" idx="3"/>
            <a:endCxn id="282" idx="1"/>
          </p:cNvCxnSpPr>
          <p:nvPr/>
        </p:nvCxnSpPr>
        <p:spPr>
          <a:xfrm rot="10800000" flipH="1">
            <a:off x="3861975" y="3459050"/>
            <a:ext cx="8223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311700" y="229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PyCharm</a:t>
            </a:r>
            <a:endParaRPr dirty="0"/>
          </a:p>
        </p:txBody>
      </p:sp>
      <p:sp>
        <p:nvSpPr>
          <p:cNvPr id="248" name="Google Shape;248;p41"/>
          <p:cNvSpPr txBox="1">
            <a:spLocks noGrp="1"/>
          </p:cNvSpPr>
          <p:nvPr>
            <p:ph type="body" idx="1"/>
          </p:nvPr>
        </p:nvSpPr>
        <p:spPr>
          <a:xfrm>
            <a:off x="311700" y="911174"/>
            <a:ext cx="8520600" cy="3851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595959"/>
                </a:solidFill>
              </a:rPr>
              <a:t>PyCharm is a powerful Integrated Development Environment (IDE) for Python projects.</a:t>
            </a:r>
            <a:endParaRPr dirty="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595959"/>
                </a:solidFill>
              </a:rPr>
              <a:t>Use the PyCharm installation link obtained at the final stage of your Anaconda installation (it can be found at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https://www.jetbrains.com/pycharm/promo/anaconda/</a:t>
            </a:r>
            <a:r>
              <a:rPr lang="en" dirty="0">
                <a:solidFill>
                  <a:srgbClr val="595959"/>
                </a:solidFill>
              </a:rPr>
              <a:t>). </a:t>
            </a:r>
            <a:endParaRPr dirty="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595959"/>
                </a:solidFill>
              </a:rPr>
              <a:t>Use university email to obtain the Professional Edition for free.</a:t>
            </a:r>
            <a:endParaRPr dirty="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rgbClr val="595959"/>
                </a:solidFill>
              </a:rPr>
              <a:t>PyCharm can help with auto-completing functions. VERY useful for new users.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b="1" dirty="0">
                <a:solidFill>
                  <a:srgbClr val="595959"/>
                </a:solidFill>
              </a:rPr>
              <a:t>NOTE</a:t>
            </a:r>
            <a:r>
              <a:rPr lang="en" dirty="0">
                <a:solidFill>
                  <a:srgbClr val="595959"/>
                </a:solidFill>
              </a:rPr>
              <a:t>: You can create </a:t>
            </a:r>
            <a:r>
              <a:rPr lang="en" dirty="0" err="1">
                <a:solidFill>
                  <a:srgbClr val="595959"/>
                </a:solidFill>
              </a:rPr>
              <a:t>conda</a:t>
            </a:r>
            <a:r>
              <a:rPr lang="en" dirty="0">
                <a:solidFill>
                  <a:srgbClr val="595959"/>
                </a:solidFill>
              </a:rPr>
              <a:t> environments and install packages using Pycharm. However, we highly recommend using the methods showed in the previous slides, i.e. via Terminal/Shell/Anaconda Prompt.</a:t>
            </a:r>
            <a:endParaRPr b="1" dirty="0"/>
          </a:p>
        </p:txBody>
      </p:sp>
      <p:pic>
        <p:nvPicPr>
          <p:cNvPr id="249" name="Google Shape;249;p41" descr="Image result for pycharm ima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6650" y="67650"/>
            <a:ext cx="895650" cy="8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311700" y="229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Arial"/>
                <a:ea typeface="Arial"/>
                <a:cs typeface="Arial"/>
                <a:sym typeface="Arial"/>
              </a:rPr>
              <a:t>PyCharm – New Project Interpreter</a:t>
            </a:r>
            <a:endParaRPr dirty="0"/>
          </a:p>
        </p:txBody>
      </p:sp>
      <p:pic>
        <p:nvPicPr>
          <p:cNvPr id="249" name="Google Shape;249;p41" descr="Image result for pycharm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6650" y="67650"/>
            <a:ext cx="895650" cy="8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24444-574D-8640-BB49-5E4B0C5D1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15975"/>
            <a:ext cx="3434800" cy="3521125"/>
          </a:xfrm>
        </p:spPr>
        <p:txBody>
          <a:bodyPr/>
          <a:lstStyle/>
          <a:p>
            <a:pPr>
              <a:buFont typeface="+mj-lt"/>
              <a:buAutoNum type="arabicParenR"/>
            </a:pPr>
            <a:r>
              <a:rPr lang="en-US" dirty="0"/>
              <a:t>Name your project</a:t>
            </a:r>
          </a:p>
          <a:p>
            <a:pPr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r>
              <a:rPr lang="en-US" dirty="0"/>
              <a:t>Click “Existing interpreter”</a:t>
            </a:r>
          </a:p>
          <a:p>
            <a:pPr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r>
              <a:rPr lang="en-US" dirty="0"/>
              <a:t>Select ”…” menu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A8991-64C5-5946-88FF-EE95193DA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150" y="1238250"/>
            <a:ext cx="4978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864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1751</Words>
  <Application>Microsoft Macintosh PowerPoint</Application>
  <PresentationFormat>On-screen Show (16:9)</PresentationFormat>
  <Paragraphs>195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Proxima Nova</vt:lpstr>
      <vt:lpstr>Spearmint</vt:lpstr>
      <vt:lpstr>Introduction to Python and Keras</vt:lpstr>
      <vt:lpstr>Outline</vt:lpstr>
      <vt:lpstr>Anaconda - Installation </vt:lpstr>
      <vt:lpstr>Anaconda – Advanced Users Only</vt:lpstr>
      <vt:lpstr>Anaconda - Environments</vt:lpstr>
      <vt:lpstr>Anaconda - Environments</vt:lpstr>
      <vt:lpstr>pip vs. Anaconda</vt:lpstr>
      <vt:lpstr>PyCharm</vt:lpstr>
      <vt:lpstr>PyCharm – New Project Interpreter</vt:lpstr>
      <vt:lpstr>PyCharm – New Project Interpreter</vt:lpstr>
      <vt:lpstr>PyCharm – New Project Interpreter</vt:lpstr>
      <vt:lpstr>PyCharm – New Project</vt:lpstr>
      <vt:lpstr>PyCharm – New Project</vt:lpstr>
      <vt:lpstr>Jupyter Notebooks</vt:lpstr>
      <vt:lpstr>Keras</vt:lpstr>
      <vt:lpstr>Pipeline to Implement an NN-based Model in Keras</vt:lpstr>
      <vt:lpstr>Keras Models</vt:lpstr>
      <vt:lpstr>Sequential Model Code</vt:lpstr>
      <vt:lpstr>Functional Model Code</vt:lpstr>
      <vt:lpstr>MNIST - Imports</vt:lpstr>
      <vt:lpstr>MNIST – Hyperparameters &amp; Load Data</vt:lpstr>
      <vt:lpstr>MNIST – Visualize Data</vt:lpstr>
      <vt:lpstr>MNIST – Format Data</vt:lpstr>
      <vt:lpstr>MNIST – Format Data</vt:lpstr>
      <vt:lpstr>MNIST – Define Sequential Convolutional Model</vt:lpstr>
      <vt:lpstr>MNIST – Compile Model: Loss, Optimizer, Metrics</vt:lpstr>
      <vt:lpstr>MNIST – Train &amp; Test Model</vt:lpstr>
      <vt:lpstr>MNIST – Inspect Output</vt:lpstr>
      <vt:lpstr>General Tips</vt:lpstr>
      <vt:lpstr>Afterword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 Vision through Python and Keras</dc:title>
  <dc:creator>niels lobo</dc:creator>
  <cp:lastModifiedBy>Microsoft Office User</cp:lastModifiedBy>
  <cp:revision>26</cp:revision>
  <dcterms:modified xsi:type="dcterms:W3CDTF">2019-11-12T00:20:51Z</dcterms:modified>
</cp:coreProperties>
</file>