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274" r:id="rId3"/>
    <p:sldId id="283" r:id="rId4"/>
    <p:sldId id="282" r:id="rId5"/>
    <p:sldId id="284" r:id="rId6"/>
    <p:sldId id="285" r:id="rId7"/>
    <p:sldId id="294" r:id="rId8"/>
    <p:sldId id="289" r:id="rId9"/>
    <p:sldId id="287" r:id="rId10"/>
    <p:sldId id="288" r:id="rId11"/>
    <p:sldId id="290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6029B-7EF5-4BCB-8C80-3C65760311F2}" v="41" dt="2023-01-21T09:37:40.270"/>
  </p1510:revLst>
</p1510:revInfo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52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19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21-Jan-23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21-Jan-23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21-Jan-23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21-Jan-23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21-Jan-23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21-Jan-23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21-Jan-23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21-Jan-23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21-Jan-23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21-Jan-23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21-Jan-23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21-Jan-23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21-Jan-23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21-Jan-23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2"/>
          </p:nvPr>
        </p:nvSpPr>
        <p:spPr>
          <a:xfrm>
            <a:off x="8875776" y="6614494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21-Jan-23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210800" y="6614494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482548"/>
            <a:ext cx="9144002" cy="1143000"/>
          </a:xfrm>
        </p:spPr>
        <p:txBody>
          <a:bodyPr/>
          <a:lstStyle/>
          <a:p>
            <a:r>
              <a:rPr lang="en-US" dirty="0"/>
              <a:t>House Prices Predictions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23998" y="5625547"/>
            <a:ext cx="9263271" cy="881269"/>
          </a:xfrm>
        </p:spPr>
        <p:txBody>
          <a:bodyPr>
            <a:normAutofit lnSpcReduction="10000"/>
          </a:bodyPr>
          <a:lstStyle/>
          <a:p>
            <a:r>
              <a:rPr lang="fr-BE" dirty="0"/>
              <a:t>Made by prestige </a:t>
            </a:r>
            <a:r>
              <a:rPr lang="en-US" dirty="0"/>
              <a:t>international Real Estate Company</a:t>
            </a:r>
          </a:p>
          <a:p>
            <a:r>
              <a:rPr lang="en-US" dirty="0" err="1"/>
              <a:t>GetYourHome</a:t>
            </a:r>
            <a:endParaRPr lang="en-US" dirty="0"/>
          </a:p>
          <a:p>
            <a:r>
              <a:rPr lang="en-US" dirty="0"/>
              <a:t>Real Estate Analysts: Chloe &amp; Mariya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87" y="232955"/>
            <a:ext cx="3733210" cy="4979125"/>
          </a:xfrm>
        </p:spPr>
        <p:txBody>
          <a:bodyPr/>
          <a:lstStyle/>
          <a:p>
            <a:r>
              <a:rPr lang="en-US" dirty="0"/>
              <a:t>Models applied: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Linear Regression</a:t>
            </a:r>
            <a:br>
              <a:rPr lang="en-US" dirty="0"/>
            </a:br>
            <a:r>
              <a:rPr lang="en-US" dirty="0"/>
              <a:t>* KNN</a:t>
            </a:r>
            <a:br>
              <a:rPr lang="en-US" dirty="0"/>
            </a:br>
            <a:r>
              <a:rPr lang="en-US" dirty="0"/>
              <a:t>* Random Forest;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40E7-BADA-FFD6-410E-81B447356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889" y="445677"/>
            <a:ext cx="5918484" cy="545841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3ACBB-4619-44D4-2C69-0A968E74E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817" y="924204"/>
            <a:ext cx="2067688" cy="92726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BE36AA-2D17-D5BC-FBC8-4598909E5BA4}"/>
              </a:ext>
            </a:extLst>
          </p:cNvPr>
          <p:cNvSpPr txBox="1">
            <a:spLocks/>
          </p:cNvSpPr>
          <p:nvPr/>
        </p:nvSpPr>
        <p:spPr>
          <a:xfrm>
            <a:off x="5539229" y="2176676"/>
            <a:ext cx="5918484" cy="54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KNN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79262-BF4A-8C8F-D95C-0BEFB402D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17" y="2812925"/>
            <a:ext cx="2345289" cy="88874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7AA482-9088-2F2E-1ECD-8924DCEB9D34}"/>
              </a:ext>
            </a:extLst>
          </p:cNvPr>
          <p:cNvSpPr txBox="1">
            <a:spLocks/>
          </p:cNvSpPr>
          <p:nvPr/>
        </p:nvSpPr>
        <p:spPr>
          <a:xfrm>
            <a:off x="5656817" y="4113598"/>
            <a:ext cx="5918484" cy="54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Forest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3AE090-A520-BBDC-2104-3D51C5FEB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814" y="4772193"/>
            <a:ext cx="2786085" cy="92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5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87" y="232955"/>
            <a:ext cx="3733210" cy="4979125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* Linear Regression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40E7-BADA-FFD6-410E-81B447356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889" y="445677"/>
            <a:ext cx="5918484" cy="5458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Linear Regression before normalization and standardization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B06D6-A3C5-3C57-4D1F-236F43A0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969" y="1080558"/>
            <a:ext cx="2571952" cy="91157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63CBFB-7AE6-2114-1685-DC2B11774B53}"/>
              </a:ext>
            </a:extLst>
          </p:cNvPr>
          <p:cNvSpPr txBox="1">
            <a:spLocks/>
          </p:cNvSpPr>
          <p:nvPr/>
        </p:nvSpPr>
        <p:spPr>
          <a:xfrm>
            <a:off x="5428889" y="2581112"/>
            <a:ext cx="6118624" cy="3423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To improve our model and get more accurate results, we will apply some different pre-processing methods: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a - Standardization: values are centered around the mean with a unit standard deviation.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b - Normalization: values are rescaled so that they end up ranging between 0 and 1.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c - Dealing with 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8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658" y="159379"/>
            <a:ext cx="9618428" cy="804849"/>
          </a:xfrm>
        </p:spPr>
        <p:txBody>
          <a:bodyPr/>
          <a:lstStyle/>
          <a:p>
            <a:pPr algn="ctr"/>
            <a:r>
              <a:rPr lang="en-US" dirty="0"/>
              <a:t>Linear Regression final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166C7-A32A-F1F5-1B99-89C2FB833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719" y="1062622"/>
            <a:ext cx="2372562" cy="92266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85C600E-8E02-7F76-5E7D-AE2D570A7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2145"/>
            <a:ext cx="5155894" cy="422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23BBD39-93BA-FC1B-2074-B5DCAE0E8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327" y="2443751"/>
            <a:ext cx="5155895" cy="422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279B53E-FC6E-F8F0-5635-1EE58AA5321D}"/>
              </a:ext>
            </a:extLst>
          </p:cNvPr>
          <p:cNvSpPr/>
          <p:nvPr/>
        </p:nvSpPr>
        <p:spPr>
          <a:xfrm>
            <a:off x="5606796" y="3855904"/>
            <a:ext cx="978408" cy="484632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658" y="159379"/>
            <a:ext cx="9618428" cy="804849"/>
          </a:xfrm>
        </p:spPr>
        <p:txBody>
          <a:bodyPr/>
          <a:lstStyle/>
          <a:p>
            <a:pPr algn="ctr"/>
            <a:r>
              <a:rPr lang="fr-BE" dirty="0"/>
              <a:t>W</a:t>
            </a:r>
            <a:r>
              <a:rPr lang="en-US" dirty="0"/>
              <a:t>HY TO CONTACT US?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051D2F-789D-F029-3359-5B6ED75A2ED3}"/>
              </a:ext>
            </a:extLst>
          </p:cNvPr>
          <p:cNvSpPr txBox="1">
            <a:spLocks/>
          </p:cNvSpPr>
          <p:nvPr/>
        </p:nvSpPr>
        <p:spPr>
          <a:xfrm>
            <a:off x="977913" y="853844"/>
            <a:ext cx="8662797" cy="4979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Highly professional and motivated team</a:t>
            </a:r>
          </a:p>
          <a:p>
            <a:endParaRPr lang="en-US" sz="2800" dirty="0"/>
          </a:p>
          <a:p>
            <a:r>
              <a:rPr lang="en-US" sz="2800" dirty="0"/>
              <a:t>Most accurate prediction model on the market</a:t>
            </a:r>
          </a:p>
          <a:p>
            <a:endParaRPr lang="en-US" sz="2800" dirty="0"/>
          </a:p>
          <a:p>
            <a:r>
              <a:rPr lang="en-US" sz="2800" dirty="0"/>
              <a:t>LOW COMMISIONS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0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51" y="424691"/>
            <a:ext cx="9618428" cy="8048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Our Real Estate Price prediction model used dataset from  King County Washington USA</a:t>
            </a:r>
          </a:p>
        </p:txBody>
      </p:sp>
      <p:pic>
        <p:nvPicPr>
          <p:cNvPr id="1026" name="Picture 2" descr="King County Home Sales Continue to Defy the Calendar | Seattle Met">
            <a:extLst>
              <a:ext uri="{FF2B5EF4-FFF2-40B4-BE49-F238E27FC236}">
                <a16:creationId xmlns:a16="http://schemas.microsoft.com/office/drawing/2014/main" id="{EC81F3FB-CC0B-5EF5-D571-9A428D7E8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32" y="1352404"/>
            <a:ext cx="7617548" cy="508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43A82-89A3-258C-C2BE-9CC633D76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79" y="126400"/>
            <a:ext cx="2024336" cy="196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191" y="80357"/>
            <a:ext cx="9618428" cy="804849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85E8-8F35-BEBE-4BF6-60CF2C26D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395" y="1073638"/>
            <a:ext cx="9618428" cy="953945"/>
          </a:xfrm>
        </p:spPr>
        <p:txBody>
          <a:bodyPr/>
          <a:lstStyle/>
          <a:p>
            <a:r>
              <a:rPr lang="en-US" dirty="0"/>
              <a:t>Our analysis is based on 21 597 properties with median price of  450K $ ranging from 78K$ up to 7 700K$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53C41-0DBE-B6E5-AAA8-F649457DB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6" y="2216015"/>
            <a:ext cx="4841645" cy="3363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8E6883-14E2-7F4E-F52F-B0B3472D4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964" y="2150016"/>
            <a:ext cx="4974655" cy="34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2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786" y="80357"/>
            <a:ext cx="9618428" cy="804849"/>
          </a:xfrm>
        </p:spPr>
        <p:txBody>
          <a:bodyPr>
            <a:normAutofit fontScale="90000"/>
          </a:bodyPr>
          <a:lstStyle/>
          <a:p>
            <a:r>
              <a:rPr lang="en-US" dirty="0"/>
              <a:t>The most expensive proprieties are in Medina King County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9D6D7-7089-7246-BA88-11A67DB16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940" y="885206"/>
            <a:ext cx="6861835" cy="556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64A0C4-D995-6283-C6A5-ABC4C938E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591" y="5591718"/>
            <a:ext cx="15906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2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87" y="232955"/>
            <a:ext cx="3733210" cy="4979125"/>
          </a:xfrm>
        </p:spPr>
        <p:txBody>
          <a:bodyPr/>
          <a:lstStyle/>
          <a:p>
            <a:r>
              <a:rPr lang="en-US" dirty="0"/>
              <a:t>The most popular houses have: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one floor</a:t>
            </a:r>
            <a:br>
              <a:rPr lang="en-US" dirty="0"/>
            </a:br>
            <a:r>
              <a:rPr lang="en-US" dirty="0"/>
              <a:t>* 3-4 bedrooms</a:t>
            </a:r>
            <a:br>
              <a:rPr lang="en-US" dirty="0"/>
            </a:br>
            <a:r>
              <a:rPr lang="en-US" dirty="0"/>
              <a:t>* 2.5 bathrooms;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E0DC2-7914-4718-AD7E-19AFF1FFF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500" y="3645871"/>
            <a:ext cx="4111631" cy="3132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58385D-3F57-620C-7CC0-C48027610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499" y="232955"/>
            <a:ext cx="4111632" cy="314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4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87" y="232955"/>
            <a:ext cx="3733210" cy="4979125"/>
          </a:xfrm>
        </p:spPr>
        <p:txBody>
          <a:bodyPr/>
          <a:lstStyle/>
          <a:p>
            <a:r>
              <a:rPr lang="en-US" dirty="0"/>
              <a:t>Houses with higher prices have: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waterfront view</a:t>
            </a:r>
            <a:br>
              <a:rPr lang="en-US" dirty="0"/>
            </a:br>
            <a:r>
              <a:rPr lang="en-US" dirty="0"/>
              <a:t>* higher grade</a:t>
            </a:r>
            <a:br>
              <a:rPr lang="en-US" dirty="0"/>
            </a:br>
            <a:r>
              <a:rPr lang="en-US" dirty="0"/>
              <a:t>* higher square feet living;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FC7C18-CA93-B68F-211B-3BC52670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39" y="36467"/>
            <a:ext cx="3518126" cy="2686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B858FB-1356-6CA3-CD4F-0D6274E37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064" y="2714254"/>
            <a:ext cx="58197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87" y="232955"/>
            <a:ext cx="3733210" cy="4979125"/>
          </a:xfrm>
        </p:spPr>
        <p:txBody>
          <a:bodyPr/>
          <a:lstStyle/>
          <a:p>
            <a:r>
              <a:rPr lang="en-US" dirty="0"/>
              <a:t>Houses with higher prices have: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waterfront view</a:t>
            </a:r>
            <a:br>
              <a:rPr lang="en-US" dirty="0"/>
            </a:br>
            <a:r>
              <a:rPr lang="en-US" dirty="0"/>
              <a:t>* higher grade</a:t>
            </a:r>
            <a:br>
              <a:rPr lang="en-US" dirty="0"/>
            </a:br>
            <a:r>
              <a:rPr lang="en-US" dirty="0"/>
              <a:t>* higher square feet living;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FAFBF-2B59-400F-A537-1E4C682E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254716" cy="3563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B717E-8F79-B955-55E2-8668EA57E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588" y="3998964"/>
            <a:ext cx="4984917" cy="2695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A5895-849C-F600-9FE9-F5A65A45A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860" y="3986845"/>
            <a:ext cx="41052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130" y="232955"/>
            <a:ext cx="3930367" cy="4979125"/>
          </a:xfrm>
        </p:spPr>
        <p:txBody>
          <a:bodyPr/>
          <a:lstStyle/>
          <a:p>
            <a:r>
              <a:rPr lang="en-US" dirty="0"/>
              <a:t>Houses with higher prices have: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waterfront view</a:t>
            </a:r>
            <a:br>
              <a:rPr lang="en-US" dirty="0"/>
            </a:br>
            <a:r>
              <a:rPr lang="en-US" dirty="0"/>
              <a:t>* higher grade</a:t>
            </a:r>
            <a:br>
              <a:rPr lang="en-US" dirty="0"/>
            </a:br>
            <a:r>
              <a:rPr lang="en-US" dirty="0"/>
              <a:t>* higher square feet living;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AB7B3-0388-B1FC-2A89-ECD4EE668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780" y="92106"/>
            <a:ext cx="5558870" cy="3569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FC5DA-1CAD-1D40-7B79-B373C6EC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567" y="3870294"/>
            <a:ext cx="3819525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70C9E2-22AD-0F1F-E446-0B329CB9B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268" y="3870293"/>
            <a:ext cx="4218601" cy="278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658" y="159379"/>
            <a:ext cx="9618428" cy="804849"/>
          </a:xfrm>
        </p:spPr>
        <p:txBody>
          <a:bodyPr/>
          <a:lstStyle/>
          <a:p>
            <a:r>
              <a:rPr lang="en-US" dirty="0"/>
              <a:t>Features impacting the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06877-6E01-DD30-173C-D63DAC91A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073638"/>
            <a:ext cx="76771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2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4.potx" id="{22E7A37F-2161-4E4B-A340-BF7CA314E3E5}" vid="{F2416EA9-E215-4704-9EB2-B7658E7031A3}"/>
    </a:ext>
  </a:extLst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banded nature presentation with mountain sunrise photo (widescreen)</Template>
  <TotalTime>161</TotalTime>
  <Words>290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Euphemia</vt:lpstr>
      <vt:lpstr>Banded Design Blue 16x9</vt:lpstr>
      <vt:lpstr>House Prices Predictions</vt:lpstr>
      <vt:lpstr> Our Real Estate Price prediction model used dataset from  King County Washington USA</vt:lpstr>
      <vt:lpstr>Dataset</vt:lpstr>
      <vt:lpstr>The most expensive proprieties are in Medina King County</vt:lpstr>
      <vt:lpstr>The most popular houses have:  * one floor * 3-4 bedrooms * 2.5 bathrooms;  </vt:lpstr>
      <vt:lpstr>Houses with higher prices have:  * waterfront view * higher grade * higher square feet living;   </vt:lpstr>
      <vt:lpstr>Houses with higher prices have:  * waterfront view * higher grade * higher square feet living;   </vt:lpstr>
      <vt:lpstr>Houses with higher prices have:  * waterfront view * higher grade * higher square feet living;   </vt:lpstr>
      <vt:lpstr>Features impacting the price</vt:lpstr>
      <vt:lpstr>Models applied:  * Linear Regression * KNN * Random Forest;   </vt:lpstr>
      <vt:lpstr>  * Linear Regression    </vt:lpstr>
      <vt:lpstr>Linear Regression final results</vt:lpstr>
      <vt:lpstr>WHY TO CONTACT US?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Predictions</dc:title>
  <dc:creator>Mariya Mykhaylyuk</dc:creator>
  <cp:lastModifiedBy>Mariya Mykhaylyuk</cp:lastModifiedBy>
  <cp:revision>2</cp:revision>
  <dcterms:created xsi:type="dcterms:W3CDTF">2023-01-21T07:33:16Z</dcterms:created>
  <dcterms:modified xsi:type="dcterms:W3CDTF">2023-01-21T10:14:50Z</dcterms:modified>
</cp:coreProperties>
</file>