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 id="214748369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Advent Pro SemiBold"/>
      <p:regular r:id="rId20"/>
      <p:bold r:id="rId21"/>
      <p:italic r:id="rId22"/>
      <p:boldItalic r:id="rId23"/>
    </p:embeddedFont>
    <p:embeddedFont>
      <p:font typeface="Roboto"/>
      <p:regular r:id="rId24"/>
      <p:bold r:id="rId25"/>
      <p:italic r:id="rId26"/>
      <p:boldItalic r:id="rId27"/>
    </p:embeddedFont>
    <p:embeddedFont>
      <p:font typeface="Fira Sans Extra Condensed Medium"/>
      <p:regular r:id="rId28"/>
      <p:bold r:id="rId29"/>
      <p:italic r:id="rId30"/>
      <p:boldItalic r:id="rId31"/>
    </p:embeddedFont>
    <p:embeddedFont>
      <p:font typeface="Fira Sans Condensed Medium"/>
      <p:regular r:id="rId32"/>
      <p:bold r:id="rId33"/>
      <p:italic r:id="rId34"/>
      <p:boldItalic r:id="rId35"/>
    </p:embeddedFont>
    <p:embeddedFont>
      <p:font typeface="Maven Pro"/>
      <p:regular r:id="rId36"/>
      <p:bold r:id="rId37"/>
    </p:embeddedFont>
    <p:embeddedFont>
      <p:font typeface="Advent Pro Medium"/>
      <p:regular r:id="rId38"/>
      <p:bold r:id="rId39"/>
      <p:italic r:id="rId40"/>
      <p:boldItalic r:id="rId41"/>
    </p:embeddedFont>
    <p:embeddedFont>
      <p:font typeface="Share Tech"/>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dventProMedium-italic.fntdata"/><Relationship Id="rId20" Type="http://schemas.openxmlformats.org/officeDocument/2006/relationships/font" Target="fonts/AdventProSemiBold-regular.fntdata"/><Relationship Id="rId42" Type="http://schemas.openxmlformats.org/officeDocument/2006/relationships/font" Target="fonts/ShareTech-regular.fntdata"/><Relationship Id="rId41" Type="http://schemas.openxmlformats.org/officeDocument/2006/relationships/font" Target="fonts/AdventProMedium-boldItalic.fntdata"/><Relationship Id="rId22" Type="http://schemas.openxmlformats.org/officeDocument/2006/relationships/font" Target="fonts/AdventProSemiBold-italic.fntdata"/><Relationship Id="rId21" Type="http://schemas.openxmlformats.org/officeDocument/2006/relationships/font" Target="fonts/AdventProSemiBold-bold.fntdata"/><Relationship Id="rId24" Type="http://schemas.openxmlformats.org/officeDocument/2006/relationships/font" Target="fonts/Roboto-regular.fntdata"/><Relationship Id="rId23" Type="http://schemas.openxmlformats.org/officeDocument/2006/relationships/font" Target="fonts/AdventPro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Medium-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FiraSansExtraCondensedMedium-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4.xml"/><Relationship Id="rId33" Type="http://schemas.openxmlformats.org/officeDocument/2006/relationships/font" Target="fonts/FiraSansCondensedMedium-bold.fntdata"/><Relationship Id="rId10" Type="http://schemas.openxmlformats.org/officeDocument/2006/relationships/slide" Target="slides/slide3.xml"/><Relationship Id="rId32" Type="http://schemas.openxmlformats.org/officeDocument/2006/relationships/font" Target="fonts/FiraSansCondensedMedium-regular.fntdata"/><Relationship Id="rId13" Type="http://schemas.openxmlformats.org/officeDocument/2006/relationships/slide" Target="slides/slide6.xml"/><Relationship Id="rId35" Type="http://schemas.openxmlformats.org/officeDocument/2006/relationships/font" Target="fonts/FiraSansCondensedMedium-boldItalic.fntdata"/><Relationship Id="rId12" Type="http://schemas.openxmlformats.org/officeDocument/2006/relationships/slide" Target="slides/slide5.xml"/><Relationship Id="rId34" Type="http://schemas.openxmlformats.org/officeDocument/2006/relationships/font" Target="fonts/FiraSansCondensedMedium-italic.fntdata"/><Relationship Id="rId15" Type="http://schemas.openxmlformats.org/officeDocument/2006/relationships/slide" Target="slides/slide8.xml"/><Relationship Id="rId37" Type="http://schemas.openxmlformats.org/officeDocument/2006/relationships/font" Target="fonts/MavenPro-bold.fntdata"/><Relationship Id="rId14" Type="http://schemas.openxmlformats.org/officeDocument/2006/relationships/slide" Target="slides/slide7.xml"/><Relationship Id="rId36" Type="http://schemas.openxmlformats.org/officeDocument/2006/relationships/font" Target="fonts/MavenPro-regular.fntdata"/><Relationship Id="rId17" Type="http://schemas.openxmlformats.org/officeDocument/2006/relationships/slide" Target="slides/slide10.xml"/><Relationship Id="rId39" Type="http://schemas.openxmlformats.org/officeDocument/2006/relationships/font" Target="fonts/AdventProMedium-bold.fntdata"/><Relationship Id="rId16" Type="http://schemas.openxmlformats.org/officeDocument/2006/relationships/slide" Target="slides/slide9.xml"/><Relationship Id="rId38" Type="http://schemas.openxmlformats.org/officeDocument/2006/relationships/font" Target="fonts/AdventProMedium-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28584d58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928584d58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zh-TW" sz="1200">
                <a:solidFill>
                  <a:schemeClr val="dk1"/>
                </a:solidFill>
                <a:latin typeface="Times New Roman"/>
                <a:ea typeface="Times New Roman"/>
                <a:cs typeface="Times New Roman"/>
                <a:sym typeface="Times New Roman"/>
              </a:rPr>
              <a:t>We chose to study the dataset from Kaggle called “The Health Insurance Premium of Customers.” The dataset contains 76,855 records and 13 usable features.</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zh-TW" sz="1200">
                <a:solidFill>
                  <a:schemeClr val="dk1"/>
                </a:solidFill>
                <a:latin typeface="Times New Roman"/>
                <a:ea typeface="Times New Roman"/>
                <a:cs typeface="Times New Roman"/>
                <a:sym typeface="Times New Roman"/>
              </a:rPr>
              <a:t>For insurance companies, when a vast number of customers do not pay their premiums on time, the system cannot function smoothly. They cannot have a stable income stream to maintain their system. That is why investigating the impact of various factors on the healthcare premium system is crucial and analyzing the efficiency of the health insurance premiums can be used to develop better strategies for reducing healthcare costs and improving the operation of healthcare delivery.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zh-TW" sz="1200">
                <a:solidFill>
                  <a:schemeClr val="dk1"/>
                </a:solidFill>
                <a:latin typeface="Times New Roman"/>
                <a:ea typeface="Times New Roman"/>
                <a:cs typeface="Times New Roman"/>
                <a:sym typeface="Times New Roman"/>
              </a:rPr>
              <a:t>Our goal is to find the distribution of the Health Insurance premium and target which factors can be considered to improve the premium payment efficiency.</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93618f01e1_0_2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93618f01e1_0_2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zh-TW"/>
              <a:t>Conclusion</a:t>
            </a:r>
            <a:endParaRPr/>
          </a:p>
          <a:p>
            <a:pPr indent="0" lvl="0" marL="0" rtl="0" algn="l">
              <a:lnSpc>
                <a:spcPct val="200000"/>
              </a:lnSpc>
              <a:spcBef>
                <a:spcPts val="0"/>
              </a:spcBef>
              <a:spcAft>
                <a:spcPts val="0"/>
              </a:spcAft>
              <a:buNone/>
            </a:pPr>
            <a:r>
              <a:rPr lang="zh-TW"/>
              <a:t>The young insured whose income level is between $24K to $1,400K are more likely to result in overdue premium payments.</a:t>
            </a:r>
            <a:endParaRPr/>
          </a:p>
          <a:p>
            <a:pPr indent="0" lvl="0" marL="0" rtl="0" algn="l">
              <a:lnSpc>
                <a:spcPct val="200000"/>
              </a:lnSpc>
              <a:spcBef>
                <a:spcPts val="0"/>
              </a:spcBef>
              <a:spcAft>
                <a:spcPts val="0"/>
              </a:spcAft>
              <a:buNone/>
            </a:pPr>
            <a:r>
              <a:rPr lang="zh-TW"/>
              <a:t>It is like a vicious circle, the customers who live in urban areas have several reasons unable to pay on time so the premiums increase. The high late payment rates and urban housing prices will make the premiums price climb, so the customers can no longer afford it and the late payment rates keep going up.</a:t>
            </a:r>
            <a:endParaRPr/>
          </a:p>
          <a:p>
            <a:pPr indent="0" lvl="0" marL="0" rtl="0" algn="l">
              <a:lnSpc>
                <a:spcPct val="200000"/>
              </a:lnSpc>
              <a:spcBef>
                <a:spcPts val="0"/>
              </a:spcBef>
              <a:spcAft>
                <a:spcPts val="0"/>
              </a:spcAft>
              <a:buNone/>
            </a:pPr>
            <a:r>
              <a:rPr lang="zh-TW"/>
              <a:t>Insurance company can consider the factors that we discussed about scheduling payment methods when setting premiums; for instance, flexible schedules or auto-deduction.</a:t>
            </a:r>
            <a:endParaRPr/>
          </a:p>
          <a:p>
            <a:pPr indent="0" lvl="0" marL="0" rtl="0" algn="l">
              <a:lnSpc>
                <a:spcPct val="200000"/>
              </a:lnSpc>
              <a:spcBef>
                <a:spcPts val="0"/>
              </a:spcBef>
              <a:spcAft>
                <a:spcPts val="0"/>
              </a:spcAft>
              <a:buNone/>
            </a:pPr>
            <a:r>
              <a:rPr lang="zh-TW"/>
              <a:t>The company can adjust its policy and change its marketing campaign based on our research.</a:t>
            </a:r>
            <a:endParaRPr/>
          </a:p>
          <a:p>
            <a:pPr indent="0" lvl="0" marL="0" rtl="0" algn="l">
              <a:lnSpc>
                <a:spcPct val="200000"/>
              </a:lnSpc>
              <a:spcBef>
                <a:spcPts val="0"/>
              </a:spcBef>
              <a:spcAft>
                <a:spcPts val="0"/>
              </a:spcAft>
              <a:buNone/>
            </a:pPr>
            <a:r>
              <a:rPr lang="zh-TW"/>
              <a:t>Consider these aspects when setting premiums and scheduling payments to create a customized policy will help to minimize past-due payments. By using data-driven decision-making to control risk, this strategy can improve client happiness while lowering risks for both policyholders and insurers.</a:t>
            </a:r>
            <a:endParaRPr/>
          </a:p>
          <a:p>
            <a:pPr indent="0" lvl="0" marL="0" rtl="0" algn="l">
              <a:lnSpc>
                <a:spcPct val="200000"/>
              </a:lnSpc>
              <a:spcBef>
                <a:spcPts val="0"/>
              </a:spcBef>
              <a:spcAft>
                <a:spcPts val="0"/>
              </a:spcAft>
              <a:buNone/>
            </a:pPr>
            <a:r>
              <a:rPr lang="zh-TW"/>
              <a:t>The follow-up questions I have are:</a:t>
            </a:r>
            <a:endParaRPr/>
          </a:p>
          <a:p>
            <a:pPr indent="0" lvl="0" marL="0" rtl="0" algn="l">
              <a:lnSpc>
                <a:spcPct val="200000"/>
              </a:lnSpc>
              <a:spcBef>
                <a:spcPts val="0"/>
              </a:spcBef>
              <a:spcAft>
                <a:spcPts val="0"/>
              </a:spcAft>
              <a:buNone/>
            </a:pPr>
            <a:r>
              <a:rPr lang="zh-TW"/>
              <a:t>How is age or income distributed to the premium type?</a:t>
            </a:r>
            <a:endParaRPr/>
          </a:p>
          <a:p>
            <a:pPr indent="0" lvl="0" marL="0" rtl="0" algn="l">
              <a:lnSpc>
                <a:spcPct val="200000"/>
              </a:lnSpc>
              <a:spcBef>
                <a:spcPts val="0"/>
              </a:spcBef>
              <a:spcAft>
                <a:spcPts val="0"/>
              </a:spcAft>
              <a:buNone/>
            </a:pPr>
            <a:r>
              <a:rPr lang="zh-TW"/>
              <a:t>Did the highest premium price affect the late payment rate?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93618f01e1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93618f01e1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93618f01e1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93618f01e1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zh-TW" sz="1200">
                <a:solidFill>
                  <a:schemeClr val="dk1"/>
                </a:solidFill>
                <a:latin typeface="Times New Roman"/>
                <a:ea typeface="Times New Roman"/>
                <a:cs typeface="Times New Roman"/>
                <a:sym typeface="Times New Roman"/>
              </a:rPr>
              <a:t>For the first question, a graph that is able to show me each case that falls into the age is needed, as well as the total number of late premiums, which makes the scatter plot the right fit.</a:t>
            </a:r>
            <a:endParaRPr sz="12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1200"/>
              </a:spcAft>
              <a:buNone/>
            </a:pPr>
            <a:r>
              <a:rPr lang="zh-TW" sz="1200">
                <a:solidFill>
                  <a:schemeClr val="dk1"/>
                </a:solidFill>
                <a:latin typeface="Times New Roman"/>
                <a:ea typeface="Times New Roman"/>
                <a:cs typeface="Times New Roman"/>
                <a:sym typeface="Times New Roman"/>
              </a:rPr>
              <a:t>The scatter plot shows that over 50% of the overdue premiums occur in the age group of 30-40. This age group has the highest proportion of people who are likely to forget to pay their premiums on time. This indicates that the age of the insured has a significant effect on the number of overdue premiums. Older insureds have more time to pay their premiums, while younger insureds are more likely to fall behind on their premiums. This suggests that insurance companies should consider the age as an important factor to consider when setting premiums. Companies should also consider providing extra assistance according to age to help them pay on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928584d58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928584d58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zh-TW"/>
              <a:t>I use a line chart to present how the late premiums are affected by income.</a:t>
            </a:r>
            <a:endParaRPr/>
          </a:p>
          <a:p>
            <a:pPr indent="0" lvl="0" marL="0" rtl="0" algn="l">
              <a:lnSpc>
                <a:spcPct val="200000"/>
              </a:lnSpc>
              <a:spcBef>
                <a:spcPts val="0"/>
              </a:spcBef>
              <a:spcAft>
                <a:spcPts val="0"/>
              </a:spcAft>
              <a:buNone/>
            </a:pPr>
            <a:r>
              <a:rPr lang="zh-TW"/>
              <a:t>It shows that the lower the income, the higher the number of late payments; the higher the income, almost 0% late payments.</a:t>
            </a:r>
            <a:endParaRPr/>
          </a:p>
          <a:p>
            <a:pPr indent="0" lvl="0" marL="0" rtl="0" algn="l">
              <a:lnSpc>
                <a:spcPct val="200000"/>
              </a:lnSpc>
              <a:spcBef>
                <a:spcPts val="0"/>
              </a:spcBef>
              <a:spcAft>
                <a:spcPts val="0"/>
              </a:spcAft>
              <a:buNone/>
            </a:pPr>
            <a:r>
              <a:rPr lang="zh-TW"/>
              <a:t>It leads to the result that income is a factor that has a correlation. </a:t>
            </a:r>
            <a:endParaRPr/>
          </a:p>
          <a:p>
            <a:pPr indent="0" lvl="0" marL="0" rtl="0" algn="l">
              <a:lnSpc>
                <a:spcPct val="200000"/>
              </a:lnSpc>
              <a:spcBef>
                <a:spcPts val="0"/>
              </a:spcBef>
              <a:spcAft>
                <a:spcPts val="0"/>
              </a:spcAft>
              <a:buNone/>
            </a:pPr>
            <a:r>
              <a:rPr lang="zh-TW"/>
              <a:t>This circumstance may be because the premium is not affordable for people who have lower income, or people have bad time management to pay the premium on time so this also affects their income. The people who have a high percentage of overdue payments have a relatively low salary, the accurate number of income will be demonstrated in the next two slides.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928584d58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928584d58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zh-TW"/>
              <a:t>df$total_late &lt;- df$count_3_6_months_late + df$count_6_12_months_late + df$count_more_than_12_months_late</a:t>
            </a:r>
            <a:endParaRPr/>
          </a:p>
          <a:p>
            <a:pPr indent="0" lvl="0" marL="0" rtl="0" algn="l">
              <a:lnSpc>
                <a:spcPct val="200000"/>
              </a:lnSpc>
              <a:spcBef>
                <a:spcPts val="0"/>
              </a:spcBef>
              <a:spcAft>
                <a:spcPts val="0"/>
              </a:spcAft>
              <a:buClr>
                <a:schemeClr val="dk1"/>
              </a:buClr>
              <a:buSzPts val="1100"/>
              <a:buFont typeface="Arial"/>
              <a:buNone/>
            </a:pPr>
            <a:r>
              <a:rPr lang="zh-TW"/>
              <a:t>total_late is a new column from the sum of the “count_3_6_months_late”, “count_6_12_months_late”, and “count_more_than_12_months_late” columns.</a:t>
            </a:r>
            <a:endParaRPr/>
          </a:p>
          <a:p>
            <a:pPr indent="0" lvl="0" marL="0" rtl="0" algn="l">
              <a:lnSpc>
                <a:spcPct val="200000"/>
              </a:lnSpc>
              <a:spcBef>
                <a:spcPts val="0"/>
              </a:spcBef>
              <a:spcAft>
                <a:spcPts val="0"/>
              </a:spcAft>
              <a:buClr>
                <a:schemeClr val="dk1"/>
              </a:buClr>
              <a:buSzPts val="1100"/>
              <a:buFont typeface="Arial"/>
              <a:buNone/>
            </a:pPr>
            <a:r>
              <a:rPr lang="zh-TW"/>
              <a:t>#sum these three variables' integers I will get the total numbers of late pay premiums.</a:t>
            </a:r>
            <a:endParaRPr/>
          </a:p>
          <a:p>
            <a:pPr indent="0" lvl="0" marL="0" rtl="0" algn="l">
              <a:lnSpc>
                <a:spcPct val="200000"/>
              </a:lnSpc>
              <a:spcBef>
                <a:spcPts val="0"/>
              </a:spcBef>
              <a:spcAft>
                <a:spcPts val="0"/>
              </a:spcAft>
              <a:buClr>
                <a:schemeClr val="dk1"/>
              </a:buClr>
              <a:buSzPts val="1100"/>
              <a:buFont typeface="Arial"/>
              <a:buNone/>
            </a:pPr>
            <a:r>
              <a:t/>
            </a:r>
            <a:endParaRPr/>
          </a:p>
          <a:p>
            <a:pPr indent="0" lvl="0" marL="0" rtl="0" algn="l">
              <a:lnSpc>
                <a:spcPct val="200000"/>
              </a:lnSpc>
              <a:spcBef>
                <a:spcPts val="0"/>
              </a:spcBef>
              <a:spcAft>
                <a:spcPts val="0"/>
              </a:spcAft>
              <a:buClr>
                <a:schemeClr val="dk1"/>
              </a:buClr>
              <a:buSzPts val="1100"/>
              <a:buFont typeface="Arial"/>
              <a:buNone/>
            </a:pPr>
            <a:r>
              <a:rPr lang="zh-TW"/>
              <a:t>df$total_enrolled &lt;- df$total_paid_premiums + df$total_late</a:t>
            </a:r>
            <a:endParaRPr/>
          </a:p>
          <a:p>
            <a:pPr indent="0" lvl="0" marL="0" rtl="0" algn="l">
              <a:lnSpc>
                <a:spcPct val="200000"/>
              </a:lnSpc>
              <a:spcBef>
                <a:spcPts val="0"/>
              </a:spcBef>
              <a:spcAft>
                <a:spcPts val="0"/>
              </a:spcAft>
              <a:buClr>
                <a:schemeClr val="dk1"/>
              </a:buClr>
              <a:buSzPts val="1100"/>
              <a:buFont typeface="Arial"/>
              <a:buNone/>
            </a:pPr>
            <a:r>
              <a:rPr lang="zh-TW"/>
              <a:t>#sum the total numbers of late pay premiums and the number of paid premiums I will get the total number of their enrolled premiums so that I can calculate the percentage of non-pay premiums below:</a:t>
            </a:r>
            <a:endParaRPr/>
          </a:p>
          <a:p>
            <a:pPr indent="0" lvl="0" marL="0" rtl="0" algn="l">
              <a:lnSpc>
                <a:spcPct val="200000"/>
              </a:lnSpc>
              <a:spcBef>
                <a:spcPts val="0"/>
              </a:spcBef>
              <a:spcAft>
                <a:spcPts val="0"/>
              </a:spcAft>
              <a:buClr>
                <a:schemeClr val="dk1"/>
              </a:buClr>
              <a:buSzPts val="1100"/>
              <a:buFont typeface="Arial"/>
              <a:buNone/>
            </a:pPr>
            <a:r>
              <a:rPr lang="zh-TW"/>
              <a:t>df$perc_late &lt;- floor((df$total_late / df$total_enrolled)*100)</a:t>
            </a:r>
            <a:endParaRPr/>
          </a:p>
          <a:p>
            <a:pPr indent="0" lvl="0" marL="0" rtl="0" algn="l">
              <a:lnSpc>
                <a:spcPct val="200000"/>
              </a:lnSpc>
              <a:spcBef>
                <a:spcPts val="0"/>
              </a:spcBef>
              <a:spcAft>
                <a:spcPts val="0"/>
              </a:spcAft>
              <a:buClr>
                <a:schemeClr val="dk1"/>
              </a:buClr>
              <a:buSzPts val="1100"/>
              <a:buFont typeface="Arial"/>
              <a:buNone/>
            </a:pPr>
            <a:r>
              <a:t/>
            </a:r>
            <a:endParaRPr/>
          </a:p>
          <a:p>
            <a:pPr indent="0" lvl="0" marL="0" rtl="0" algn="l">
              <a:lnSpc>
                <a:spcPct val="200000"/>
              </a:lnSpc>
              <a:spcBef>
                <a:spcPts val="0"/>
              </a:spcBef>
              <a:spcAft>
                <a:spcPts val="0"/>
              </a:spcAft>
              <a:buClr>
                <a:schemeClr val="dk1"/>
              </a:buClr>
              <a:buSzPts val="1100"/>
              <a:buFont typeface="Arial"/>
              <a:buNone/>
            </a:pPr>
            <a:r>
              <a:rPr lang="zh-TW"/>
              <a:t>T</a:t>
            </a:r>
            <a:r>
              <a:rPr lang="zh-TW"/>
              <a:t>he perc_late column() </a:t>
            </a:r>
            <a:r>
              <a:rPr lang="zh-TW">
                <a:solidFill>
                  <a:schemeClr val="dk1"/>
                </a:solidFill>
              </a:rPr>
              <a:t>is filtered</a:t>
            </a:r>
            <a:r>
              <a:rPr lang="zh-TW"/>
              <a:t> to see what the income range of the percentage of late premiums bigger than 10%.</a:t>
            </a:r>
            <a:endParaRPr/>
          </a:p>
          <a:p>
            <a:pPr indent="0" lvl="0" marL="0" rtl="0" algn="l">
              <a:lnSpc>
                <a:spcPct val="200000"/>
              </a:lnSpc>
              <a:spcBef>
                <a:spcPts val="0"/>
              </a:spcBef>
              <a:spcAft>
                <a:spcPts val="0"/>
              </a:spcAft>
              <a:buNone/>
            </a:pPr>
            <a:r>
              <a:rPr lang="zh-TW"/>
              <a:t>the highest income in the percentage of late premiums higher than 10% is $7,038,040. People whose income level is between $24K and $7,100K are more likely not to pay on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928584d58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928584d58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zh-TW">
                <a:solidFill>
                  <a:schemeClr val="dk1"/>
                </a:solidFill>
              </a:rPr>
              <a:t>T</a:t>
            </a:r>
            <a:r>
              <a:rPr lang="zh-TW">
                <a:solidFill>
                  <a:schemeClr val="dk1"/>
                </a:solidFill>
              </a:rPr>
              <a:t>he perc_late column() is filtered </a:t>
            </a:r>
            <a:r>
              <a:rPr lang="zh-TW"/>
              <a:t>to see what the income range of the percentage of late premiums bigger than or equal to 50%.</a:t>
            </a:r>
            <a:endParaRPr/>
          </a:p>
          <a:p>
            <a:pPr indent="0" lvl="0" marL="0" rtl="0" algn="l">
              <a:lnSpc>
                <a:spcPct val="200000"/>
              </a:lnSpc>
              <a:spcBef>
                <a:spcPts val="0"/>
              </a:spcBef>
              <a:spcAft>
                <a:spcPts val="0"/>
              </a:spcAft>
              <a:buNone/>
            </a:pPr>
            <a:r>
              <a:rPr lang="zh-TW"/>
              <a:t>The third picture indicates that the highest income in the percentage of late premiums higher than 50% is $1,395,100. People whose income level is between $24K and $1,400K have a 50% not paid on time history for their premiums purchased. Companies should provide extra assistance or reminders to people's income level is between $24K to 1,400K to push them to pay on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93618f01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93618f01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zh-TW"/>
              <a:t>before entering the third question, we can take a look at the raw dataset.</a:t>
            </a:r>
            <a:endParaRPr/>
          </a:p>
          <a:p>
            <a:pPr indent="0" lvl="0" marL="0" rtl="0" algn="l">
              <a:lnSpc>
                <a:spcPct val="200000"/>
              </a:lnSpc>
              <a:spcBef>
                <a:spcPts val="0"/>
              </a:spcBef>
              <a:spcAft>
                <a:spcPts val="0"/>
              </a:spcAft>
              <a:buClr>
                <a:schemeClr val="dk1"/>
              </a:buClr>
              <a:buSzPts val="1100"/>
              <a:buFont typeface="Arial"/>
              <a:buNone/>
            </a:pPr>
            <a:r>
              <a:rPr lang="zh-TW"/>
              <a:t>by(df, df$residence_area_type, summary) #print summary by group can help us to compare the overdue premiums in these two areas.</a:t>
            </a:r>
            <a:endParaRPr/>
          </a:p>
          <a:p>
            <a:pPr indent="0" lvl="0" marL="0" rtl="0" algn="l">
              <a:lnSpc>
                <a:spcPct val="200000"/>
              </a:lnSpc>
              <a:spcBef>
                <a:spcPts val="0"/>
              </a:spcBef>
              <a:spcAft>
                <a:spcPts val="0"/>
              </a:spcAft>
              <a:buClr>
                <a:schemeClr val="dk1"/>
              </a:buClr>
              <a:buSzPts val="1100"/>
              <a:buFont typeface="Arial"/>
              <a:buNone/>
            </a:pPr>
            <a:r>
              <a:rPr lang="zh-TW"/>
              <a:t>The red circle shows the 6-12 months late payment in these two areas. We can see that the times of late payment are higher in Urban areas.</a:t>
            </a:r>
            <a:endParaRPr/>
          </a:p>
          <a:p>
            <a:pPr indent="0" lvl="0" marL="0" rtl="0" algn="l">
              <a:lnSpc>
                <a:spcPct val="200000"/>
              </a:lnSpc>
              <a:spcBef>
                <a:spcPts val="0"/>
              </a:spcBef>
              <a:spcAft>
                <a:spcPts val="0"/>
              </a:spcAft>
              <a:buNone/>
            </a:pPr>
            <a:r>
              <a:rPr lang="zh-TW"/>
              <a:t>It happened in the overdue premiums which are more than 12 months late too, the urban residents are more likely to have overdue premiums.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928584d58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928584d58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zh-TW"/>
              <a:t>So, when it comes to the percentage of total late premiums will it be different from the data of 6-12 months and more than 12 months late in the previous slide?</a:t>
            </a:r>
            <a:endParaRPr/>
          </a:p>
          <a:p>
            <a:pPr indent="0" lvl="0" marL="0" rtl="0" algn="l">
              <a:lnSpc>
                <a:spcPct val="200000"/>
              </a:lnSpc>
              <a:spcBef>
                <a:spcPts val="0"/>
              </a:spcBef>
              <a:spcAft>
                <a:spcPts val="0"/>
              </a:spcAft>
              <a:buClr>
                <a:schemeClr val="dk1"/>
              </a:buClr>
              <a:buSzPts val="1100"/>
              <a:buFont typeface="Arial"/>
              <a:buNone/>
            </a:pPr>
            <a:r>
              <a:rPr lang="zh-TW"/>
              <a:t>A bar chart has been created to compare the difference in the premiums paid status by the area where people live.</a:t>
            </a:r>
            <a:endParaRPr/>
          </a:p>
          <a:p>
            <a:pPr indent="0" lvl="0" marL="0" rtl="0" algn="l">
              <a:lnSpc>
                <a:spcPct val="200000"/>
              </a:lnSpc>
              <a:spcBef>
                <a:spcPts val="0"/>
              </a:spcBef>
              <a:spcAft>
                <a:spcPts val="0"/>
              </a:spcAft>
              <a:buClr>
                <a:schemeClr val="dk1"/>
              </a:buClr>
              <a:buSzPts val="1100"/>
              <a:buFont typeface="Arial"/>
              <a:buNone/>
            </a:pPr>
            <a:r>
              <a:rPr lang="zh-TW"/>
              <a:t>This bar chart shows the same information as the </a:t>
            </a:r>
            <a:r>
              <a:rPr lang="zh-TW">
                <a:solidFill>
                  <a:schemeClr val="dk1"/>
                </a:solidFill>
              </a:rPr>
              <a:t>summary group by area </a:t>
            </a:r>
            <a:r>
              <a:rPr lang="zh-TW"/>
              <a:t>in the 6-12 months and more than 12 months late premiums payment column that we mentioned. </a:t>
            </a:r>
            <a:endParaRPr/>
          </a:p>
          <a:p>
            <a:pPr indent="0" lvl="0" marL="0" rtl="0" algn="l">
              <a:lnSpc>
                <a:spcPct val="200000"/>
              </a:lnSpc>
              <a:spcBef>
                <a:spcPts val="0"/>
              </a:spcBef>
              <a:spcAft>
                <a:spcPts val="0"/>
              </a:spcAft>
              <a:buClr>
                <a:schemeClr val="dk1"/>
              </a:buClr>
              <a:buSzPts val="1100"/>
              <a:buFont typeface="Arial"/>
              <a:buNone/>
            </a:pPr>
            <a:r>
              <a:rPr lang="zh-TW"/>
              <a:t>The insurance company has residents living in the Urban area who had more late payments during their enrolled time. In addition, the more important message in this chart is that only the Urban areas’ residents have an 80% overdue payment during their enrolled premiums history; the Rural areas’ residents have around 73% overdue payment during their enrolled premiums history, but there are no residents have 80% overdue payment in their enrolled premium.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928584d58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928584d58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zh-TW">
                <a:solidFill>
                  <a:schemeClr val="dk1"/>
                </a:solidFill>
              </a:rPr>
              <a:t>Here is </a:t>
            </a:r>
            <a:r>
              <a:rPr lang="zh-TW">
                <a:solidFill>
                  <a:schemeClr val="dk1"/>
                </a:solidFill>
              </a:rPr>
              <a:t>a scatter plot of income and region.</a:t>
            </a:r>
            <a:r>
              <a:rPr lang="zh-TW"/>
              <a:t> </a:t>
            </a:r>
            <a:r>
              <a:rPr lang="zh-TW"/>
              <a:t>To be honest, the two areas didn't have significant differences; however, the people who live in urban areas fell behind on their premiums which surprised me. It might be caused by two reasons:</a:t>
            </a:r>
            <a:endParaRPr/>
          </a:p>
          <a:p>
            <a:pPr indent="0" lvl="0" marL="0" rtl="0" algn="l">
              <a:lnSpc>
                <a:spcPct val="200000"/>
              </a:lnSpc>
              <a:spcBef>
                <a:spcPts val="0"/>
              </a:spcBef>
              <a:spcAft>
                <a:spcPts val="0"/>
              </a:spcAft>
              <a:buNone/>
            </a:pPr>
            <a:r>
              <a:rPr lang="zh-TW"/>
              <a:t>1. Those who live in urban areas have more economic pressure than rural residents</a:t>
            </a:r>
            <a:endParaRPr/>
          </a:p>
          <a:p>
            <a:pPr indent="0" lvl="0" marL="0" rtl="0" algn="l">
              <a:lnSpc>
                <a:spcPct val="200000"/>
              </a:lnSpc>
              <a:spcBef>
                <a:spcPts val="0"/>
              </a:spcBef>
              <a:spcAft>
                <a:spcPts val="0"/>
              </a:spcAft>
              <a:buNone/>
            </a:pPr>
            <a:r>
              <a:rPr lang="zh-TW"/>
              <a:t>2. The pace of life is faster and busier, which leads to forgetting to pay premiums.</a:t>
            </a:r>
            <a:endParaRPr/>
          </a:p>
          <a:p>
            <a:pPr indent="0" lvl="0" marL="0" rtl="0" algn="l">
              <a:lnSpc>
                <a:spcPct val="200000"/>
              </a:lnSpc>
              <a:spcBef>
                <a:spcPts val="0"/>
              </a:spcBef>
              <a:spcAft>
                <a:spcPts val="0"/>
              </a:spcAft>
              <a:buNone/>
            </a:pPr>
            <a:r>
              <a:rPr lang="zh-TW"/>
              <a:t>The insurance company can make an effort for urban residents to make sure they do not forget to pay their insurance in their busy lives.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928584d58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928584d58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zh-TW"/>
              <a:t>I have tried to use a Stacked Bar Chart, but the X-axis appears percentage larger than 100.</a:t>
            </a:r>
            <a:endParaRPr/>
          </a:p>
          <a:p>
            <a:pPr indent="0" lvl="0" marL="0" rtl="0" algn="l">
              <a:lnSpc>
                <a:spcPct val="200000"/>
              </a:lnSpc>
              <a:spcBef>
                <a:spcPts val="0"/>
              </a:spcBef>
              <a:spcAft>
                <a:spcPts val="0"/>
              </a:spcAft>
              <a:buClr>
                <a:schemeClr val="dk1"/>
              </a:buClr>
              <a:buSzPts val="1100"/>
              <a:buFont typeface="Arial"/>
              <a:buNone/>
            </a:pPr>
            <a:r>
              <a:rPr lang="zh-TW"/>
              <a:t>If this chart’s information is correct, there are more urban residents enrolled in health insurance and they have more percentage to pay their premiums late during their premiums.</a:t>
            </a:r>
            <a:endParaRPr/>
          </a:p>
          <a:p>
            <a:pPr indent="0" lvl="0" marL="0" rtl="0" algn="l">
              <a:lnSpc>
                <a:spcPct val="200000"/>
              </a:lnSpc>
              <a:spcBef>
                <a:spcPts val="0"/>
              </a:spcBef>
              <a:spcAft>
                <a:spcPts val="0"/>
              </a:spcAft>
              <a:buNone/>
            </a:pPr>
            <a:r>
              <a:rPr lang="zh-TW"/>
              <a:t>Therefore, that might be the reason why urban areas have more people overdue their payments; however, it will not change the fact that urban residents have an 80% overdue payment during their premiums, while rural residents don’t have.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p:txBody>
      </p:sp>
      <p:sp>
        <p:nvSpPr>
          <p:cNvPr id="55" name="Google Shape;55;p14"/>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20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1" name="Google Shape;61;p16"/>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5" name="Google Shape;6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6"/>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7" name="Google Shape;97;p26"/>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26"/>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6"/>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6"/>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6"/>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6"/>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26"/>
          <p:cNvGrpSpPr/>
          <p:nvPr/>
        </p:nvGrpSpPr>
        <p:grpSpPr>
          <a:xfrm>
            <a:off x="8263682" y="-434366"/>
            <a:ext cx="188886" cy="1181531"/>
            <a:chOff x="2877432" y="975334"/>
            <a:chExt cx="188886" cy="1181531"/>
          </a:xfrm>
        </p:grpSpPr>
        <p:sp>
          <p:nvSpPr>
            <p:cNvPr id="105" name="Google Shape;105;p2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26"/>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6"/>
          <p:cNvGrpSpPr/>
          <p:nvPr/>
        </p:nvGrpSpPr>
        <p:grpSpPr>
          <a:xfrm>
            <a:off x="3090746" y="-533657"/>
            <a:ext cx="98059" cy="1147596"/>
            <a:chOff x="3347921" y="16006"/>
            <a:chExt cx="98059" cy="1147596"/>
          </a:xfrm>
        </p:grpSpPr>
        <p:sp>
          <p:nvSpPr>
            <p:cNvPr id="110" name="Google Shape;110;p2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6"/>
          <p:cNvGrpSpPr/>
          <p:nvPr/>
        </p:nvGrpSpPr>
        <p:grpSpPr>
          <a:xfrm>
            <a:off x="4892771" y="-340112"/>
            <a:ext cx="121172" cy="760495"/>
            <a:chOff x="5245196" y="3136513"/>
            <a:chExt cx="121172" cy="760495"/>
          </a:xfrm>
        </p:grpSpPr>
        <p:sp>
          <p:nvSpPr>
            <p:cNvPr id="113" name="Google Shape;113;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26"/>
          <p:cNvGrpSpPr/>
          <p:nvPr/>
        </p:nvGrpSpPr>
        <p:grpSpPr>
          <a:xfrm>
            <a:off x="250617" y="2402301"/>
            <a:ext cx="188650" cy="2468354"/>
            <a:chOff x="250617" y="2402301"/>
            <a:chExt cx="188650" cy="2468354"/>
          </a:xfrm>
        </p:grpSpPr>
        <p:sp>
          <p:nvSpPr>
            <p:cNvPr id="116" name="Google Shape;116;p2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6"/>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6"/>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26"/>
          <p:cNvGrpSpPr/>
          <p:nvPr/>
        </p:nvGrpSpPr>
        <p:grpSpPr>
          <a:xfrm>
            <a:off x="2038689" y="173907"/>
            <a:ext cx="57599" cy="831799"/>
            <a:chOff x="2038689" y="173907"/>
            <a:chExt cx="57599" cy="831799"/>
          </a:xfrm>
        </p:grpSpPr>
        <p:sp>
          <p:nvSpPr>
            <p:cNvPr id="123" name="Google Shape;123;p2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27"/>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7"/>
          <p:cNvGrpSpPr/>
          <p:nvPr/>
        </p:nvGrpSpPr>
        <p:grpSpPr>
          <a:xfrm>
            <a:off x="8263682" y="-434366"/>
            <a:ext cx="188886" cy="1181531"/>
            <a:chOff x="2877432" y="975334"/>
            <a:chExt cx="188886" cy="1181531"/>
          </a:xfrm>
        </p:grpSpPr>
        <p:sp>
          <p:nvSpPr>
            <p:cNvPr id="129" name="Google Shape;129;p27"/>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7"/>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7"/>
          <p:cNvGrpSpPr/>
          <p:nvPr/>
        </p:nvGrpSpPr>
        <p:grpSpPr>
          <a:xfrm>
            <a:off x="3643898" y="-436198"/>
            <a:ext cx="133252" cy="1952377"/>
            <a:chOff x="6780548" y="337714"/>
            <a:chExt cx="133252" cy="1952377"/>
          </a:xfrm>
        </p:grpSpPr>
        <p:sp>
          <p:nvSpPr>
            <p:cNvPr id="134" name="Google Shape;134;p2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7"/>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27"/>
          <p:cNvGrpSpPr/>
          <p:nvPr/>
        </p:nvGrpSpPr>
        <p:grpSpPr>
          <a:xfrm>
            <a:off x="8008096" y="2108910"/>
            <a:ext cx="199001" cy="2139769"/>
            <a:chOff x="8008096" y="2108910"/>
            <a:chExt cx="199001" cy="2139769"/>
          </a:xfrm>
        </p:grpSpPr>
        <p:sp>
          <p:nvSpPr>
            <p:cNvPr id="138" name="Google Shape;138;p2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27"/>
          <p:cNvGrpSpPr/>
          <p:nvPr/>
        </p:nvGrpSpPr>
        <p:grpSpPr>
          <a:xfrm>
            <a:off x="520996" y="1091548"/>
            <a:ext cx="199001" cy="2139769"/>
            <a:chOff x="8008096" y="2108910"/>
            <a:chExt cx="199001" cy="2139769"/>
          </a:xfrm>
        </p:grpSpPr>
        <p:sp>
          <p:nvSpPr>
            <p:cNvPr id="141" name="Google Shape;141;p2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7"/>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44" name="Google Shape;144;p27"/>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45" name="Google Shape;145;p27"/>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6" name="Shape 146"/>
        <p:cNvGrpSpPr/>
        <p:nvPr/>
      </p:nvGrpSpPr>
      <p:grpSpPr>
        <a:xfrm>
          <a:off x="0" y="0"/>
          <a:ext cx="0" cy="0"/>
          <a:chOff x="0" y="0"/>
          <a:chExt cx="0" cy="0"/>
        </a:xfrm>
      </p:grpSpPr>
      <p:sp>
        <p:nvSpPr>
          <p:cNvPr id="147" name="Google Shape;147;p28"/>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8" name="Google Shape;148;p28"/>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49" name="Google Shape;149;p28"/>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28"/>
          <p:cNvGrpSpPr/>
          <p:nvPr/>
        </p:nvGrpSpPr>
        <p:grpSpPr>
          <a:xfrm>
            <a:off x="8148521" y="3004593"/>
            <a:ext cx="98059" cy="1147596"/>
            <a:chOff x="3347921" y="16006"/>
            <a:chExt cx="98059" cy="1147596"/>
          </a:xfrm>
        </p:grpSpPr>
        <p:sp>
          <p:nvSpPr>
            <p:cNvPr id="155" name="Google Shape;155;p2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8"/>
          <p:cNvGrpSpPr/>
          <p:nvPr/>
        </p:nvGrpSpPr>
        <p:grpSpPr>
          <a:xfrm>
            <a:off x="281421" y="3769263"/>
            <a:ext cx="121172" cy="760495"/>
            <a:chOff x="5245196" y="3136513"/>
            <a:chExt cx="121172" cy="760495"/>
          </a:xfrm>
        </p:grpSpPr>
        <p:sp>
          <p:nvSpPr>
            <p:cNvPr id="158" name="Google Shape;158;p2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8"/>
          <p:cNvGrpSpPr/>
          <p:nvPr/>
        </p:nvGrpSpPr>
        <p:grpSpPr>
          <a:xfrm>
            <a:off x="8534739" y="4069632"/>
            <a:ext cx="57599" cy="831799"/>
            <a:chOff x="2038689" y="173907"/>
            <a:chExt cx="57599" cy="831799"/>
          </a:xfrm>
        </p:grpSpPr>
        <p:sp>
          <p:nvSpPr>
            <p:cNvPr id="161" name="Google Shape;161;p2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8"/>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5" name="Shape 165"/>
        <p:cNvGrpSpPr/>
        <p:nvPr/>
      </p:nvGrpSpPr>
      <p:grpSpPr>
        <a:xfrm>
          <a:off x="0" y="0"/>
          <a:ext cx="0" cy="0"/>
          <a:chOff x="0" y="0"/>
          <a:chExt cx="0" cy="0"/>
        </a:xfrm>
      </p:grpSpPr>
      <p:sp>
        <p:nvSpPr>
          <p:cNvPr id="166" name="Google Shape;166;p29"/>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67" name="Google Shape;167;p29"/>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68" name="Google Shape;168;p29"/>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69" name="Google Shape;169;p29"/>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0" name="Google Shape;170;p29"/>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71" name="Google Shape;171;p2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9"/>
          <p:cNvGrpSpPr/>
          <p:nvPr/>
        </p:nvGrpSpPr>
        <p:grpSpPr>
          <a:xfrm>
            <a:off x="6626134" y="-164562"/>
            <a:ext cx="121172" cy="760495"/>
            <a:chOff x="5245196" y="3136513"/>
            <a:chExt cx="121172" cy="760495"/>
          </a:xfrm>
        </p:grpSpPr>
        <p:sp>
          <p:nvSpPr>
            <p:cNvPr id="176" name="Google Shape;176;p2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82" name="Google Shape;182;p30"/>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2" name="Shape 192"/>
        <p:cNvGrpSpPr/>
        <p:nvPr/>
      </p:nvGrpSpPr>
      <p:grpSpPr>
        <a:xfrm>
          <a:off x="0" y="0"/>
          <a:ext cx="0" cy="0"/>
          <a:chOff x="0" y="0"/>
          <a:chExt cx="0" cy="0"/>
        </a:xfrm>
      </p:grpSpPr>
      <p:sp>
        <p:nvSpPr>
          <p:cNvPr id="193" name="Google Shape;193;p31"/>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94" name="Google Shape;194;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95" name="Google Shape;195;p31"/>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31"/>
          <p:cNvGrpSpPr/>
          <p:nvPr/>
        </p:nvGrpSpPr>
        <p:grpSpPr>
          <a:xfrm>
            <a:off x="6626134" y="-164562"/>
            <a:ext cx="121172" cy="760495"/>
            <a:chOff x="5245196" y="3136513"/>
            <a:chExt cx="121172" cy="760495"/>
          </a:xfrm>
        </p:grpSpPr>
        <p:sp>
          <p:nvSpPr>
            <p:cNvPr id="200" name="Google Shape;200;p3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1"/>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4" name="Shape 204"/>
        <p:cNvGrpSpPr/>
        <p:nvPr/>
      </p:nvGrpSpPr>
      <p:grpSpPr>
        <a:xfrm>
          <a:off x="0" y="0"/>
          <a:ext cx="0" cy="0"/>
          <a:chOff x="0" y="0"/>
          <a:chExt cx="0" cy="0"/>
        </a:xfrm>
      </p:grpSpPr>
      <p:sp>
        <p:nvSpPr>
          <p:cNvPr id="205" name="Google Shape;205;p32"/>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6" name="Google Shape;206;p3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32"/>
          <p:cNvGrpSpPr/>
          <p:nvPr/>
        </p:nvGrpSpPr>
        <p:grpSpPr>
          <a:xfrm>
            <a:off x="8263682" y="-434366"/>
            <a:ext cx="188886" cy="1181531"/>
            <a:chOff x="2877432" y="975334"/>
            <a:chExt cx="188886" cy="1181531"/>
          </a:xfrm>
        </p:grpSpPr>
        <p:sp>
          <p:nvSpPr>
            <p:cNvPr id="213" name="Google Shape;213;p3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32"/>
          <p:cNvGrpSpPr/>
          <p:nvPr/>
        </p:nvGrpSpPr>
        <p:grpSpPr>
          <a:xfrm>
            <a:off x="3090746" y="-533657"/>
            <a:ext cx="98059" cy="1147596"/>
            <a:chOff x="3347921" y="16006"/>
            <a:chExt cx="98059" cy="1147596"/>
          </a:xfrm>
        </p:grpSpPr>
        <p:sp>
          <p:nvSpPr>
            <p:cNvPr id="220" name="Google Shape;220;p3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32"/>
          <p:cNvGrpSpPr/>
          <p:nvPr/>
        </p:nvGrpSpPr>
        <p:grpSpPr>
          <a:xfrm>
            <a:off x="4892771" y="-340112"/>
            <a:ext cx="121172" cy="760495"/>
            <a:chOff x="5245196" y="3136513"/>
            <a:chExt cx="121172" cy="760495"/>
          </a:xfrm>
        </p:grpSpPr>
        <p:sp>
          <p:nvSpPr>
            <p:cNvPr id="223" name="Google Shape;223;p3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32"/>
          <p:cNvGrpSpPr/>
          <p:nvPr/>
        </p:nvGrpSpPr>
        <p:grpSpPr>
          <a:xfrm>
            <a:off x="6967836" y="85439"/>
            <a:ext cx="133252" cy="1952377"/>
            <a:chOff x="6780548" y="337714"/>
            <a:chExt cx="133252" cy="1952377"/>
          </a:xfrm>
        </p:grpSpPr>
        <p:sp>
          <p:nvSpPr>
            <p:cNvPr id="226" name="Google Shape;226;p3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32"/>
          <p:cNvGrpSpPr/>
          <p:nvPr/>
        </p:nvGrpSpPr>
        <p:grpSpPr>
          <a:xfrm>
            <a:off x="250617" y="2402301"/>
            <a:ext cx="188650" cy="2468354"/>
            <a:chOff x="250617" y="2402301"/>
            <a:chExt cx="188650" cy="2468354"/>
          </a:xfrm>
        </p:grpSpPr>
        <p:sp>
          <p:nvSpPr>
            <p:cNvPr id="229" name="Google Shape;229;p3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32"/>
          <p:cNvGrpSpPr/>
          <p:nvPr/>
        </p:nvGrpSpPr>
        <p:grpSpPr>
          <a:xfrm>
            <a:off x="982417" y="1695096"/>
            <a:ext cx="199237" cy="2828935"/>
            <a:chOff x="1608717" y="1280046"/>
            <a:chExt cx="199237" cy="2828935"/>
          </a:xfrm>
        </p:grpSpPr>
        <p:sp>
          <p:nvSpPr>
            <p:cNvPr id="234" name="Google Shape;234;p3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32"/>
          <p:cNvGrpSpPr/>
          <p:nvPr/>
        </p:nvGrpSpPr>
        <p:grpSpPr>
          <a:xfrm>
            <a:off x="2038689" y="173907"/>
            <a:ext cx="57599" cy="831799"/>
            <a:chOff x="2038689" y="173907"/>
            <a:chExt cx="57599" cy="831799"/>
          </a:xfrm>
        </p:grpSpPr>
        <p:sp>
          <p:nvSpPr>
            <p:cNvPr id="239" name="Google Shape;239;p3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32"/>
          <p:cNvGrpSpPr/>
          <p:nvPr/>
        </p:nvGrpSpPr>
        <p:grpSpPr>
          <a:xfrm>
            <a:off x="8008096" y="2108910"/>
            <a:ext cx="199001" cy="2139769"/>
            <a:chOff x="8008096" y="2108910"/>
            <a:chExt cx="199001" cy="2139769"/>
          </a:xfrm>
        </p:grpSpPr>
        <p:sp>
          <p:nvSpPr>
            <p:cNvPr id="242" name="Google Shape;242;p3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32"/>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32"/>
          <p:cNvGrpSpPr/>
          <p:nvPr/>
        </p:nvGrpSpPr>
        <p:grpSpPr>
          <a:xfrm>
            <a:off x="4095146" y="-859690"/>
            <a:ext cx="199001" cy="2139769"/>
            <a:chOff x="8008096" y="2108910"/>
            <a:chExt cx="199001" cy="2139769"/>
          </a:xfrm>
        </p:grpSpPr>
        <p:sp>
          <p:nvSpPr>
            <p:cNvPr id="246" name="Google Shape;246;p3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32"/>
          <p:cNvGrpSpPr/>
          <p:nvPr/>
        </p:nvGrpSpPr>
        <p:grpSpPr>
          <a:xfrm>
            <a:off x="6333286" y="3704939"/>
            <a:ext cx="133252" cy="1952377"/>
            <a:chOff x="6780548" y="337714"/>
            <a:chExt cx="133252" cy="1952377"/>
          </a:xfrm>
        </p:grpSpPr>
        <p:sp>
          <p:nvSpPr>
            <p:cNvPr id="249" name="Google Shape;249;p3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32"/>
          <p:cNvGrpSpPr/>
          <p:nvPr/>
        </p:nvGrpSpPr>
        <p:grpSpPr>
          <a:xfrm>
            <a:off x="2702021" y="3612763"/>
            <a:ext cx="121172" cy="760495"/>
            <a:chOff x="5245196" y="3136513"/>
            <a:chExt cx="121172" cy="760495"/>
          </a:xfrm>
        </p:grpSpPr>
        <p:sp>
          <p:nvSpPr>
            <p:cNvPr id="252" name="Google Shape;252;p3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2"/>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6" name="Shape 256"/>
        <p:cNvGrpSpPr/>
        <p:nvPr/>
      </p:nvGrpSpPr>
      <p:grpSpPr>
        <a:xfrm>
          <a:off x="0" y="0"/>
          <a:ext cx="0" cy="0"/>
          <a:chOff x="0" y="0"/>
          <a:chExt cx="0" cy="0"/>
        </a:xfrm>
      </p:grpSpPr>
      <p:sp>
        <p:nvSpPr>
          <p:cNvPr id="257" name="Google Shape;257;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8" name="Google Shape;25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9" name="Google Shape;259;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0" name="Shape 260"/>
        <p:cNvGrpSpPr/>
        <p:nvPr/>
      </p:nvGrpSpPr>
      <p:grpSpPr>
        <a:xfrm>
          <a:off x="0" y="0"/>
          <a:ext cx="0" cy="0"/>
          <a:chOff x="0" y="0"/>
          <a:chExt cx="0" cy="0"/>
        </a:xfrm>
      </p:grpSpPr>
      <p:sp>
        <p:nvSpPr>
          <p:cNvPr id="261" name="Google Shape;261;p34"/>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62" name="Shape 262"/>
        <p:cNvGrpSpPr/>
        <p:nvPr/>
      </p:nvGrpSpPr>
      <p:grpSpPr>
        <a:xfrm>
          <a:off x="0" y="0"/>
          <a:ext cx="0" cy="0"/>
          <a:chOff x="0" y="0"/>
          <a:chExt cx="0" cy="0"/>
        </a:xfrm>
      </p:grpSpPr>
      <p:sp>
        <p:nvSpPr>
          <p:cNvPr id="263" name="Google Shape;263;p35"/>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4" name="Google Shape;264;p35"/>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5" name="Google Shape;265;p35"/>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35"/>
          <p:cNvGrpSpPr/>
          <p:nvPr/>
        </p:nvGrpSpPr>
        <p:grpSpPr>
          <a:xfrm>
            <a:off x="8217007" y="3576772"/>
            <a:ext cx="188886" cy="1181531"/>
            <a:chOff x="2877432" y="975334"/>
            <a:chExt cx="188886" cy="1181531"/>
          </a:xfrm>
        </p:grpSpPr>
        <p:sp>
          <p:nvSpPr>
            <p:cNvPr id="271" name="Google Shape;271;p3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5"/>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35"/>
          <p:cNvGrpSpPr/>
          <p:nvPr/>
        </p:nvGrpSpPr>
        <p:grpSpPr>
          <a:xfrm>
            <a:off x="7519346" y="3243318"/>
            <a:ext cx="98059" cy="1147596"/>
            <a:chOff x="3347921" y="16006"/>
            <a:chExt cx="98059" cy="1147596"/>
          </a:xfrm>
        </p:grpSpPr>
        <p:sp>
          <p:nvSpPr>
            <p:cNvPr id="276" name="Google Shape;276;p3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5"/>
          <p:cNvGrpSpPr/>
          <p:nvPr/>
        </p:nvGrpSpPr>
        <p:grpSpPr>
          <a:xfrm>
            <a:off x="805821" y="2953663"/>
            <a:ext cx="121172" cy="760495"/>
            <a:chOff x="5245196" y="3136513"/>
            <a:chExt cx="121172" cy="760495"/>
          </a:xfrm>
        </p:grpSpPr>
        <p:sp>
          <p:nvSpPr>
            <p:cNvPr id="279" name="Google Shape;279;p3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35"/>
          <p:cNvGrpSpPr/>
          <p:nvPr/>
        </p:nvGrpSpPr>
        <p:grpSpPr>
          <a:xfrm>
            <a:off x="250617" y="2402301"/>
            <a:ext cx="188650" cy="2468354"/>
            <a:chOff x="250617" y="2402301"/>
            <a:chExt cx="188650" cy="2468354"/>
          </a:xfrm>
        </p:grpSpPr>
        <p:sp>
          <p:nvSpPr>
            <p:cNvPr id="282" name="Google Shape;282;p35"/>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35"/>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35"/>
          <p:cNvGrpSpPr/>
          <p:nvPr/>
        </p:nvGrpSpPr>
        <p:grpSpPr>
          <a:xfrm>
            <a:off x="2038689" y="173907"/>
            <a:ext cx="57599" cy="831799"/>
            <a:chOff x="2038689" y="173907"/>
            <a:chExt cx="57599" cy="831799"/>
          </a:xfrm>
        </p:grpSpPr>
        <p:sp>
          <p:nvSpPr>
            <p:cNvPr id="289" name="Google Shape;289;p3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35"/>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5"/>
          <p:cNvGrpSpPr/>
          <p:nvPr/>
        </p:nvGrpSpPr>
        <p:grpSpPr>
          <a:xfrm>
            <a:off x="4920170" y="-496491"/>
            <a:ext cx="188886" cy="1181531"/>
            <a:chOff x="2877432" y="975334"/>
            <a:chExt cx="188886" cy="1181531"/>
          </a:xfrm>
        </p:grpSpPr>
        <p:sp>
          <p:nvSpPr>
            <p:cNvPr id="293" name="Google Shape;293;p3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35"/>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35"/>
          <p:cNvGrpSpPr/>
          <p:nvPr/>
        </p:nvGrpSpPr>
        <p:grpSpPr>
          <a:xfrm>
            <a:off x="3030471" y="-223849"/>
            <a:ext cx="121172" cy="760495"/>
            <a:chOff x="5245196" y="3136513"/>
            <a:chExt cx="121172" cy="760495"/>
          </a:xfrm>
        </p:grpSpPr>
        <p:sp>
          <p:nvSpPr>
            <p:cNvPr id="298" name="Google Shape;298;p3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35"/>
          <p:cNvGrpSpPr/>
          <p:nvPr/>
        </p:nvGrpSpPr>
        <p:grpSpPr>
          <a:xfrm>
            <a:off x="2306292" y="2569221"/>
            <a:ext cx="199237" cy="2828935"/>
            <a:chOff x="1608717" y="1280046"/>
            <a:chExt cx="199237" cy="2828935"/>
          </a:xfrm>
        </p:grpSpPr>
        <p:sp>
          <p:nvSpPr>
            <p:cNvPr id="301" name="Google Shape;301;p3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4" name="Shape 304"/>
        <p:cNvGrpSpPr/>
        <p:nvPr/>
      </p:nvGrpSpPr>
      <p:grpSpPr>
        <a:xfrm>
          <a:off x="0" y="0"/>
          <a:ext cx="0" cy="0"/>
          <a:chOff x="0" y="0"/>
          <a:chExt cx="0" cy="0"/>
        </a:xfrm>
      </p:grpSpPr>
      <p:sp>
        <p:nvSpPr>
          <p:cNvPr id="305" name="Google Shape;305;p36"/>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6" name="Google Shape;306;p36"/>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307" name="Google Shape;307;p36"/>
          <p:cNvGrpSpPr/>
          <p:nvPr/>
        </p:nvGrpSpPr>
        <p:grpSpPr>
          <a:xfrm>
            <a:off x="722446" y="3412541"/>
            <a:ext cx="7699120" cy="1883463"/>
            <a:chOff x="4558950" y="838825"/>
            <a:chExt cx="2813800" cy="688350"/>
          </a:xfrm>
        </p:grpSpPr>
        <p:sp>
          <p:nvSpPr>
            <p:cNvPr id="308" name="Google Shape;308;p36"/>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43" name="Shape 343"/>
        <p:cNvGrpSpPr/>
        <p:nvPr/>
      </p:nvGrpSpPr>
      <p:grpSpPr>
        <a:xfrm>
          <a:off x="0" y="0"/>
          <a:ext cx="0" cy="0"/>
          <a:chOff x="0" y="0"/>
          <a:chExt cx="0" cy="0"/>
        </a:xfrm>
      </p:grpSpPr>
      <p:sp>
        <p:nvSpPr>
          <p:cNvPr id="344" name="Google Shape;344;p37"/>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45" name="Google Shape;345;p3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56" name="Google Shape;356;p37"/>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37"/>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58" name="Google Shape;358;p37"/>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59" name="Google Shape;359;p37"/>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37"/>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61" name="Google Shape;361;p37"/>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2" name="Google Shape;362;p37"/>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63" name="Google Shape;363;p37"/>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64" name="Google Shape;364;p37"/>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65" name="Shape 365"/>
        <p:cNvGrpSpPr/>
        <p:nvPr/>
      </p:nvGrpSpPr>
      <p:grpSpPr>
        <a:xfrm>
          <a:off x="0" y="0"/>
          <a:ext cx="0" cy="0"/>
          <a:chOff x="0" y="0"/>
          <a:chExt cx="0" cy="0"/>
        </a:xfrm>
      </p:grpSpPr>
      <p:sp>
        <p:nvSpPr>
          <p:cNvPr id="366" name="Google Shape;366;p38"/>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7" name="Google Shape;367;p38"/>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8" name="Google Shape;368;p38"/>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9" name="Google Shape;369;p38"/>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0" name="Google Shape;370;p3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38"/>
          <p:cNvGrpSpPr/>
          <p:nvPr/>
        </p:nvGrpSpPr>
        <p:grpSpPr>
          <a:xfrm>
            <a:off x="6626134" y="-164562"/>
            <a:ext cx="121172" cy="760495"/>
            <a:chOff x="5245196" y="3136513"/>
            <a:chExt cx="121172" cy="760495"/>
          </a:xfrm>
        </p:grpSpPr>
        <p:sp>
          <p:nvSpPr>
            <p:cNvPr id="375" name="Google Shape;375;p3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80" name="Shape 380"/>
        <p:cNvGrpSpPr/>
        <p:nvPr/>
      </p:nvGrpSpPr>
      <p:grpSpPr>
        <a:xfrm>
          <a:off x="0" y="0"/>
          <a:ext cx="0" cy="0"/>
          <a:chOff x="0" y="0"/>
          <a:chExt cx="0" cy="0"/>
        </a:xfrm>
      </p:grpSpPr>
      <p:sp>
        <p:nvSpPr>
          <p:cNvPr id="381" name="Google Shape;381;p3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39"/>
          <p:cNvGrpSpPr/>
          <p:nvPr/>
        </p:nvGrpSpPr>
        <p:grpSpPr>
          <a:xfrm>
            <a:off x="6626134" y="-164562"/>
            <a:ext cx="121172" cy="760495"/>
            <a:chOff x="5245196" y="3136513"/>
            <a:chExt cx="121172" cy="760495"/>
          </a:xfrm>
        </p:grpSpPr>
        <p:sp>
          <p:nvSpPr>
            <p:cNvPr id="386" name="Google Shape;386;p3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3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91" name="Google Shape;391;p39"/>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92" name="Google Shape;392;p39"/>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93" name="Google Shape;393;p39"/>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94" name="Google Shape;394;p39"/>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95" name="Google Shape;395;p39"/>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96" name="Google Shape;396;p39"/>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97" name="Shape 397"/>
        <p:cNvGrpSpPr/>
        <p:nvPr/>
      </p:nvGrpSpPr>
      <p:grpSpPr>
        <a:xfrm>
          <a:off x="0" y="0"/>
          <a:ext cx="0" cy="0"/>
          <a:chOff x="0" y="0"/>
          <a:chExt cx="0" cy="0"/>
        </a:xfrm>
      </p:grpSpPr>
      <p:sp>
        <p:nvSpPr>
          <p:cNvPr id="398" name="Google Shape;398;p40"/>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99" name="Google Shape;399;p40"/>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0" name="Google Shape;400;p40"/>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1" name="Google Shape;401;p40"/>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2" name="Google Shape;402;p40"/>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3" name="Google Shape;403;p40"/>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4" name="Google Shape;404;p40"/>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5" name="Google Shape;405;p40"/>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6" name="Google Shape;406;p40"/>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7" name="Google Shape;407;p40"/>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8" name="Google Shape;408;p40"/>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9" name="Google Shape;409;p40"/>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10" name="Google Shape;410;p40"/>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11" name="Google Shape;411;p40"/>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420" name="Shape 420"/>
        <p:cNvGrpSpPr/>
        <p:nvPr/>
      </p:nvGrpSpPr>
      <p:grpSpPr>
        <a:xfrm>
          <a:off x="0" y="0"/>
          <a:ext cx="0" cy="0"/>
          <a:chOff x="0" y="0"/>
          <a:chExt cx="0" cy="0"/>
        </a:xfrm>
      </p:grpSpPr>
      <p:sp>
        <p:nvSpPr>
          <p:cNvPr id="421" name="Google Shape;421;p41"/>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22" name="Google Shape;422;p41"/>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3" name="Google Shape;423;p41"/>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24" name="Google Shape;424;p41"/>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5" name="Google Shape;425;p41"/>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26" name="Google Shape;426;p41"/>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7" name="Google Shape;427;p41"/>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28" name="Google Shape;428;p41"/>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9" name="Google Shape;429;p41"/>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30" name="Google Shape;430;p41"/>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440" name="Shape 440"/>
        <p:cNvGrpSpPr/>
        <p:nvPr/>
      </p:nvGrpSpPr>
      <p:grpSpPr>
        <a:xfrm>
          <a:off x="0" y="0"/>
          <a:ext cx="0" cy="0"/>
          <a:chOff x="0" y="0"/>
          <a:chExt cx="0" cy="0"/>
        </a:xfrm>
      </p:grpSpPr>
      <p:sp>
        <p:nvSpPr>
          <p:cNvPr id="441" name="Google Shape;441;p42"/>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42" name="Google Shape;442;p42"/>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43" name="Google Shape;443;p42"/>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44" name="Google Shape;444;p42"/>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45" name="Google Shape;445;p42"/>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46" name="Google Shape;446;p42"/>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47" name="Google Shape;447;p42"/>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48" name="Google Shape;448;p42"/>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49" name="Google Shape;449;p42"/>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50" name="Google Shape;450;p42"/>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2"/>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60" name="Shape 460"/>
        <p:cNvGrpSpPr/>
        <p:nvPr/>
      </p:nvGrpSpPr>
      <p:grpSpPr>
        <a:xfrm>
          <a:off x="0" y="0"/>
          <a:ext cx="0" cy="0"/>
          <a:chOff x="0" y="0"/>
          <a:chExt cx="0" cy="0"/>
        </a:xfrm>
      </p:grpSpPr>
      <p:sp>
        <p:nvSpPr>
          <p:cNvPr id="461" name="Google Shape;461;p43"/>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62" name="Google Shape;462;p43"/>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3" name="Google Shape;463;p43"/>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zh-TW" sz="1000">
                <a:solidFill>
                  <a:schemeClr val="lt1"/>
                </a:solidFill>
                <a:latin typeface="Maven Pro"/>
                <a:ea typeface="Maven Pro"/>
                <a:cs typeface="Maven Pro"/>
                <a:sym typeface="Maven Pro"/>
              </a:rPr>
              <a:t>CREDITS: This presentation template was created by </a:t>
            </a:r>
            <a:r>
              <a:rPr lang="zh-TW"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zh-TW" sz="1000">
                <a:solidFill>
                  <a:schemeClr val="lt1"/>
                </a:solidFill>
                <a:latin typeface="Maven Pro"/>
                <a:ea typeface="Maven Pro"/>
                <a:cs typeface="Maven Pro"/>
                <a:sym typeface="Maven Pro"/>
              </a:rPr>
              <a:t>, including icons by </a:t>
            </a:r>
            <a:r>
              <a:rPr lang="zh-TW"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zh-TW" sz="1000">
                <a:solidFill>
                  <a:schemeClr val="lt1"/>
                </a:solidFill>
                <a:latin typeface="Maven Pro"/>
                <a:ea typeface="Maven Pro"/>
                <a:cs typeface="Maven Pro"/>
                <a:sym typeface="Maven Pro"/>
              </a:rPr>
              <a:t>, and infographics &amp; images by </a:t>
            </a:r>
            <a:r>
              <a:rPr lang="zh-TW"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464" name="Google Shape;464;p43"/>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3"/>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3"/>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43"/>
          <p:cNvGrpSpPr/>
          <p:nvPr/>
        </p:nvGrpSpPr>
        <p:grpSpPr>
          <a:xfrm>
            <a:off x="6669747" y="-389684"/>
            <a:ext cx="143766" cy="2106420"/>
            <a:chOff x="6780548" y="337714"/>
            <a:chExt cx="133252" cy="1952377"/>
          </a:xfrm>
        </p:grpSpPr>
        <p:sp>
          <p:nvSpPr>
            <p:cNvPr id="473" name="Google Shape;473;p4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43"/>
          <p:cNvGrpSpPr/>
          <p:nvPr/>
        </p:nvGrpSpPr>
        <p:grpSpPr>
          <a:xfrm>
            <a:off x="1510029" y="507749"/>
            <a:ext cx="203534" cy="2663107"/>
            <a:chOff x="250617" y="2402301"/>
            <a:chExt cx="188650" cy="2468354"/>
          </a:xfrm>
        </p:grpSpPr>
        <p:sp>
          <p:nvSpPr>
            <p:cNvPr id="476" name="Google Shape;476;p4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43"/>
          <p:cNvGrpSpPr/>
          <p:nvPr/>
        </p:nvGrpSpPr>
        <p:grpSpPr>
          <a:xfrm>
            <a:off x="385355" y="1380671"/>
            <a:ext cx="199237" cy="2828935"/>
            <a:chOff x="1608717" y="1280046"/>
            <a:chExt cx="199237" cy="2828935"/>
          </a:xfrm>
        </p:grpSpPr>
        <p:sp>
          <p:nvSpPr>
            <p:cNvPr id="481" name="Google Shape;481;p4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43"/>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43"/>
          <p:cNvGrpSpPr/>
          <p:nvPr/>
        </p:nvGrpSpPr>
        <p:grpSpPr>
          <a:xfrm>
            <a:off x="989005" y="-389666"/>
            <a:ext cx="62143" cy="897428"/>
            <a:chOff x="2038689" y="173907"/>
            <a:chExt cx="57599" cy="831799"/>
          </a:xfrm>
        </p:grpSpPr>
        <p:sp>
          <p:nvSpPr>
            <p:cNvPr id="487" name="Google Shape;487;p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43"/>
          <p:cNvGrpSpPr/>
          <p:nvPr/>
        </p:nvGrpSpPr>
        <p:grpSpPr>
          <a:xfrm>
            <a:off x="8568723" y="2184809"/>
            <a:ext cx="214702" cy="2308597"/>
            <a:chOff x="8008096" y="2108910"/>
            <a:chExt cx="199001" cy="2139769"/>
          </a:xfrm>
        </p:grpSpPr>
        <p:sp>
          <p:nvSpPr>
            <p:cNvPr id="490" name="Google Shape;490;p4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43"/>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43"/>
          <p:cNvGrpSpPr/>
          <p:nvPr/>
        </p:nvGrpSpPr>
        <p:grpSpPr>
          <a:xfrm>
            <a:off x="8221223" y="9"/>
            <a:ext cx="214702" cy="2308597"/>
            <a:chOff x="8008096" y="2108910"/>
            <a:chExt cx="199001" cy="2139769"/>
          </a:xfrm>
        </p:grpSpPr>
        <p:sp>
          <p:nvSpPr>
            <p:cNvPr id="494" name="Google Shape;494;p4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96" name="Shape 496"/>
        <p:cNvGrpSpPr/>
        <p:nvPr/>
      </p:nvGrpSpPr>
      <p:grpSpPr>
        <a:xfrm>
          <a:off x="0" y="0"/>
          <a:ext cx="0" cy="0"/>
          <a:chOff x="0" y="0"/>
          <a:chExt cx="0" cy="0"/>
        </a:xfrm>
      </p:grpSpPr>
      <p:sp>
        <p:nvSpPr>
          <p:cNvPr id="497" name="Google Shape;497;p44"/>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98" name="Google Shape;498;p4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99" name="Google Shape;499;p44"/>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500" name="Google Shape;500;p4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511" name="Shape 51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12" name="Shape 512"/>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說明文字 1">
  <p:cSld name="CAPTION_ONLY_1">
    <p:spTree>
      <p:nvGrpSpPr>
        <p:cNvPr id="513" name="Shape 513"/>
        <p:cNvGrpSpPr/>
        <p:nvPr/>
      </p:nvGrpSpPr>
      <p:grpSpPr>
        <a:xfrm>
          <a:off x="0" y="0"/>
          <a:ext cx="0" cy="0"/>
          <a:chOff x="0" y="0"/>
          <a:chExt cx="0" cy="0"/>
        </a:xfrm>
      </p:grpSpPr>
      <p:grpSp>
        <p:nvGrpSpPr>
          <p:cNvPr id="514" name="Google Shape;514;p47"/>
          <p:cNvGrpSpPr/>
          <p:nvPr/>
        </p:nvGrpSpPr>
        <p:grpSpPr>
          <a:xfrm>
            <a:off x="713373" y="3847119"/>
            <a:ext cx="825392" cy="825392"/>
            <a:chOff x="348199" y="179450"/>
            <a:chExt cx="1116300" cy="1116300"/>
          </a:xfrm>
        </p:grpSpPr>
        <p:sp>
          <p:nvSpPr>
            <p:cNvPr id="515" name="Google Shape;515;p4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47"/>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18" name="Google Shape;518;p4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2.xml"/><Relationship Id="rId11" Type="http://schemas.openxmlformats.org/officeDocument/2006/relationships/slideLayout" Target="../slideLayouts/slideLayout33.xml"/><Relationship Id="rId22" Type="http://schemas.openxmlformats.org/officeDocument/2006/relationships/slideLayout" Target="../slideLayouts/slideLayout44.xml"/><Relationship Id="rId10" Type="http://schemas.openxmlformats.org/officeDocument/2006/relationships/slideLayout" Target="../slideLayouts/slideLayout32.xml"/><Relationship Id="rId21" Type="http://schemas.openxmlformats.org/officeDocument/2006/relationships/slideLayout" Target="../slideLayouts/slideLayout43.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23"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5" Type="http://schemas.openxmlformats.org/officeDocument/2006/relationships/slideLayout" Target="../slideLayouts/slideLayout27.xml"/><Relationship Id="rId19" Type="http://schemas.openxmlformats.org/officeDocument/2006/relationships/slideLayout" Target="../slideLayouts/slideLayout41.xml"/><Relationship Id="rId6" Type="http://schemas.openxmlformats.org/officeDocument/2006/relationships/slideLayout" Target="../slideLayouts/slideLayout28.xml"/><Relationship Id="rId18" Type="http://schemas.openxmlformats.org/officeDocument/2006/relationships/slideLayout" Target="../slideLayouts/slideLayout40.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52" name="Google Shape;52;p13"/>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rtl="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rtl="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92" name="Shape 92"/>
        <p:cNvGrpSpPr/>
        <p:nvPr/>
      </p:nvGrpSpPr>
      <p:grpSpPr>
        <a:xfrm>
          <a:off x="0" y="0"/>
          <a:ext cx="0" cy="0"/>
          <a:chOff x="0" y="0"/>
          <a:chExt cx="0" cy="0"/>
        </a:xfrm>
      </p:grpSpPr>
      <p:sp>
        <p:nvSpPr>
          <p:cNvPr id="93" name="Google Shape;9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94" name="Google Shape;9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8"/>
          <p:cNvSpPr txBox="1"/>
          <p:nvPr>
            <p:ph type="ctrTitle"/>
          </p:nvPr>
        </p:nvSpPr>
        <p:spPr>
          <a:xfrm>
            <a:off x="1724988" y="263025"/>
            <a:ext cx="56940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accent1"/>
                </a:solidFill>
              </a:rPr>
              <a:t>Project 4</a:t>
            </a:r>
            <a:endParaRPr>
              <a:solidFill>
                <a:schemeClr val="accent1"/>
              </a:solidFill>
            </a:endParaRPr>
          </a:p>
        </p:txBody>
      </p:sp>
      <p:sp>
        <p:nvSpPr>
          <p:cNvPr id="524" name="Google Shape;524;p48"/>
          <p:cNvSpPr txBox="1"/>
          <p:nvPr>
            <p:ph idx="1" type="subTitle"/>
          </p:nvPr>
        </p:nvSpPr>
        <p:spPr>
          <a:xfrm>
            <a:off x="1724988" y="1319625"/>
            <a:ext cx="569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accent1"/>
                </a:solidFill>
              </a:rPr>
              <a:t>The Health Insurance Premium of Customers</a:t>
            </a:r>
            <a:endParaRPr>
              <a:solidFill>
                <a:schemeClr val="accent1"/>
              </a:solidFill>
            </a:endParaRPr>
          </a:p>
        </p:txBody>
      </p:sp>
      <p:grpSp>
        <p:nvGrpSpPr>
          <p:cNvPr id="525" name="Google Shape;525;p48"/>
          <p:cNvGrpSpPr/>
          <p:nvPr/>
        </p:nvGrpSpPr>
        <p:grpSpPr>
          <a:xfrm>
            <a:off x="-1765072" y="2664807"/>
            <a:ext cx="10787812" cy="3283202"/>
            <a:chOff x="711150" y="1559663"/>
            <a:chExt cx="7721575" cy="2350013"/>
          </a:xfrm>
        </p:grpSpPr>
        <p:sp>
          <p:nvSpPr>
            <p:cNvPr id="526" name="Google Shape;526;p48"/>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527" name="Google Shape;527;p48"/>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8"/>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8"/>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8"/>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8"/>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8"/>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8"/>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8"/>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8"/>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8"/>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48"/>
          <p:cNvGrpSpPr/>
          <p:nvPr/>
        </p:nvGrpSpPr>
        <p:grpSpPr>
          <a:xfrm>
            <a:off x="-823039" y="2664804"/>
            <a:ext cx="10790078" cy="2519041"/>
            <a:chOff x="710288" y="2137750"/>
            <a:chExt cx="7723197" cy="1803050"/>
          </a:xfrm>
        </p:grpSpPr>
        <p:sp>
          <p:nvSpPr>
            <p:cNvPr id="540" name="Google Shape;540;p48"/>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541" name="Google Shape;541;p48"/>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8"/>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8"/>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8"/>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8"/>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8"/>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8"/>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8"/>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8"/>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8"/>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48"/>
          <p:cNvSpPr txBox="1"/>
          <p:nvPr/>
        </p:nvSpPr>
        <p:spPr>
          <a:xfrm>
            <a:off x="3097650" y="1916550"/>
            <a:ext cx="2948700" cy="115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zh-TW">
                <a:solidFill>
                  <a:schemeClr val="accent4"/>
                </a:solidFill>
                <a:latin typeface="Roboto"/>
                <a:ea typeface="Roboto"/>
                <a:cs typeface="Roboto"/>
                <a:sym typeface="Roboto"/>
              </a:rPr>
              <a:t>ALY6000: Introduction to Analytics</a:t>
            </a:r>
            <a:endParaRPr>
              <a:solidFill>
                <a:schemeClr val="accent4"/>
              </a:solidFill>
              <a:latin typeface="Roboto"/>
              <a:ea typeface="Roboto"/>
              <a:cs typeface="Roboto"/>
              <a:sym typeface="Roboto"/>
            </a:endParaRPr>
          </a:p>
          <a:p>
            <a:pPr indent="0" lvl="0" marL="0" rtl="0" algn="ctr">
              <a:lnSpc>
                <a:spcPct val="115000"/>
              </a:lnSpc>
              <a:spcBef>
                <a:spcPts val="0"/>
              </a:spcBef>
              <a:spcAft>
                <a:spcPts val="0"/>
              </a:spcAft>
              <a:buNone/>
            </a:pPr>
            <a:r>
              <a:rPr lang="zh-TW">
                <a:solidFill>
                  <a:schemeClr val="accent4"/>
                </a:solidFill>
                <a:latin typeface="Roboto"/>
                <a:ea typeface="Roboto"/>
                <a:cs typeface="Roboto"/>
                <a:sym typeface="Roboto"/>
              </a:rPr>
              <a:t>Instructor: Ji-Young Yun</a:t>
            </a:r>
            <a:endParaRPr>
              <a:solidFill>
                <a:schemeClr val="accent4"/>
              </a:solidFill>
              <a:latin typeface="Roboto"/>
              <a:ea typeface="Roboto"/>
              <a:cs typeface="Roboto"/>
              <a:sym typeface="Roboto"/>
            </a:endParaRPr>
          </a:p>
          <a:p>
            <a:pPr indent="0" lvl="0" marL="0" rtl="0" algn="ctr">
              <a:lnSpc>
                <a:spcPct val="115000"/>
              </a:lnSpc>
              <a:spcBef>
                <a:spcPts val="0"/>
              </a:spcBef>
              <a:spcAft>
                <a:spcPts val="0"/>
              </a:spcAft>
              <a:buNone/>
            </a:pPr>
            <a:r>
              <a:rPr lang="zh-TW">
                <a:solidFill>
                  <a:schemeClr val="accent4"/>
                </a:solidFill>
                <a:latin typeface="Roboto"/>
                <a:ea typeface="Roboto"/>
                <a:cs typeface="Roboto"/>
                <a:sym typeface="Roboto"/>
              </a:rPr>
              <a:t>October 25, 2023</a:t>
            </a:r>
            <a:endParaRPr>
              <a:solidFill>
                <a:schemeClr val="accent4"/>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7"/>
          <p:cNvSpPr txBox="1"/>
          <p:nvPr>
            <p:ph idx="1" type="subTitle"/>
          </p:nvPr>
        </p:nvSpPr>
        <p:spPr>
          <a:xfrm>
            <a:off x="811650" y="1207850"/>
            <a:ext cx="7520700" cy="33993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zh-TW" sz="1700"/>
              <a:t>Younger customers who have less income may have higher late payment possibility.</a:t>
            </a:r>
            <a:endParaRPr sz="1700"/>
          </a:p>
          <a:p>
            <a:pPr indent="0" lvl="0" marL="457200" rtl="0" algn="l">
              <a:spcBef>
                <a:spcPts val="0"/>
              </a:spcBef>
              <a:spcAft>
                <a:spcPts val="0"/>
              </a:spcAft>
              <a:buNone/>
            </a:pPr>
            <a:r>
              <a:t/>
            </a:r>
            <a:endParaRPr sz="1700"/>
          </a:p>
          <a:p>
            <a:pPr indent="-311150" lvl="0" marL="457200" rtl="0" algn="l">
              <a:spcBef>
                <a:spcPts val="0"/>
              </a:spcBef>
              <a:spcAft>
                <a:spcPts val="0"/>
              </a:spcAft>
              <a:buClr>
                <a:schemeClr val="lt1"/>
              </a:buClr>
              <a:buSzPts val="1300"/>
              <a:buChar char="●"/>
            </a:pPr>
            <a:r>
              <a:rPr lang="zh-TW" sz="1700"/>
              <a:t>Higher late payment rates and urban housing are the main variables that increase premiums. </a:t>
            </a:r>
            <a:endParaRPr sz="1700"/>
          </a:p>
          <a:p>
            <a:pPr indent="0" lvl="0" marL="457200" rtl="0" algn="l">
              <a:spcBef>
                <a:spcPts val="0"/>
              </a:spcBef>
              <a:spcAft>
                <a:spcPts val="0"/>
              </a:spcAft>
              <a:buNone/>
            </a:pPr>
            <a:r>
              <a:t/>
            </a:r>
            <a:endParaRPr sz="1700"/>
          </a:p>
          <a:p>
            <a:pPr indent="-311150" lvl="0" marL="457200" rtl="0" algn="l">
              <a:spcBef>
                <a:spcPts val="0"/>
              </a:spcBef>
              <a:spcAft>
                <a:spcPts val="0"/>
              </a:spcAft>
              <a:buClr>
                <a:schemeClr val="lt1"/>
              </a:buClr>
              <a:buSzPts val="1300"/>
              <a:buChar char="●"/>
            </a:pPr>
            <a:r>
              <a:rPr lang="zh-TW" sz="1700"/>
              <a:t>Company: </a:t>
            </a:r>
            <a:endParaRPr sz="1700"/>
          </a:p>
          <a:p>
            <a:pPr indent="0" lvl="0" marL="457200" rtl="0" algn="l">
              <a:spcBef>
                <a:spcPts val="0"/>
              </a:spcBef>
              <a:spcAft>
                <a:spcPts val="0"/>
              </a:spcAft>
              <a:buNone/>
            </a:pPr>
            <a:r>
              <a:rPr lang="zh-TW" sz="1700"/>
              <a:t>1. Consider these aspects when setting premium and schedule payment.</a:t>
            </a:r>
            <a:endParaRPr sz="1700"/>
          </a:p>
          <a:p>
            <a:pPr indent="0" lvl="0" marL="457200" rtl="0" algn="l">
              <a:spcBef>
                <a:spcPts val="0"/>
              </a:spcBef>
              <a:spcAft>
                <a:spcPts val="0"/>
              </a:spcAft>
              <a:buNone/>
            </a:pPr>
            <a:r>
              <a:rPr lang="zh-TW" sz="1700"/>
              <a:t>2. Customize policy to minimize the late payment.</a:t>
            </a:r>
            <a:endParaRPr sz="1700"/>
          </a:p>
          <a:p>
            <a:pPr indent="0" lvl="0" marL="457200" rtl="0" algn="l">
              <a:spcBef>
                <a:spcPts val="0"/>
              </a:spcBef>
              <a:spcAft>
                <a:spcPts val="0"/>
              </a:spcAft>
              <a:buNone/>
            </a:pPr>
            <a:r>
              <a:rPr lang="zh-TW" sz="1700"/>
              <a:t>3. Use data-driven decision-making to control risk.</a:t>
            </a:r>
            <a:endParaRPr sz="1700"/>
          </a:p>
          <a:p>
            <a:pPr indent="0" lvl="0" marL="457200" rtl="0" algn="just">
              <a:spcBef>
                <a:spcPts val="0"/>
              </a:spcBef>
              <a:spcAft>
                <a:spcPts val="0"/>
              </a:spcAft>
              <a:buNone/>
            </a:pPr>
            <a:r>
              <a:t/>
            </a:r>
            <a:endParaRPr sz="1700"/>
          </a:p>
          <a:p>
            <a:pPr indent="0" lvl="0" marL="0" rtl="0" algn="l">
              <a:spcBef>
                <a:spcPts val="0"/>
              </a:spcBef>
              <a:spcAft>
                <a:spcPts val="0"/>
              </a:spcAft>
              <a:buNone/>
            </a:pPr>
            <a:r>
              <a:t/>
            </a:r>
            <a:endParaRPr sz="1600"/>
          </a:p>
        </p:txBody>
      </p:sp>
      <p:sp>
        <p:nvSpPr>
          <p:cNvPr id="610" name="Google Shape;610;p57"/>
          <p:cNvSpPr txBox="1"/>
          <p:nvPr>
            <p:ph idx="4"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8"/>
          <p:cNvSpPr txBox="1"/>
          <p:nvPr>
            <p:ph idx="1" type="body"/>
          </p:nvPr>
        </p:nvSpPr>
        <p:spPr>
          <a:xfrm>
            <a:off x="2073025" y="1159500"/>
            <a:ext cx="4844100" cy="28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200">
                <a:latin typeface="Share Tech"/>
                <a:ea typeface="Share Tech"/>
                <a:cs typeface="Share Tech"/>
                <a:sym typeface="Share Tech"/>
              </a:rPr>
              <a:t>Dataset</a:t>
            </a:r>
            <a:endParaRPr sz="2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2000">
              <a:latin typeface="Advent Pro Medium"/>
              <a:ea typeface="Advent Pro Medium"/>
              <a:cs typeface="Advent Pro Medium"/>
              <a:sym typeface="Advent Pro Medium"/>
            </a:endParaRPr>
          </a:p>
          <a:p>
            <a:pPr indent="-254000" lvl="0" marL="241300" rtl="0" algn="l">
              <a:spcBef>
                <a:spcPts val="300"/>
              </a:spcBef>
              <a:spcAft>
                <a:spcPts val="0"/>
              </a:spcAft>
              <a:buClr>
                <a:schemeClr val="accent2"/>
              </a:buClr>
              <a:buSzPts val="2000"/>
              <a:buFont typeface="Maven Pro"/>
              <a:buChar char="●"/>
            </a:pPr>
            <a:r>
              <a:rPr lang="zh-TW" sz="2000"/>
              <a:t>Chaudhari, S. (2020). Health Insurance Premium of Customers. [Data set]. Kaggle. https://www.kaggle.com/datasets/itssuru/health-insurance-premium-of-customers</a:t>
            </a:r>
            <a:endParaRPr sz="2000"/>
          </a:p>
        </p:txBody>
      </p:sp>
      <p:sp>
        <p:nvSpPr>
          <p:cNvPr id="616" name="Google Shape;616;p5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RESOURCES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9"/>
          <p:cNvSpPr txBox="1"/>
          <p:nvPr>
            <p:ph type="title"/>
          </p:nvPr>
        </p:nvSpPr>
        <p:spPr>
          <a:xfrm>
            <a:off x="2511650" y="1033600"/>
            <a:ext cx="3823200" cy="22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THANK YOU</a:t>
            </a:r>
            <a:endParaRPr/>
          </a:p>
        </p:txBody>
      </p:sp>
      <p:sp>
        <p:nvSpPr>
          <p:cNvPr id="622" name="Google Shape;622;p59"/>
          <p:cNvSpPr txBox="1"/>
          <p:nvPr>
            <p:ph idx="1" type="subTitle"/>
          </p:nvPr>
        </p:nvSpPr>
        <p:spPr>
          <a:xfrm>
            <a:off x="6712550" y="0"/>
            <a:ext cx="2960400" cy="112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23" name="Google Shape;623;p59"/>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59"/>
          <p:cNvGrpSpPr/>
          <p:nvPr/>
        </p:nvGrpSpPr>
        <p:grpSpPr>
          <a:xfrm>
            <a:off x="7981434" y="-1177061"/>
            <a:ext cx="203789" cy="1274754"/>
            <a:chOff x="2877432" y="975334"/>
            <a:chExt cx="188886" cy="1181531"/>
          </a:xfrm>
        </p:grpSpPr>
        <p:sp>
          <p:nvSpPr>
            <p:cNvPr id="625" name="Google Shape;625;p5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59"/>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9"/>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9"/>
          <p:cNvSpPr txBox="1"/>
          <p:nvPr>
            <p:ph idx="1" type="subTitle"/>
          </p:nvPr>
        </p:nvSpPr>
        <p:spPr>
          <a:xfrm>
            <a:off x="311700" y="1214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zh-TW"/>
              <a:t>Q1: How does age affect the total times of overdue premiums?</a:t>
            </a:r>
            <a:endParaRPr b="1"/>
          </a:p>
        </p:txBody>
      </p:sp>
      <p:pic>
        <p:nvPicPr>
          <p:cNvPr id="559" name="Google Shape;559;p49"/>
          <p:cNvPicPr preferRelativeResize="0"/>
          <p:nvPr/>
        </p:nvPicPr>
        <p:blipFill>
          <a:blip r:embed="rId3">
            <a:alphaModFix/>
          </a:blip>
          <a:stretch>
            <a:fillRect/>
          </a:stretch>
        </p:blipFill>
        <p:spPr>
          <a:xfrm>
            <a:off x="6888" y="914050"/>
            <a:ext cx="5031676" cy="4258201"/>
          </a:xfrm>
          <a:prstGeom prst="rect">
            <a:avLst/>
          </a:prstGeom>
          <a:noFill/>
          <a:ln>
            <a:noFill/>
          </a:ln>
        </p:spPr>
      </p:pic>
      <p:pic>
        <p:nvPicPr>
          <p:cNvPr id="560" name="Google Shape;560;p49"/>
          <p:cNvPicPr preferRelativeResize="0"/>
          <p:nvPr/>
        </p:nvPicPr>
        <p:blipFill>
          <a:blip r:embed="rId4">
            <a:alphaModFix/>
          </a:blip>
          <a:stretch>
            <a:fillRect/>
          </a:stretch>
        </p:blipFill>
        <p:spPr>
          <a:xfrm>
            <a:off x="4962372" y="1051975"/>
            <a:ext cx="4079300" cy="4134750"/>
          </a:xfrm>
          <a:prstGeom prst="rect">
            <a:avLst/>
          </a:prstGeom>
          <a:noFill/>
          <a:ln>
            <a:noFill/>
          </a:ln>
        </p:spPr>
      </p:pic>
      <p:sp>
        <p:nvSpPr>
          <p:cNvPr id="561" name="Google Shape;561;p49"/>
          <p:cNvSpPr txBox="1"/>
          <p:nvPr>
            <p:ph idx="1" type="subTitle"/>
          </p:nvPr>
        </p:nvSpPr>
        <p:spPr>
          <a:xfrm>
            <a:off x="5038575" y="727200"/>
            <a:ext cx="4290900" cy="467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zh-TW" sz="5600">
                <a:solidFill>
                  <a:schemeClr val="dk1"/>
                </a:solidFill>
              </a:rPr>
              <a:t>The age range is between 21 to 102</a:t>
            </a:r>
            <a:endParaRPr sz="5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0"/>
          <p:cNvSpPr txBox="1"/>
          <p:nvPr>
            <p:ph idx="1" type="subTitle"/>
          </p:nvPr>
        </p:nvSpPr>
        <p:spPr>
          <a:xfrm>
            <a:off x="311700" y="1270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zh-TW"/>
              <a:t>Q2: What income level is more likely to have an overdue premium?</a:t>
            </a:r>
            <a:endParaRPr b="1"/>
          </a:p>
        </p:txBody>
      </p:sp>
      <p:pic>
        <p:nvPicPr>
          <p:cNvPr id="567" name="Google Shape;567;p50"/>
          <p:cNvPicPr preferRelativeResize="0"/>
          <p:nvPr/>
        </p:nvPicPr>
        <p:blipFill rotWithShape="1">
          <a:blip r:embed="rId3">
            <a:alphaModFix/>
          </a:blip>
          <a:srcRect b="7813" l="0" r="0" t="6797"/>
          <a:stretch/>
        </p:blipFill>
        <p:spPr>
          <a:xfrm>
            <a:off x="1628775" y="863275"/>
            <a:ext cx="5886450" cy="4254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51"/>
          <p:cNvPicPr preferRelativeResize="0"/>
          <p:nvPr/>
        </p:nvPicPr>
        <p:blipFill rotWithShape="1">
          <a:blip r:embed="rId3">
            <a:alphaModFix/>
          </a:blip>
          <a:srcRect b="0" l="0" r="0" t="8975"/>
          <a:stretch/>
        </p:blipFill>
        <p:spPr>
          <a:xfrm>
            <a:off x="929475" y="23750"/>
            <a:ext cx="7285049" cy="5195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52"/>
          <p:cNvPicPr preferRelativeResize="0"/>
          <p:nvPr/>
        </p:nvPicPr>
        <p:blipFill rotWithShape="1">
          <a:blip r:embed="rId3">
            <a:alphaModFix/>
          </a:blip>
          <a:srcRect b="0" l="0" r="0" t="9387"/>
          <a:stretch/>
        </p:blipFill>
        <p:spPr>
          <a:xfrm>
            <a:off x="993538" y="0"/>
            <a:ext cx="7156928"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3"/>
          <p:cNvSpPr txBox="1"/>
          <p:nvPr>
            <p:ph idx="1" type="subTitle"/>
          </p:nvPr>
        </p:nvSpPr>
        <p:spPr>
          <a:xfrm>
            <a:off x="325850" y="322250"/>
            <a:ext cx="4918200" cy="53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TW"/>
              <a:t>The late premium is affect by area</a:t>
            </a:r>
            <a:endParaRPr b="1"/>
          </a:p>
        </p:txBody>
      </p:sp>
      <p:pic>
        <p:nvPicPr>
          <p:cNvPr id="583" name="Google Shape;583;p53"/>
          <p:cNvPicPr preferRelativeResize="0"/>
          <p:nvPr/>
        </p:nvPicPr>
        <p:blipFill rotWithShape="1">
          <a:blip r:embed="rId3">
            <a:alphaModFix/>
          </a:blip>
          <a:srcRect b="0" l="0" r="0" t="0"/>
          <a:stretch/>
        </p:blipFill>
        <p:spPr>
          <a:xfrm>
            <a:off x="-12" y="1447663"/>
            <a:ext cx="4302626" cy="2407800"/>
          </a:xfrm>
          <a:prstGeom prst="rect">
            <a:avLst/>
          </a:prstGeom>
          <a:noFill/>
          <a:ln>
            <a:noFill/>
          </a:ln>
        </p:spPr>
      </p:pic>
      <p:pic>
        <p:nvPicPr>
          <p:cNvPr id="584" name="Google Shape;584;p53"/>
          <p:cNvPicPr preferRelativeResize="0"/>
          <p:nvPr/>
        </p:nvPicPr>
        <p:blipFill rotWithShape="1">
          <a:blip r:embed="rId4">
            <a:alphaModFix/>
          </a:blip>
          <a:srcRect b="0" l="0" r="0" t="0"/>
          <a:stretch/>
        </p:blipFill>
        <p:spPr>
          <a:xfrm>
            <a:off x="4404299" y="1447675"/>
            <a:ext cx="4739700" cy="2603825"/>
          </a:xfrm>
          <a:prstGeom prst="rect">
            <a:avLst/>
          </a:prstGeom>
          <a:noFill/>
          <a:ln>
            <a:noFill/>
          </a:ln>
        </p:spPr>
      </p:pic>
      <p:sp>
        <p:nvSpPr>
          <p:cNvPr id="585" name="Google Shape;585;p53"/>
          <p:cNvSpPr/>
          <p:nvPr/>
        </p:nvSpPr>
        <p:spPr>
          <a:xfrm>
            <a:off x="56525" y="3411950"/>
            <a:ext cx="1346400" cy="767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sp>
        <p:nvSpPr>
          <p:cNvPr id="586" name="Google Shape;586;p53"/>
          <p:cNvSpPr/>
          <p:nvPr/>
        </p:nvSpPr>
        <p:spPr>
          <a:xfrm>
            <a:off x="4404300" y="3577825"/>
            <a:ext cx="1346400" cy="767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sp>
        <p:nvSpPr>
          <p:cNvPr id="587" name="Google Shape;587;p53"/>
          <p:cNvSpPr/>
          <p:nvPr/>
        </p:nvSpPr>
        <p:spPr>
          <a:xfrm>
            <a:off x="1898850" y="3411950"/>
            <a:ext cx="1346400" cy="7674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sp>
        <p:nvSpPr>
          <p:cNvPr id="588" name="Google Shape;588;p53"/>
          <p:cNvSpPr/>
          <p:nvPr/>
        </p:nvSpPr>
        <p:spPr>
          <a:xfrm>
            <a:off x="6263850" y="3577825"/>
            <a:ext cx="1346400" cy="7674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4"/>
          <p:cNvSpPr txBox="1"/>
          <p:nvPr>
            <p:ph idx="1" type="subTitle"/>
          </p:nvPr>
        </p:nvSpPr>
        <p:spPr>
          <a:xfrm>
            <a:off x="311700" y="2165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zh-TW"/>
              <a:t>Q3: How significant is the region's impact on the premiums?</a:t>
            </a:r>
            <a:endParaRPr b="1"/>
          </a:p>
        </p:txBody>
      </p:sp>
      <p:pic>
        <p:nvPicPr>
          <p:cNvPr id="594" name="Google Shape;594;p54"/>
          <p:cNvPicPr preferRelativeResize="0"/>
          <p:nvPr/>
        </p:nvPicPr>
        <p:blipFill>
          <a:blip r:embed="rId3">
            <a:alphaModFix/>
          </a:blip>
          <a:stretch>
            <a:fillRect/>
          </a:stretch>
        </p:blipFill>
        <p:spPr>
          <a:xfrm>
            <a:off x="2154450" y="1051675"/>
            <a:ext cx="4835101" cy="409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55"/>
          <p:cNvPicPr preferRelativeResize="0"/>
          <p:nvPr/>
        </p:nvPicPr>
        <p:blipFill>
          <a:blip r:embed="rId3">
            <a:alphaModFix/>
          </a:blip>
          <a:stretch>
            <a:fillRect/>
          </a:stretch>
        </p:blipFill>
        <p:spPr>
          <a:xfrm>
            <a:off x="1456913" y="0"/>
            <a:ext cx="607777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id="604" name="Google Shape;604;p56"/>
          <p:cNvPicPr preferRelativeResize="0"/>
          <p:nvPr/>
        </p:nvPicPr>
        <p:blipFill>
          <a:blip r:embed="rId3">
            <a:alphaModFix/>
          </a:blip>
          <a:stretch>
            <a:fillRect/>
          </a:stretch>
        </p:blipFill>
        <p:spPr>
          <a:xfrm>
            <a:off x="1533112" y="0"/>
            <a:ext cx="6077787"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