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FC5C48-F234-486A-8DA7-3E7CF572A6E5}">
  <a:tblStyle styleId="{C0FC5C48-F234-486A-8DA7-3E7CF572A6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fd3258d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fd3258d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Deposit Type: No Deposit – no deposit was made; Non Refund – a deposit was made in the value of the total stay cost; Refundable – a deposit was made with a value under the total cost of stay.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fd3258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fd3258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fd3258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fd3258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4fd3258d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fd3258d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4fd3258d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4fd3258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29088a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29088a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02dba22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02dba22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1"/>
                </a:solidFill>
                <a:latin typeface="Lato"/>
                <a:ea typeface="Lato"/>
                <a:cs typeface="Lato"/>
                <a:sym typeface="Lato"/>
              </a:rPr>
              <a:t>Phil</a:t>
            </a:r>
            <a:endParaRPr sz="1500">
              <a:solidFill>
                <a:schemeClr val="accent1"/>
              </a:solidFill>
              <a:latin typeface="Lato"/>
              <a:ea typeface="Lato"/>
              <a:cs typeface="Lato"/>
              <a:sym typeface="Lato"/>
            </a:endParaRPr>
          </a:p>
          <a:p>
            <a:pPr indent="-323850" lvl="0" marL="457200" rtl="0" algn="l">
              <a:lnSpc>
                <a:spcPct val="115000"/>
              </a:lnSpc>
              <a:spcBef>
                <a:spcPts val="1600"/>
              </a:spcBef>
              <a:spcAft>
                <a:spcPts val="0"/>
              </a:spcAft>
              <a:buClr>
                <a:schemeClr val="accent1"/>
              </a:buClr>
              <a:buSzPts val="1500"/>
              <a:buFont typeface="Lato"/>
              <a:buChar char="●"/>
            </a:pPr>
            <a:r>
              <a:rPr lang="en" sz="1500">
                <a:solidFill>
                  <a:schemeClr val="accent1"/>
                </a:solidFill>
                <a:latin typeface="Lato"/>
                <a:ea typeface="Lato"/>
                <a:cs typeface="Lato"/>
                <a:sym typeface="Lato"/>
              </a:rPr>
              <a:t>Booking cancellations negatively contribute to hotel revenue and accurate forecasts</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Revenue management = “application of information systems and pricing strategies to allocate the right room for the right guest and the right price at the right time via the right distribution channel (Mehrotra and Ruttley, 2006)  </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Hotels accept bookings in advance </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Booking = contract between the customer and hotel, which gives the customer the right to use the service in the future at a settled price, option to cancel the contract prior to the service provision is included </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However, this places a risks on hotels, which have to guarantee rooms to customers who honor their booking but also bear the cost of vacant rooms when a booking is cancelled or a customer does not show up </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Cancellations = have significant impact on demand-management decisions in the context of revenue management </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Current forecasts are important tools for revenue management, but these forecasts are also affected by cancellations (Talluri and Van Ryzin, 2005)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e5a38a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e5a38a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e5a38a6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e5a38a6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e5a38a6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e5a38a6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4e5a38a6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e5a38a6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fd3258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4fd3258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t>
            </a:r>
            <a:endParaRPr/>
          </a:p>
          <a:p>
            <a:pPr indent="0" lvl="0" marL="0" rtl="0" algn="l">
              <a:spcBef>
                <a:spcPts val="0"/>
              </a:spcBef>
              <a:spcAft>
                <a:spcPts val="0"/>
              </a:spcAft>
              <a:buNone/>
            </a:pPr>
            <a:r>
              <a:rPr lang="en"/>
              <a:t>Deposit Type: </a:t>
            </a:r>
            <a:r>
              <a:rPr lang="en"/>
              <a:t>No Deposit – no deposit was made; Non Refund – a deposit was made in the value of the total stay cost; Refundable – a deposit was made with a value under the total cost of stay.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4fd3258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4fd3258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t>
            </a:r>
            <a:endParaRPr/>
          </a:p>
          <a:p>
            <a:pPr indent="0" lvl="0" marL="0" rtl="0" algn="l">
              <a:spcBef>
                <a:spcPts val="0"/>
              </a:spcBef>
              <a:spcAft>
                <a:spcPts val="0"/>
              </a:spcAft>
              <a:buNone/>
            </a:pPr>
            <a:r>
              <a:rPr lang="en"/>
              <a:t>Deposit Type: No Deposit – no deposit was made; Non Refund – a deposit was made in the value of the total stay cost; Refundable – a deposit was made with a value under the total cost of stay.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fd3258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fd3258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t>
            </a:r>
            <a:endParaRPr/>
          </a:p>
          <a:p>
            <a:pPr indent="0" lvl="0" marL="0" rtl="0" algn="l">
              <a:spcBef>
                <a:spcPts val="0"/>
              </a:spcBef>
              <a:spcAft>
                <a:spcPts val="0"/>
              </a:spcAft>
              <a:buNone/>
            </a:pPr>
            <a:r>
              <a:rPr lang="en"/>
              <a:t>Deposit Type: No Deposit – no deposit was made; Non Refund – a deposit was made in the value of the total stay cost; Refundable – a deposit was made with a value under the total cost of stay.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latin typeface="Calibri"/>
                <a:ea typeface="Calibri"/>
                <a:cs typeface="Calibri"/>
                <a:sym typeface="Calibri"/>
              </a:rPr>
              <a:t>Revenue Management with Hotel Booking Cancellation Predictions using a Machine Learning Classification Model </a:t>
            </a:r>
            <a:endParaRPr sz="2400">
              <a:latin typeface="Calibri"/>
              <a:ea typeface="Calibri"/>
              <a:cs typeface="Calibri"/>
              <a:sym typeface="Calibri"/>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Phillip Cohen and Chloe Ling </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a:t>
            </a:r>
            <a:endParaRPr/>
          </a:p>
        </p:txBody>
      </p:sp>
      <p:pic>
        <p:nvPicPr>
          <p:cNvPr id="148" name="Google Shape;148;p22"/>
          <p:cNvPicPr preferRelativeResize="0"/>
          <p:nvPr/>
        </p:nvPicPr>
        <p:blipFill>
          <a:blip r:embed="rId3">
            <a:alphaModFix/>
          </a:blip>
          <a:stretch>
            <a:fillRect/>
          </a:stretch>
        </p:blipFill>
        <p:spPr>
          <a:xfrm>
            <a:off x="1869150" y="1904525"/>
            <a:ext cx="4460151" cy="297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650" y="56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 (Global)  </a:t>
            </a:r>
            <a:endParaRPr/>
          </a:p>
        </p:txBody>
      </p:sp>
      <p:pic>
        <p:nvPicPr>
          <p:cNvPr id="154" name="Google Shape;154;p23"/>
          <p:cNvPicPr preferRelativeResize="0"/>
          <p:nvPr/>
        </p:nvPicPr>
        <p:blipFill>
          <a:blip r:embed="rId3">
            <a:alphaModFix/>
          </a:blip>
          <a:stretch>
            <a:fillRect/>
          </a:stretch>
        </p:blipFill>
        <p:spPr>
          <a:xfrm>
            <a:off x="152400" y="1471125"/>
            <a:ext cx="8839199" cy="30937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565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 (Resort) </a:t>
            </a:r>
            <a:endParaRPr/>
          </a:p>
        </p:txBody>
      </p:sp>
      <p:pic>
        <p:nvPicPr>
          <p:cNvPr id="160" name="Google Shape;160;p24"/>
          <p:cNvPicPr preferRelativeResize="0"/>
          <p:nvPr/>
        </p:nvPicPr>
        <p:blipFill>
          <a:blip r:embed="rId3">
            <a:alphaModFix/>
          </a:blip>
          <a:stretch>
            <a:fillRect/>
          </a:stretch>
        </p:blipFill>
        <p:spPr>
          <a:xfrm>
            <a:off x="152400" y="1558500"/>
            <a:ext cx="8839199" cy="30937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7650" y="576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 (City) </a:t>
            </a:r>
            <a:endParaRPr/>
          </a:p>
        </p:txBody>
      </p:sp>
      <p:pic>
        <p:nvPicPr>
          <p:cNvPr id="166" name="Google Shape;166;p25"/>
          <p:cNvPicPr preferRelativeResize="0"/>
          <p:nvPr/>
        </p:nvPicPr>
        <p:blipFill>
          <a:blip r:embed="rId3">
            <a:alphaModFix/>
          </a:blip>
          <a:stretch>
            <a:fillRect/>
          </a:stretch>
        </p:blipFill>
        <p:spPr>
          <a:xfrm>
            <a:off x="152400" y="1503925"/>
            <a:ext cx="8839199" cy="3093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Cancellation of hotel bookings can be predicted with over 80% precision</a:t>
            </a:r>
            <a:endParaRPr sz="1800"/>
          </a:p>
          <a:p>
            <a:pPr indent="-342900" lvl="0" marL="457200" rtl="0" algn="l">
              <a:spcBef>
                <a:spcPts val="0"/>
              </a:spcBef>
              <a:spcAft>
                <a:spcPts val="0"/>
              </a:spcAft>
              <a:buSzPts val="1800"/>
              <a:buChar char="●"/>
            </a:pPr>
            <a:r>
              <a:rPr lang="en" sz="1800"/>
              <a:t>Ensemble methods outperform other methods for modelling hotel cancellations</a:t>
            </a:r>
            <a:endParaRPr sz="1800"/>
          </a:p>
          <a:p>
            <a:pPr indent="-342900" lvl="0" marL="457200" rtl="0" algn="l">
              <a:spcBef>
                <a:spcPts val="0"/>
              </a:spcBef>
              <a:spcAft>
                <a:spcPts val="0"/>
              </a:spcAft>
              <a:buSzPts val="1800"/>
              <a:buChar char="●"/>
            </a:pPr>
            <a:r>
              <a:rPr lang="en" sz="1800"/>
              <a:t>The most important features of these models include deposit type</a:t>
            </a:r>
            <a:r>
              <a:rPr lang="en" sz="1800"/>
              <a:t>, </a:t>
            </a:r>
            <a:r>
              <a:rPr lang="en" sz="1800"/>
              <a:t>lead time to booking, average daily rate, and arrival date</a:t>
            </a:r>
            <a:endParaRPr sz="1800"/>
          </a:p>
          <a:p>
            <a:pPr indent="-342900" lvl="0" marL="457200" rtl="0" algn="l">
              <a:spcBef>
                <a:spcPts val="0"/>
              </a:spcBef>
              <a:spcAft>
                <a:spcPts val="0"/>
              </a:spcAft>
              <a:buSzPts val="1800"/>
              <a:buChar char="●"/>
            </a:pPr>
            <a:r>
              <a:rPr lang="en" sz="1800"/>
              <a:t>An ensemble model combining kNN, logistic regression, random forest, and XG Boost stratified by resort or city hotel performs optimally</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Problem </a:t>
            </a:r>
            <a:endParaRPr>
              <a:latin typeface="Calibri"/>
              <a:ea typeface="Calibri"/>
              <a:cs typeface="Calibri"/>
              <a:sym typeface="Calibri"/>
            </a:endParaRPr>
          </a:p>
        </p:txBody>
      </p:sp>
      <p:sp>
        <p:nvSpPr>
          <p:cNvPr id="93" name="Google Shape;93;p14"/>
          <p:cNvSpPr txBox="1"/>
          <p:nvPr>
            <p:ph idx="1" type="body"/>
          </p:nvPr>
        </p:nvSpPr>
        <p:spPr>
          <a:xfrm>
            <a:off x="729450" y="1853850"/>
            <a:ext cx="7688700" cy="1474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Hotels accept bookings in advance </a:t>
            </a:r>
            <a:endParaRPr sz="1500"/>
          </a:p>
          <a:p>
            <a:pPr indent="-323850" lvl="0" marL="457200" rtl="0" algn="l">
              <a:spcBef>
                <a:spcPts val="0"/>
              </a:spcBef>
              <a:spcAft>
                <a:spcPts val="0"/>
              </a:spcAft>
              <a:buSzPts val="1500"/>
              <a:buChar char="●"/>
            </a:pPr>
            <a:r>
              <a:rPr lang="en" sz="1500"/>
              <a:t>However, this places a risks on hotels, which have to guarantee rooms to customers who honor their booking but also bear the cost of vacant rooms when a booking is cancelled or a customer does not show up </a:t>
            </a:r>
            <a:endParaRPr sz="1500"/>
          </a:p>
          <a:p>
            <a:pPr indent="-323850" lvl="0" marL="457200" rtl="0" algn="l">
              <a:spcBef>
                <a:spcPts val="0"/>
              </a:spcBef>
              <a:spcAft>
                <a:spcPts val="0"/>
              </a:spcAft>
              <a:buSzPts val="1500"/>
              <a:buChar char="●"/>
            </a:pPr>
            <a:r>
              <a:rPr lang="en" sz="1500"/>
              <a:t>Booking cancellations negatively contribute to hotel revenue and accurate forecasts</a:t>
            </a:r>
            <a:endParaRPr sz="1200"/>
          </a:p>
        </p:txBody>
      </p:sp>
      <p:sp>
        <p:nvSpPr>
          <p:cNvPr id="94" name="Google Shape;94;p14"/>
          <p:cNvSpPr txBox="1"/>
          <p:nvPr>
            <p:ph type="title"/>
          </p:nvPr>
        </p:nvSpPr>
        <p:spPr>
          <a:xfrm>
            <a:off x="729450" y="320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alibri"/>
                <a:ea typeface="Calibri"/>
                <a:cs typeface="Calibri"/>
                <a:sym typeface="Calibri"/>
              </a:rPr>
              <a:t>Question </a:t>
            </a:r>
            <a:endParaRPr>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95" name="Google Shape;95;p14"/>
          <p:cNvSpPr txBox="1"/>
          <p:nvPr>
            <p:ph idx="1" type="body"/>
          </p:nvPr>
        </p:nvSpPr>
        <p:spPr>
          <a:xfrm>
            <a:off x="729450" y="37430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Can we predict the likelihood of a booking being cancelled using data on previous bookings and outcome? </a:t>
            </a:r>
            <a:endParaRPr sz="1500"/>
          </a:p>
          <a:p>
            <a:pPr indent="-323850" lvl="0" marL="457200" rtl="0" algn="l">
              <a:spcBef>
                <a:spcPts val="0"/>
              </a:spcBef>
              <a:spcAft>
                <a:spcPts val="0"/>
              </a:spcAft>
              <a:buSzPts val="1500"/>
              <a:buChar char="●"/>
            </a:pPr>
            <a:r>
              <a:rPr lang="en" sz="1500"/>
              <a:t>Expected outcome: 2 columns → Hotel Name and Booking Possibility (0 or 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a:t>
            </a:r>
            <a:endParaRPr/>
          </a:p>
        </p:txBody>
      </p:sp>
      <p:sp>
        <p:nvSpPr>
          <p:cNvPr id="101" name="Google Shape;101;p15"/>
          <p:cNvSpPr txBox="1"/>
          <p:nvPr>
            <p:ph idx="1" type="body"/>
          </p:nvPr>
        </p:nvSpPr>
        <p:spPr>
          <a:xfrm>
            <a:off x="729450" y="1936875"/>
            <a:ext cx="7860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data is originally from the article Hotel Booking Demand Datasets, written by Nuno Antonio, Ana Almeida, and Luis Nunes for Data in Brief, Volume 22, February 2019. </a:t>
            </a:r>
            <a:endParaRPr/>
          </a:p>
          <a:p>
            <a:pPr indent="-311150" lvl="0" marL="457200" rtl="0" algn="l">
              <a:spcBef>
                <a:spcPts val="0"/>
              </a:spcBef>
              <a:spcAft>
                <a:spcPts val="0"/>
              </a:spcAft>
              <a:buSzPts val="1300"/>
              <a:buChar char="●"/>
            </a:pPr>
            <a:r>
              <a:rPr lang="en"/>
              <a:t>Data was acquired from hotel’s Property Management System (PMS) SQL databases </a:t>
            </a:r>
            <a:endParaRPr/>
          </a:p>
          <a:p>
            <a:pPr indent="-311150" lvl="0" marL="457200" rtl="0" algn="l">
              <a:spcBef>
                <a:spcPts val="0"/>
              </a:spcBef>
              <a:spcAft>
                <a:spcPts val="0"/>
              </a:spcAft>
              <a:buSzPts val="1300"/>
              <a:buChar char="●"/>
            </a:pPr>
            <a:r>
              <a:rPr lang="en"/>
              <a:t>Dataset can be subdivided into booking information for a city hotel and a resort hotel </a:t>
            </a:r>
            <a:endParaRPr/>
          </a:p>
          <a:p>
            <a:pPr indent="-311150" lvl="0" marL="457200" rtl="0" algn="l">
              <a:spcBef>
                <a:spcPts val="0"/>
              </a:spcBef>
              <a:spcAft>
                <a:spcPts val="0"/>
              </a:spcAft>
              <a:buSzPts val="1300"/>
              <a:buChar char="●"/>
            </a:pPr>
            <a:r>
              <a:rPr lang="en"/>
              <a:t>119390 Observations</a:t>
            </a:r>
            <a:endParaRPr/>
          </a:p>
          <a:p>
            <a:pPr indent="-311150" lvl="0" marL="457200" rtl="0" algn="l">
              <a:spcBef>
                <a:spcPts val="0"/>
              </a:spcBef>
              <a:spcAft>
                <a:spcPts val="0"/>
              </a:spcAft>
              <a:buSzPts val="1300"/>
              <a:buChar char="●"/>
            </a:pPr>
            <a:r>
              <a:rPr lang="en"/>
              <a:t>'hotel', 'is_canceled', 'lead_time', 'arrival_date_year',  'arrival_date_month', 'arrival_date_week_number',  'arrival_date_day_of_month', 'stays_in_weekend_nights', 'stays_in_week_nights', 'adults', 'children', 'babies', 'meal', 'market_segment', 'distribution_channel', 'is_repeated_guest', 'previous_cancellations', 'previous_bookings_not_canceled', 'reserved_room_type', 'assigned_room_type', 'booking_changes', 'deposit_type', 'days_in_waiting_list', 'customer_type', 'adr', 'required_car_parking_spaces', 'total_of_special_requests', 'reservation_status'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Convert nominal and ordinal variables to integers</a:t>
            </a:r>
            <a:endParaRPr/>
          </a:p>
          <a:p>
            <a:pPr indent="-311150" lvl="0" marL="457200" rtl="0" algn="l">
              <a:spcBef>
                <a:spcPts val="0"/>
              </a:spcBef>
              <a:spcAft>
                <a:spcPts val="0"/>
              </a:spcAft>
              <a:buSzPts val="1300"/>
              <a:buChar char="●"/>
            </a:pPr>
            <a:r>
              <a:rPr lang="en"/>
              <a:t>Remove </a:t>
            </a:r>
            <a:r>
              <a:rPr lang="en"/>
              <a:t>features with &gt; 10% null observations</a:t>
            </a:r>
            <a:endParaRPr/>
          </a:p>
          <a:p>
            <a:pPr indent="-311150" lvl="0" marL="457200" rtl="0" algn="l">
              <a:spcBef>
                <a:spcPts val="0"/>
              </a:spcBef>
              <a:spcAft>
                <a:spcPts val="0"/>
              </a:spcAft>
              <a:buSzPts val="1300"/>
              <a:buChar char="●"/>
            </a:pPr>
            <a:r>
              <a:rPr lang="en"/>
              <a:t>Remove observations with null values in any features</a:t>
            </a:r>
            <a:endParaRPr/>
          </a:p>
          <a:p>
            <a:pPr indent="-311150" lvl="0" marL="457200" rtl="0" algn="l">
              <a:spcBef>
                <a:spcPts val="0"/>
              </a:spcBef>
              <a:spcAft>
                <a:spcPts val="0"/>
              </a:spcAft>
              <a:buSzPts val="1300"/>
              <a:buChar char="●"/>
            </a:pPr>
            <a:r>
              <a:rPr lang="en"/>
              <a:t>Z-Scale data</a:t>
            </a:r>
            <a:endParaRPr/>
          </a:p>
        </p:txBody>
      </p:sp>
      <p:pic>
        <p:nvPicPr>
          <p:cNvPr id="108" name="Google Shape;108;p16"/>
          <p:cNvPicPr preferRelativeResize="0"/>
          <p:nvPr/>
        </p:nvPicPr>
        <p:blipFill>
          <a:blip r:embed="rId3">
            <a:alphaModFix/>
          </a:blip>
          <a:stretch>
            <a:fillRect/>
          </a:stretch>
        </p:blipFill>
        <p:spPr>
          <a:xfrm>
            <a:off x="5225050" y="1152475"/>
            <a:ext cx="3607239" cy="3716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on Cancellation in Hotel vs. Resort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15" name="Google Shape;115;p17"/>
          <p:cNvPicPr preferRelativeResize="0"/>
          <p:nvPr/>
        </p:nvPicPr>
        <p:blipFill>
          <a:blip r:embed="rId3">
            <a:alphaModFix/>
          </a:blip>
          <a:stretch>
            <a:fillRect/>
          </a:stretch>
        </p:blipFill>
        <p:spPr>
          <a:xfrm>
            <a:off x="1920100" y="1853850"/>
            <a:ext cx="4507999" cy="300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Design </a:t>
            </a:r>
            <a:endParaRPr/>
          </a:p>
        </p:txBody>
      </p:sp>
      <p:graphicFrame>
        <p:nvGraphicFramePr>
          <p:cNvPr id="121" name="Google Shape;121;p18"/>
          <p:cNvGraphicFramePr/>
          <p:nvPr/>
        </p:nvGraphicFramePr>
        <p:xfrm>
          <a:off x="282575" y="1853850"/>
          <a:ext cx="3000000" cy="3000000"/>
        </p:xfrm>
        <a:graphic>
          <a:graphicData uri="http://schemas.openxmlformats.org/drawingml/2006/table">
            <a:tbl>
              <a:tblPr>
                <a:noFill/>
                <a:tableStyleId>{C0FC5C48-F234-486A-8DA7-3E7CF572A6E5}</a:tableStyleId>
              </a:tblPr>
              <a:tblGrid>
                <a:gridCol w="2177375"/>
                <a:gridCol w="2177375"/>
                <a:gridCol w="2177375"/>
                <a:gridCol w="2177375"/>
              </a:tblGrid>
              <a:tr h="426475">
                <a:tc>
                  <a:txBody>
                    <a:bodyPr/>
                    <a:lstStyle/>
                    <a:p>
                      <a:pPr indent="0" lvl="0" marL="0" rtl="0" algn="l">
                        <a:spcBef>
                          <a:spcPts val="0"/>
                        </a:spcBef>
                        <a:spcAft>
                          <a:spcPts val="0"/>
                        </a:spcAft>
                        <a:buNone/>
                      </a:pPr>
                      <a:r>
                        <a:rPr b="1" lang="en" sz="1100"/>
                        <a:t>Model</a:t>
                      </a:r>
                      <a:endParaRPr b="1" sz="1100"/>
                    </a:p>
                  </a:txBody>
                  <a:tcPr marT="91425" marB="91425" marR="91425" marL="91425"/>
                </a:tc>
                <a:tc>
                  <a:txBody>
                    <a:bodyPr/>
                    <a:lstStyle/>
                    <a:p>
                      <a:pPr indent="0" lvl="0" marL="0" rtl="0" algn="l">
                        <a:spcBef>
                          <a:spcPts val="0"/>
                        </a:spcBef>
                        <a:spcAft>
                          <a:spcPts val="0"/>
                        </a:spcAft>
                        <a:buNone/>
                      </a:pPr>
                      <a:r>
                        <a:rPr b="1" lang="en" sz="1100"/>
                        <a:t>Model Type</a:t>
                      </a:r>
                      <a:endParaRPr b="1" sz="1100"/>
                    </a:p>
                  </a:txBody>
                  <a:tcPr marT="91425" marB="91425" marR="91425" marL="91425"/>
                </a:tc>
                <a:tc>
                  <a:txBody>
                    <a:bodyPr/>
                    <a:lstStyle/>
                    <a:p>
                      <a:pPr indent="0" lvl="0" marL="0" rtl="0" algn="l">
                        <a:spcBef>
                          <a:spcPts val="0"/>
                        </a:spcBef>
                        <a:spcAft>
                          <a:spcPts val="0"/>
                        </a:spcAft>
                        <a:buNone/>
                      </a:pPr>
                      <a:r>
                        <a:rPr b="1" lang="en" sz="1100"/>
                        <a:t>Hyper Parameters</a:t>
                      </a:r>
                      <a:endParaRPr b="1" sz="1100"/>
                    </a:p>
                  </a:txBody>
                  <a:tcPr marT="91425" marB="91425" marR="91425" marL="91425"/>
                </a:tc>
                <a:tc>
                  <a:txBody>
                    <a:bodyPr/>
                    <a:lstStyle/>
                    <a:p>
                      <a:pPr indent="0" lvl="0" marL="0" rtl="0" algn="l">
                        <a:spcBef>
                          <a:spcPts val="0"/>
                        </a:spcBef>
                        <a:spcAft>
                          <a:spcPts val="0"/>
                        </a:spcAft>
                        <a:buNone/>
                      </a:pPr>
                      <a:r>
                        <a:rPr b="1" lang="en" sz="1100"/>
                        <a:t>Selection Method</a:t>
                      </a:r>
                      <a:endParaRPr b="1" sz="1100"/>
                    </a:p>
                  </a:txBody>
                  <a:tcPr marT="91425" marB="91425" marR="91425" marL="91425"/>
                </a:tc>
              </a:tr>
              <a:tr h="426475">
                <a:tc>
                  <a:txBody>
                    <a:bodyPr/>
                    <a:lstStyle/>
                    <a:p>
                      <a:pPr indent="0" lvl="0" marL="0" rtl="0" algn="l">
                        <a:spcBef>
                          <a:spcPts val="0"/>
                        </a:spcBef>
                        <a:spcAft>
                          <a:spcPts val="0"/>
                        </a:spcAft>
                        <a:buNone/>
                      </a:pPr>
                      <a:r>
                        <a:rPr i="1" lang="en" sz="1100"/>
                        <a:t>Logistic Regression</a:t>
                      </a:r>
                      <a:endParaRPr i="1" sz="1100"/>
                    </a:p>
                  </a:txBody>
                  <a:tcPr marT="91425" marB="91425" marR="91425" marL="91425"/>
                </a:tc>
                <a:tc>
                  <a:txBody>
                    <a:bodyPr/>
                    <a:lstStyle/>
                    <a:p>
                      <a:pPr indent="0" lvl="0" marL="0" rtl="0" algn="l">
                        <a:spcBef>
                          <a:spcPts val="0"/>
                        </a:spcBef>
                        <a:spcAft>
                          <a:spcPts val="0"/>
                        </a:spcAft>
                        <a:buNone/>
                      </a:pPr>
                      <a:r>
                        <a:rPr lang="en" sz="1100"/>
                        <a:t>Regresion</a:t>
                      </a:r>
                      <a:endParaRPr sz="1100"/>
                    </a:p>
                  </a:txBody>
                  <a:tcPr marT="91425" marB="91425" marR="91425" marL="91425"/>
                </a:tc>
                <a:tc>
                  <a:txBody>
                    <a:bodyPr/>
                    <a:lstStyle/>
                    <a:p>
                      <a:pPr indent="0" lvl="0" marL="0" rtl="0" algn="l">
                        <a:spcBef>
                          <a:spcPts val="0"/>
                        </a:spcBef>
                        <a:spcAft>
                          <a:spcPts val="0"/>
                        </a:spcAft>
                        <a:buNone/>
                      </a:pPr>
                      <a:r>
                        <a:rPr lang="en" sz="1100"/>
                        <a:t>Maximum iterations = 10000</a:t>
                      </a:r>
                      <a:endParaRPr sz="1100"/>
                    </a:p>
                  </a:txBody>
                  <a:tcPr marT="91425" marB="91425" marR="91425" marL="91425"/>
                </a:tc>
                <a:tc>
                  <a:txBody>
                    <a:bodyPr/>
                    <a:lstStyle/>
                    <a:p>
                      <a:pPr indent="0" lvl="0" marL="0" rtl="0" algn="l">
                        <a:spcBef>
                          <a:spcPts val="0"/>
                        </a:spcBef>
                        <a:spcAft>
                          <a:spcPts val="0"/>
                        </a:spcAft>
                        <a:buNone/>
                      </a:pPr>
                      <a:r>
                        <a:rPr lang="en" sz="1100"/>
                        <a:t>10 fold cross validation </a:t>
                      </a:r>
                      <a:endParaRPr sz="1100"/>
                    </a:p>
                  </a:txBody>
                  <a:tcPr marT="91425" marB="91425" marR="91425" marL="91425"/>
                </a:tc>
              </a:tr>
              <a:tr h="654225">
                <a:tc>
                  <a:txBody>
                    <a:bodyPr/>
                    <a:lstStyle/>
                    <a:p>
                      <a:pPr indent="0" lvl="0" marL="0" rtl="0" algn="l">
                        <a:spcBef>
                          <a:spcPts val="0"/>
                        </a:spcBef>
                        <a:spcAft>
                          <a:spcPts val="0"/>
                        </a:spcAft>
                        <a:buNone/>
                      </a:pPr>
                      <a:r>
                        <a:rPr i="1" lang="en" sz="1100"/>
                        <a:t>Random Forest</a:t>
                      </a:r>
                      <a:endParaRPr i="1" sz="1100"/>
                    </a:p>
                  </a:txBody>
                  <a:tcPr marT="91425" marB="91425" marR="91425" marL="91425"/>
                </a:tc>
                <a:tc>
                  <a:txBody>
                    <a:bodyPr/>
                    <a:lstStyle/>
                    <a:p>
                      <a:pPr indent="0" lvl="0" marL="0" rtl="0" algn="l">
                        <a:spcBef>
                          <a:spcPts val="0"/>
                        </a:spcBef>
                        <a:spcAft>
                          <a:spcPts val="0"/>
                        </a:spcAft>
                        <a:buNone/>
                      </a:pPr>
                      <a:r>
                        <a:rPr lang="en" sz="1100"/>
                        <a:t>Tree-Based</a:t>
                      </a:r>
                      <a:endParaRPr sz="1100"/>
                    </a:p>
                  </a:txBody>
                  <a:tcPr marT="91425" marB="91425" marR="91425" marL="91425"/>
                </a:tc>
                <a:tc>
                  <a:txBody>
                    <a:bodyPr/>
                    <a:lstStyle/>
                    <a:p>
                      <a:pPr indent="0" lvl="0" marL="0" rtl="0" algn="l">
                        <a:spcBef>
                          <a:spcPts val="0"/>
                        </a:spcBef>
                        <a:spcAft>
                          <a:spcPts val="0"/>
                        </a:spcAft>
                        <a:buNone/>
                      </a:pPr>
                      <a:r>
                        <a:rPr lang="en" sz="1100"/>
                        <a:t>n</a:t>
                      </a:r>
                      <a:r>
                        <a:rPr lang="en" sz="1100"/>
                        <a:t>_estimators = 100, </a:t>
                      </a:r>
                      <a:br>
                        <a:rPr lang="en" sz="1100"/>
                      </a:br>
                      <a:r>
                        <a:rPr lang="en" sz="1100"/>
                        <a:t>criterion = “entropy”</a:t>
                      </a:r>
                      <a:endParaRPr sz="1100"/>
                    </a:p>
                  </a:txBody>
                  <a:tcPr marT="91425" marB="91425" marR="91425" marL="91425"/>
                </a:tc>
                <a:tc>
                  <a:txBody>
                    <a:bodyPr/>
                    <a:lstStyle/>
                    <a:p>
                      <a:pPr indent="0" lvl="0" marL="0" rtl="0" algn="l">
                        <a:spcBef>
                          <a:spcPts val="0"/>
                        </a:spcBef>
                        <a:spcAft>
                          <a:spcPts val="0"/>
                        </a:spcAft>
                        <a:buNone/>
                      </a:pPr>
                      <a:r>
                        <a:rPr lang="en" sz="1100"/>
                        <a:t>minimize cross validation loss metrics by random search </a:t>
                      </a:r>
                      <a:endParaRPr sz="1100"/>
                    </a:p>
                  </a:txBody>
                  <a:tcPr marT="91425" marB="91425" marR="91425" marL="91425"/>
                </a:tc>
              </a:tr>
              <a:tr h="653550">
                <a:tc>
                  <a:txBody>
                    <a:bodyPr/>
                    <a:lstStyle/>
                    <a:p>
                      <a:pPr indent="0" lvl="0" marL="0" rtl="0" algn="l">
                        <a:spcBef>
                          <a:spcPts val="0"/>
                        </a:spcBef>
                        <a:spcAft>
                          <a:spcPts val="0"/>
                        </a:spcAft>
                        <a:buNone/>
                      </a:pPr>
                      <a:r>
                        <a:rPr i="1" lang="en" sz="1100"/>
                        <a:t>XG Boost</a:t>
                      </a:r>
                      <a:endParaRPr i="1" sz="1100"/>
                    </a:p>
                  </a:txBody>
                  <a:tcPr marT="91425" marB="91425" marR="91425" marL="91425"/>
                </a:tc>
                <a:tc>
                  <a:txBody>
                    <a:bodyPr/>
                    <a:lstStyle/>
                    <a:p>
                      <a:pPr indent="0" lvl="0" marL="0" rtl="0" algn="l">
                        <a:spcBef>
                          <a:spcPts val="0"/>
                        </a:spcBef>
                        <a:spcAft>
                          <a:spcPts val="0"/>
                        </a:spcAft>
                        <a:buNone/>
                      </a:pPr>
                      <a:r>
                        <a:rPr lang="en" sz="1100"/>
                        <a:t>Ensemble</a:t>
                      </a:r>
                      <a:endParaRPr sz="1100"/>
                    </a:p>
                  </a:txBody>
                  <a:tcPr marT="91425" marB="91425" marR="91425" marL="91425"/>
                </a:tc>
                <a:tc>
                  <a:txBody>
                    <a:bodyPr/>
                    <a:lstStyle/>
                    <a:p>
                      <a:pPr indent="0" lvl="0" marL="0" rtl="0" algn="l">
                        <a:spcBef>
                          <a:spcPts val="0"/>
                        </a:spcBef>
                        <a:spcAft>
                          <a:spcPts val="0"/>
                        </a:spcAft>
                        <a:buNone/>
                      </a:pPr>
                      <a:r>
                        <a:rPr lang="en" sz="1100"/>
                        <a:t>Learning rate = 0.300 </a:t>
                      </a:r>
                      <a:endParaRPr sz="1100"/>
                    </a:p>
                    <a:p>
                      <a:pPr indent="0" lvl="0" marL="0" rtl="0" algn="l">
                        <a:spcBef>
                          <a:spcPts val="0"/>
                        </a:spcBef>
                        <a:spcAft>
                          <a:spcPts val="0"/>
                        </a:spcAft>
                        <a:buNone/>
                      </a:pPr>
                      <a:r>
                        <a:rPr lang="en" sz="1100"/>
                        <a:t>Max Depth = 6  </a:t>
                      </a:r>
                      <a:endParaRPr sz="1100"/>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Minimize cross validation loss metrics by random search </a:t>
                      </a:r>
                      <a:endParaRPr sz="1100"/>
                    </a:p>
                  </a:txBody>
                  <a:tcPr marT="91425" marB="91425" marR="91425" marL="91425"/>
                </a:tc>
              </a:tr>
              <a:tr h="514950">
                <a:tc>
                  <a:txBody>
                    <a:bodyPr/>
                    <a:lstStyle/>
                    <a:p>
                      <a:pPr indent="0" lvl="0" marL="0" rtl="0" algn="l">
                        <a:spcBef>
                          <a:spcPts val="0"/>
                        </a:spcBef>
                        <a:spcAft>
                          <a:spcPts val="0"/>
                        </a:spcAft>
                        <a:buNone/>
                      </a:pPr>
                      <a:r>
                        <a:rPr i="1" lang="en" sz="1100"/>
                        <a:t>kNN</a:t>
                      </a:r>
                      <a:endParaRPr i="1" sz="1100"/>
                    </a:p>
                  </a:txBody>
                  <a:tcPr marT="91425" marB="91425" marR="91425" marL="91425"/>
                </a:tc>
                <a:tc>
                  <a:txBody>
                    <a:bodyPr/>
                    <a:lstStyle/>
                    <a:p>
                      <a:pPr indent="0" lvl="0" marL="0" rtl="0" algn="l">
                        <a:spcBef>
                          <a:spcPts val="0"/>
                        </a:spcBef>
                        <a:spcAft>
                          <a:spcPts val="0"/>
                        </a:spcAft>
                        <a:buNone/>
                      </a:pPr>
                      <a:r>
                        <a:rPr lang="en" sz="1100"/>
                        <a:t>Lazy-Learning</a:t>
                      </a:r>
                      <a:endParaRPr sz="1100"/>
                    </a:p>
                  </a:txBody>
                  <a:tcPr marT="91425" marB="91425" marR="91425" marL="91425"/>
                </a:tc>
                <a:tc>
                  <a:txBody>
                    <a:bodyPr/>
                    <a:lstStyle/>
                    <a:p>
                      <a:pPr indent="0" lvl="0" marL="0" rtl="0" algn="l">
                        <a:spcBef>
                          <a:spcPts val="0"/>
                        </a:spcBef>
                        <a:spcAft>
                          <a:spcPts val="0"/>
                        </a:spcAft>
                        <a:buNone/>
                      </a:pPr>
                      <a:r>
                        <a:rPr lang="en" sz="1100"/>
                        <a:t>K = 2</a:t>
                      </a:r>
                      <a:endParaRPr sz="1100"/>
                    </a:p>
                  </a:txBody>
                  <a:tcPr marT="91425" marB="91425" marR="91425" marL="91425"/>
                </a:tc>
                <a:tc>
                  <a:txBody>
                    <a:bodyPr/>
                    <a:lstStyle/>
                    <a:p>
                      <a:pPr indent="0" lvl="0" marL="0" rtl="0" algn="l">
                        <a:spcBef>
                          <a:spcPts val="0"/>
                        </a:spcBef>
                        <a:spcAft>
                          <a:spcPts val="0"/>
                        </a:spcAft>
                        <a:buNone/>
                      </a:pPr>
                      <a:r>
                        <a:rPr lang="en" sz="1100"/>
                        <a:t>Mi</a:t>
                      </a:r>
                      <a:r>
                        <a:rPr lang="en" sz="1100"/>
                        <a:t>nimize error rate of </a:t>
                      </a:r>
                      <a:r>
                        <a:rPr lang="en" sz="1100"/>
                        <a:t>ks from 1 to 40</a:t>
                      </a:r>
                      <a:endParaRPr sz="1100"/>
                    </a:p>
                  </a:txBody>
                  <a:tcPr marT="91425" marB="91425" marR="91425" marL="91425"/>
                </a:tc>
              </a:tr>
              <a:tr h="414075">
                <a:tc>
                  <a:txBody>
                    <a:bodyPr/>
                    <a:lstStyle/>
                    <a:p>
                      <a:pPr indent="0" lvl="0" marL="0" rtl="0" algn="l">
                        <a:spcBef>
                          <a:spcPts val="0"/>
                        </a:spcBef>
                        <a:spcAft>
                          <a:spcPts val="0"/>
                        </a:spcAft>
                        <a:buNone/>
                      </a:pPr>
                      <a:r>
                        <a:rPr i="1" lang="en" sz="1100"/>
                        <a:t>Ensemble classifier</a:t>
                      </a:r>
                      <a:endParaRPr i="1" sz="1100"/>
                    </a:p>
                  </a:txBody>
                  <a:tcPr marT="91425" marB="91425" marR="91425" marL="91425"/>
                </a:tc>
                <a:tc>
                  <a:txBody>
                    <a:bodyPr/>
                    <a:lstStyle/>
                    <a:p>
                      <a:pPr indent="0" lvl="0" marL="0" rtl="0" algn="l">
                        <a:spcBef>
                          <a:spcPts val="0"/>
                        </a:spcBef>
                        <a:spcAft>
                          <a:spcPts val="0"/>
                        </a:spcAft>
                        <a:buNone/>
                      </a:pPr>
                      <a:r>
                        <a:rPr lang="en" sz="1100"/>
                        <a:t>Ensemble</a:t>
                      </a:r>
                      <a:endParaRPr sz="1100"/>
                    </a:p>
                  </a:txBody>
                  <a:tcPr marT="91425" marB="91425" marR="91425" marL="91425"/>
                </a:tc>
                <a:tc>
                  <a:txBody>
                    <a:bodyPr/>
                    <a:lstStyle/>
                    <a:p>
                      <a:pPr indent="0" lvl="0" marL="0" rtl="0" algn="l">
                        <a:spcBef>
                          <a:spcPts val="0"/>
                        </a:spcBef>
                        <a:spcAft>
                          <a:spcPts val="0"/>
                        </a:spcAft>
                        <a:buNone/>
                      </a:pPr>
                      <a:r>
                        <a:rPr lang="en" sz="1100"/>
                        <a:t>Voting method = majority</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8194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by Permutation Importance </a:t>
            </a:r>
            <a:endParaRPr/>
          </a:p>
        </p:txBody>
      </p:sp>
      <p:graphicFrame>
        <p:nvGraphicFramePr>
          <p:cNvPr id="127" name="Google Shape;127;p19"/>
          <p:cNvGraphicFramePr/>
          <p:nvPr/>
        </p:nvGraphicFramePr>
        <p:xfrm>
          <a:off x="790275" y="2107275"/>
          <a:ext cx="3000000" cy="3000000"/>
        </p:xfrm>
        <a:graphic>
          <a:graphicData uri="http://schemas.openxmlformats.org/drawingml/2006/table">
            <a:tbl>
              <a:tblPr>
                <a:noFill/>
                <a:tableStyleId>{C0FC5C48-F234-486A-8DA7-3E7CF572A6E5}</a:tableStyleId>
              </a:tblPr>
              <a:tblGrid>
                <a:gridCol w="1952950"/>
                <a:gridCol w="1952950"/>
                <a:gridCol w="1952950"/>
                <a:gridCol w="1952950"/>
              </a:tblGrid>
              <a:tr h="381000">
                <a:tc>
                  <a:txBody>
                    <a:bodyPr/>
                    <a:lstStyle/>
                    <a:p>
                      <a:pPr indent="0" lvl="0" marL="0" rtl="0" algn="l">
                        <a:spcBef>
                          <a:spcPts val="0"/>
                        </a:spcBef>
                        <a:spcAft>
                          <a:spcPts val="0"/>
                        </a:spcAft>
                        <a:buNone/>
                      </a:pPr>
                      <a:r>
                        <a:rPr b="1" lang="en" sz="1200"/>
                        <a:t>Model Type </a:t>
                      </a:r>
                      <a:endParaRPr b="1" sz="1200"/>
                    </a:p>
                  </a:txBody>
                  <a:tcPr marT="91425" marB="91425" marR="91425" marL="91425"/>
                </a:tc>
                <a:tc>
                  <a:txBody>
                    <a:bodyPr/>
                    <a:lstStyle/>
                    <a:p>
                      <a:pPr indent="0" lvl="0" marL="0" rtl="0" algn="l">
                        <a:spcBef>
                          <a:spcPts val="0"/>
                        </a:spcBef>
                        <a:spcAft>
                          <a:spcPts val="0"/>
                        </a:spcAft>
                        <a:buNone/>
                      </a:pPr>
                      <a:r>
                        <a:rPr b="1" lang="en" sz="1200"/>
                        <a:t>Feature 1 </a:t>
                      </a:r>
                      <a:endParaRPr b="1" sz="1200"/>
                    </a:p>
                  </a:txBody>
                  <a:tcPr marT="91425" marB="91425" marR="91425" marL="91425"/>
                </a:tc>
                <a:tc>
                  <a:txBody>
                    <a:bodyPr/>
                    <a:lstStyle/>
                    <a:p>
                      <a:pPr indent="0" lvl="0" marL="0" rtl="0" algn="l">
                        <a:spcBef>
                          <a:spcPts val="0"/>
                        </a:spcBef>
                        <a:spcAft>
                          <a:spcPts val="0"/>
                        </a:spcAft>
                        <a:buNone/>
                      </a:pPr>
                      <a:r>
                        <a:rPr b="1" lang="en" sz="1200"/>
                        <a:t>Feature 2 </a:t>
                      </a:r>
                      <a:endParaRPr b="1" sz="1200"/>
                    </a:p>
                  </a:txBody>
                  <a:tcPr marT="91425" marB="91425" marR="91425" marL="91425"/>
                </a:tc>
                <a:tc>
                  <a:txBody>
                    <a:bodyPr/>
                    <a:lstStyle/>
                    <a:p>
                      <a:pPr indent="0" lvl="0" marL="0" rtl="0" algn="l">
                        <a:spcBef>
                          <a:spcPts val="0"/>
                        </a:spcBef>
                        <a:spcAft>
                          <a:spcPts val="0"/>
                        </a:spcAft>
                        <a:buNone/>
                      </a:pPr>
                      <a:r>
                        <a:rPr b="1" lang="en" sz="1200"/>
                        <a:t>Feature 3 </a:t>
                      </a:r>
                      <a:endParaRPr b="1" sz="1200"/>
                    </a:p>
                  </a:txBody>
                  <a:tcPr marT="91425" marB="91425" marR="91425" marL="91425"/>
                </a:tc>
              </a:tr>
              <a:tr h="381000">
                <a:tc>
                  <a:txBody>
                    <a:bodyPr/>
                    <a:lstStyle/>
                    <a:p>
                      <a:pPr indent="0" lvl="0" marL="0" rtl="0" algn="l">
                        <a:spcBef>
                          <a:spcPts val="0"/>
                        </a:spcBef>
                        <a:spcAft>
                          <a:spcPts val="0"/>
                        </a:spcAft>
                        <a:buNone/>
                      </a:pPr>
                      <a:r>
                        <a:rPr i="1" lang="en" sz="1200"/>
                        <a:t>Logistic Regression </a:t>
                      </a:r>
                      <a:endParaRPr i="1" sz="1200"/>
                    </a:p>
                  </a:txBody>
                  <a:tcPr marT="91425" marB="91425" marR="91425" marL="91425"/>
                </a:tc>
                <a:tc>
                  <a:txBody>
                    <a:bodyPr/>
                    <a:lstStyle/>
                    <a:p>
                      <a:pPr indent="0" lvl="0" marL="0" rtl="0" algn="l">
                        <a:spcBef>
                          <a:spcPts val="0"/>
                        </a:spcBef>
                        <a:spcAft>
                          <a:spcPts val="0"/>
                        </a:spcAft>
                        <a:buNone/>
                      </a:pPr>
                      <a:r>
                        <a:rPr lang="en" sz="1200"/>
                        <a:t>Arrival Date Week Number </a:t>
                      </a:r>
                      <a:endParaRPr sz="1200"/>
                    </a:p>
                  </a:txBody>
                  <a:tcPr marT="91425" marB="91425" marR="91425" marL="91425"/>
                </a:tc>
                <a:tc>
                  <a:txBody>
                    <a:bodyPr/>
                    <a:lstStyle/>
                    <a:p>
                      <a:pPr indent="0" lvl="0" marL="0" rtl="0" algn="l">
                        <a:spcBef>
                          <a:spcPts val="0"/>
                        </a:spcBef>
                        <a:spcAft>
                          <a:spcPts val="0"/>
                        </a:spcAft>
                        <a:buNone/>
                      </a:pPr>
                      <a:r>
                        <a:rPr lang="en" sz="1200"/>
                        <a:t>Arrival Date Month</a:t>
                      </a:r>
                      <a:endParaRPr sz="1200"/>
                    </a:p>
                  </a:txBody>
                  <a:tcPr marT="91425" marB="91425" marR="91425" marL="91425"/>
                </a:tc>
                <a:tc>
                  <a:txBody>
                    <a:bodyPr/>
                    <a:lstStyle/>
                    <a:p>
                      <a:pPr indent="0" lvl="0" marL="0" rtl="0" algn="l">
                        <a:spcBef>
                          <a:spcPts val="0"/>
                        </a:spcBef>
                        <a:spcAft>
                          <a:spcPts val="0"/>
                        </a:spcAft>
                        <a:buNone/>
                      </a:pPr>
                      <a:r>
                        <a:rPr lang="en" sz="1200"/>
                        <a:t>Deposit Type </a:t>
                      </a:r>
                      <a:endParaRPr sz="1200"/>
                    </a:p>
                  </a:txBody>
                  <a:tcPr marT="91425" marB="91425" marR="91425" marL="91425"/>
                </a:tc>
              </a:tr>
              <a:tr h="381000">
                <a:tc>
                  <a:txBody>
                    <a:bodyPr/>
                    <a:lstStyle/>
                    <a:p>
                      <a:pPr indent="0" lvl="0" marL="0" rtl="0" algn="l">
                        <a:spcBef>
                          <a:spcPts val="0"/>
                        </a:spcBef>
                        <a:spcAft>
                          <a:spcPts val="0"/>
                        </a:spcAft>
                        <a:buNone/>
                      </a:pPr>
                      <a:r>
                        <a:rPr i="1" lang="en" sz="1200"/>
                        <a:t>Random Forest </a:t>
                      </a:r>
                      <a:endParaRPr i="1" sz="1200"/>
                    </a:p>
                  </a:txBody>
                  <a:tcPr marT="91425" marB="91425" marR="91425" marL="91425"/>
                </a:tc>
                <a:tc>
                  <a:txBody>
                    <a:bodyPr/>
                    <a:lstStyle/>
                    <a:p>
                      <a:pPr indent="0" lvl="0" marL="0" rtl="0" algn="l">
                        <a:spcBef>
                          <a:spcPts val="0"/>
                        </a:spcBef>
                        <a:spcAft>
                          <a:spcPts val="0"/>
                        </a:spcAft>
                        <a:buNone/>
                      </a:pPr>
                      <a:r>
                        <a:rPr lang="en" sz="1200"/>
                        <a:t>Total Special Requests </a:t>
                      </a:r>
                      <a:endParaRPr sz="1200"/>
                    </a:p>
                  </a:txBody>
                  <a:tcPr marT="91425" marB="91425" marR="91425" marL="91425"/>
                </a:tc>
                <a:tc>
                  <a:txBody>
                    <a:bodyPr/>
                    <a:lstStyle/>
                    <a:p>
                      <a:pPr indent="0" lvl="0" marL="0" rtl="0" algn="l">
                        <a:spcBef>
                          <a:spcPts val="0"/>
                        </a:spcBef>
                        <a:spcAft>
                          <a:spcPts val="0"/>
                        </a:spcAft>
                        <a:buNone/>
                      </a:pPr>
                      <a:r>
                        <a:rPr lang="en" sz="1200"/>
                        <a:t>Deposit Type </a:t>
                      </a:r>
                      <a:endParaRPr sz="1200"/>
                    </a:p>
                  </a:txBody>
                  <a:tcPr marT="91425" marB="91425" marR="91425" marL="91425"/>
                </a:tc>
                <a:tc>
                  <a:txBody>
                    <a:bodyPr/>
                    <a:lstStyle/>
                    <a:p>
                      <a:pPr indent="0" lvl="0" marL="0" rtl="0" algn="l">
                        <a:spcBef>
                          <a:spcPts val="0"/>
                        </a:spcBef>
                        <a:spcAft>
                          <a:spcPts val="0"/>
                        </a:spcAft>
                        <a:buNone/>
                      </a:pPr>
                      <a:r>
                        <a:rPr lang="en" sz="1200"/>
                        <a:t>Lead Time </a:t>
                      </a:r>
                      <a:endParaRPr sz="1200"/>
                    </a:p>
                  </a:txBody>
                  <a:tcPr marT="91425" marB="91425" marR="91425" marL="91425"/>
                </a:tc>
              </a:tr>
              <a:tr h="381000">
                <a:tc>
                  <a:txBody>
                    <a:bodyPr/>
                    <a:lstStyle/>
                    <a:p>
                      <a:pPr indent="0" lvl="0" marL="0" rtl="0" algn="l">
                        <a:spcBef>
                          <a:spcPts val="0"/>
                        </a:spcBef>
                        <a:spcAft>
                          <a:spcPts val="0"/>
                        </a:spcAft>
                        <a:buNone/>
                      </a:pPr>
                      <a:r>
                        <a:rPr i="1" lang="en" sz="1200"/>
                        <a:t>KNN </a:t>
                      </a:r>
                      <a:endParaRPr i="1" sz="1200"/>
                    </a:p>
                  </a:txBody>
                  <a:tcPr marT="91425" marB="91425" marR="91425" marL="91425"/>
                </a:tc>
                <a:tc>
                  <a:txBody>
                    <a:bodyPr/>
                    <a:lstStyle/>
                    <a:p>
                      <a:pPr indent="0" lvl="0" marL="0" rtl="0" algn="l">
                        <a:spcBef>
                          <a:spcPts val="0"/>
                        </a:spcBef>
                        <a:spcAft>
                          <a:spcPts val="0"/>
                        </a:spcAft>
                        <a:buNone/>
                      </a:pPr>
                      <a:r>
                        <a:rPr lang="en" sz="1200"/>
                        <a:t>Lead Time</a:t>
                      </a:r>
                      <a:endParaRPr sz="1200"/>
                    </a:p>
                  </a:txBody>
                  <a:tcPr marT="91425" marB="91425" marR="91425" marL="91425"/>
                </a:tc>
                <a:tc>
                  <a:txBody>
                    <a:bodyPr/>
                    <a:lstStyle/>
                    <a:p>
                      <a:pPr indent="0" lvl="0" marL="0" rtl="0" algn="l">
                        <a:spcBef>
                          <a:spcPts val="0"/>
                        </a:spcBef>
                        <a:spcAft>
                          <a:spcPts val="0"/>
                        </a:spcAft>
                        <a:buNone/>
                      </a:pPr>
                      <a:r>
                        <a:rPr lang="en" sz="1200"/>
                        <a:t>Average Daily Rate</a:t>
                      </a:r>
                      <a:r>
                        <a:rPr lang="en" sz="1200"/>
                        <a:t> </a:t>
                      </a:r>
                      <a:endParaRPr sz="1200"/>
                    </a:p>
                  </a:txBody>
                  <a:tcPr marT="91425" marB="91425" marR="91425" marL="91425"/>
                </a:tc>
                <a:tc>
                  <a:txBody>
                    <a:bodyPr/>
                    <a:lstStyle/>
                    <a:p>
                      <a:pPr indent="0" lvl="0" marL="0" rtl="0" algn="l">
                        <a:spcBef>
                          <a:spcPts val="0"/>
                        </a:spcBef>
                        <a:spcAft>
                          <a:spcPts val="0"/>
                        </a:spcAft>
                        <a:buNone/>
                      </a:pPr>
                      <a:r>
                        <a:rPr lang="en" sz="1200"/>
                        <a:t>Arrival Date Week Number </a:t>
                      </a:r>
                      <a:endParaRPr sz="1200"/>
                    </a:p>
                  </a:txBody>
                  <a:tcPr marT="91425" marB="91425" marR="91425" marL="91425"/>
                </a:tc>
              </a:tr>
              <a:tr h="381000">
                <a:tc>
                  <a:txBody>
                    <a:bodyPr/>
                    <a:lstStyle/>
                    <a:p>
                      <a:pPr indent="0" lvl="0" marL="0" rtl="0" algn="l">
                        <a:spcBef>
                          <a:spcPts val="0"/>
                        </a:spcBef>
                        <a:spcAft>
                          <a:spcPts val="0"/>
                        </a:spcAft>
                        <a:buNone/>
                      </a:pPr>
                      <a:r>
                        <a:rPr i="1" lang="en" sz="1200"/>
                        <a:t>XGBoost </a:t>
                      </a:r>
                      <a:endParaRPr i="1" sz="1200"/>
                    </a:p>
                  </a:txBody>
                  <a:tcPr marT="91425" marB="91425" marR="91425" marL="91425"/>
                </a:tc>
                <a:tc>
                  <a:txBody>
                    <a:bodyPr/>
                    <a:lstStyle/>
                    <a:p>
                      <a:pPr indent="0" lvl="0" marL="0" rtl="0" algn="l">
                        <a:spcBef>
                          <a:spcPts val="0"/>
                        </a:spcBef>
                        <a:spcAft>
                          <a:spcPts val="0"/>
                        </a:spcAft>
                        <a:buNone/>
                      </a:pPr>
                      <a:r>
                        <a:rPr lang="en" sz="1200"/>
                        <a:t>Deposit Type </a:t>
                      </a:r>
                      <a:endParaRPr sz="1200"/>
                    </a:p>
                  </a:txBody>
                  <a:tcPr marT="91425" marB="91425" marR="91425" marL="91425"/>
                </a:tc>
                <a:tc>
                  <a:txBody>
                    <a:bodyPr/>
                    <a:lstStyle/>
                    <a:p>
                      <a:pPr indent="0" lvl="0" marL="0" rtl="0" algn="l">
                        <a:spcBef>
                          <a:spcPts val="0"/>
                        </a:spcBef>
                        <a:spcAft>
                          <a:spcPts val="0"/>
                        </a:spcAft>
                        <a:buNone/>
                      </a:pPr>
                      <a:r>
                        <a:rPr lang="en" sz="1200"/>
                        <a:t>Total Special Requests</a:t>
                      </a:r>
                      <a:endParaRPr sz="1200"/>
                    </a:p>
                  </a:txBody>
                  <a:tcPr marT="91425" marB="91425" marR="91425" marL="91425"/>
                </a:tc>
                <a:tc>
                  <a:txBody>
                    <a:bodyPr/>
                    <a:lstStyle/>
                    <a:p>
                      <a:pPr indent="0" lvl="0" marL="0" rtl="0" algn="l">
                        <a:spcBef>
                          <a:spcPts val="0"/>
                        </a:spcBef>
                        <a:spcAft>
                          <a:spcPts val="0"/>
                        </a:spcAft>
                        <a:buNone/>
                      </a:pPr>
                      <a:r>
                        <a:rPr lang="en" sz="1200"/>
                        <a:t>Market Segment </a:t>
                      </a:r>
                      <a:endParaRPr sz="1200"/>
                    </a:p>
                  </a:txBody>
                  <a:tcPr marT="91425" marB="91425" marR="91425" marL="91425"/>
                </a:tc>
              </a:tr>
              <a:tr h="381000">
                <a:tc>
                  <a:txBody>
                    <a:bodyPr/>
                    <a:lstStyle/>
                    <a:p>
                      <a:pPr indent="0" lvl="0" marL="0" rtl="0" algn="l">
                        <a:spcBef>
                          <a:spcPts val="0"/>
                        </a:spcBef>
                        <a:spcAft>
                          <a:spcPts val="0"/>
                        </a:spcAft>
                        <a:buNone/>
                      </a:pPr>
                      <a:r>
                        <a:rPr i="1" lang="en" sz="1200"/>
                        <a:t>Ensemble </a:t>
                      </a:r>
                      <a:endParaRPr i="1" sz="1200"/>
                    </a:p>
                  </a:txBody>
                  <a:tcPr marT="91425" marB="91425" marR="91425" marL="91425"/>
                </a:tc>
                <a:tc>
                  <a:txBody>
                    <a:bodyPr/>
                    <a:lstStyle/>
                    <a:p>
                      <a:pPr indent="0" lvl="0" marL="0" rtl="0" algn="l">
                        <a:spcBef>
                          <a:spcPts val="0"/>
                        </a:spcBef>
                        <a:spcAft>
                          <a:spcPts val="0"/>
                        </a:spcAft>
                        <a:buNone/>
                      </a:pPr>
                      <a:r>
                        <a:rPr lang="en" sz="1200"/>
                        <a:t>Deposit Type </a:t>
                      </a:r>
                      <a:endParaRPr sz="1200"/>
                    </a:p>
                  </a:txBody>
                  <a:tcPr marT="91425" marB="91425" marR="91425" marL="91425"/>
                </a:tc>
                <a:tc>
                  <a:txBody>
                    <a:bodyPr/>
                    <a:lstStyle/>
                    <a:p>
                      <a:pPr indent="0" lvl="0" marL="0" rtl="0" algn="l">
                        <a:spcBef>
                          <a:spcPts val="0"/>
                        </a:spcBef>
                        <a:spcAft>
                          <a:spcPts val="0"/>
                        </a:spcAft>
                        <a:buNone/>
                      </a:pPr>
                      <a:r>
                        <a:rPr lang="en" sz="1200"/>
                        <a:t>Lead Time </a:t>
                      </a:r>
                      <a:endParaRPr sz="1200"/>
                    </a:p>
                  </a:txBody>
                  <a:tcPr marT="91425" marB="91425" marR="91425" marL="91425"/>
                </a:tc>
                <a:tc>
                  <a:txBody>
                    <a:bodyPr/>
                    <a:lstStyle/>
                    <a:p>
                      <a:pPr indent="0" lvl="0" marL="0" rtl="0" algn="l">
                        <a:spcBef>
                          <a:spcPts val="0"/>
                        </a:spcBef>
                        <a:spcAft>
                          <a:spcPts val="0"/>
                        </a:spcAft>
                        <a:buNone/>
                      </a:pPr>
                      <a:r>
                        <a:rPr lang="en" sz="1200"/>
                        <a:t>Average Daily Rate</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0"/>
          <p:cNvPicPr preferRelativeResize="0"/>
          <p:nvPr/>
        </p:nvPicPr>
        <p:blipFill>
          <a:blip r:embed="rId3">
            <a:alphaModFix/>
          </a:blip>
          <a:stretch>
            <a:fillRect/>
          </a:stretch>
        </p:blipFill>
        <p:spPr>
          <a:xfrm>
            <a:off x="437125" y="1983188"/>
            <a:ext cx="4195700" cy="2797125"/>
          </a:xfrm>
          <a:prstGeom prst="rect">
            <a:avLst/>
          </a:prstGeom>
          <a:noFill/>
          <a:ln>
            <a:noFill/>
          </a:ln>
        </p:spPr>
      </p:pic>
      <p:pic>
        <p:nvPicPr>
          <p:cNvPr id="135" name="Google Shape;135;p20"/>
          <p:cNvPicPr preferRelativeResize="0"/>
          <p:nvPr/>
        </p:nvPicPr>
        <p:blipFill>
          <a:blip r:embed="rId4">
            <a:alphaModFix/>
          </a:blip>
          <a:stretch>
            <a:fillRect/>
          </a:stretch>
        </p:blipFill>
        <p:spPr>
          <a:xfrm>
            <a:off x="4816675" y="1983200"/>
            <a:ext cx="4195700" cy="27971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a:t>
            </a:r>
            <a:endParaRPr/>
          </a:p>
        </p:txBody>
      </p:sp>
      <p:pic>
        <p:nvPicPr>
          <p:cNvPr id="141" name="Google Shape;141;p21"/>
          <p:cNvPicPr preferRelativeResize="0"/>
          <p:nvPr/>
        </p:nvPicPr>
        <p:blipFill>
          <a:blip r:embed="rId3">
            <a:alphaModFix/>
          </a:blip>
          <a:stretch>
            <a:fillRect/>
          </a:stretch>
        </p:blipFill>
        <p:spPr>
          <a:xfrm>
            <a:off x="0" y="1979400"/>
            <a:ext cx="4484025" cy="2989367"/>
          </a:xfrm>
          <a:prstGeom prst="rect">
            <a:avLst/>
          </a:prstGeom>
          <a:noFill/>
          <a:ln>
            <a:noFill/>
          </a:ln>
        </p:spPr>
      </p:pic>
      <p:pic>
        <p:nvPicPr>
          <p:cNvPr id="142" name="Google Shape;142;p21"/>
          <p:cNvPicPr preferRelativeResize="0"/>
          <p:nvPr/>
        </p:nvPicPr>
        <p:blipFill>
          <a:blip r:embed="rId4">
            <a:alphaModFix/>
          </a:blip>
          <a:stretch>
            <a:fillRect/>
          </a:stretch>
        </p:blipFill>
        <p:spPr>
          <a:xfrm>
            <a:off x="4659975" y="1979400"/>
            <a:ext cx="4484025" cy="298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