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5ebca07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5ebca07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40c95e98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40c95e98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5ebca07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5ebca07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2000 U.S. population was over 280 million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2022 U.S. population currently over 330 million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Means at least 50 million jump in population between 2000 and 2020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Essentially: Are we having too many babies?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40c95e98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40c95e98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pulled directly from U.S. CDC website</a:t>
            </a:r>
            <a:endParaRPr/>
          </a:p>
          <a:p>
            <a:pPr indent="-298450" lvl="0" marL="457200" rtl="0" algn="l">
              <a:spcBef>
                <a:spcPts val="0"/>
              </a:spcBef>
              <a:spcAft>
                <a:spcPts val="0"/>
              </a:spcAft>
              <a:buSzPts val="1100"/>
              <a:buChar char="-"/>
            </a:pPr>
            <a:r>
              <a:rPr lang="en"/>
              <a:t>Separated and analyzed by race and age group</a:t>
            </a:r>
            <a:endParaRPr/>
          </a:p>
          <a:p>
            <a:pPr indent="-298450" lvl="0" marL="457200" rtl="0" algn="l">
              <a:spcBef>
                <a:spcPts val="0"/>
              </a:spcBef>
              <a:spcAft>
                <a:spcPts val="0"/>
              </a:spcAft>
              <a:buSzPts val="1100"/>
              <a:buChar char="-"/>
            </a:pPr>
            <a:r>
              <a:rPr lang="en"/>
              <a:t>Calculated percentage of live births each year per race</a:t>
            </a:r>
            <a:endParaRPr/>
          </a:p>
          <a:p>
            <a:pPr indent="-298450" lvl="0" marL="457200" rtl="0" algn="l">
              <a:spcBef>
                <a:spcPts val="0"/>
              </a:spcBef>
              <a:spcAft>
                <a:spcPts val="0"/>
              </a:spcAft>
              <a:buSzPts val="1100"/>
              <a:buChar char="-"/>
            </a:pPr>
            <a:r>
              <a:rPr lang="en"/>
              <a:t>Calculated difference in percentages by year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a08c67f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a08c67f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a08c67f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a08c67f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a08c67fd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7a08c67f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40c95e98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40c95e98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a08c67f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a08c67f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cdabc47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cdabc47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ata.census.gov/cedsci/table?q=us+population+2010&amp;tid=DECENNIALPLNAT2010.P1" TargetMode="External"/><Relationship Id="rId4" Type="http://schemas.openxmlformats.org/officeDocument/2006/relationships/hyperlink" Target="https://data.census.gov/cedsci/table?q=us+population+2020&amp;tid=DECENNIALPL2020.P1" TargetMode="External"/><Relationship Id="rId5" Type="http://schemas.openxmlformats.org/officeDocument/2006/relationships/hyperlink" Target="https://www.activesustainability.com/sustainable-development/causes-consequences-overpopulation/?_adin=02021864894" TargetMode="External"/><Relationship Id="rId6" Type="http://schemas.openxmlformats.org/officeDocument/2006/relationships/hyperlink" Target="http://wonder.cdc.gov/natality-current.html" TargetMode="External"/><Relationship Id="rId7" Type="http://schemas.openxmlformats.org/officeDocument/2006/relationships/hyperlink" Target="https://www.nytimes.com/2022/02/05/us/immigration-census-populat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activesustainability.com/sustainable-development/causes-consequences-overpopulation/?_adin=02021864894"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onder.cdc.gov/natality-current.html" TargetMode="External"/><Relationship Id="rId4" Type="http://schemas.openxmlformats.org/officeDocument/2006/relationships/hyperlink" Target="https://data.census.gov/cedsci/table?q=us%20population%202010&amp;tid=DECENNIALPLNAT2010.P1" TargetMode="External"/><Relationship Id="rId5" Type="http://schemas.openxmlformats.org/officeDocument/2006/relationships/hyperlink" Target="https://data.census.gov/cedsci/table?q=us%20population%202020&amp;tid=DECENNIALPL2020.P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nytimes.com/2022/02/05/us/immigration-census-population.html"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Do We Actually Have a Population Problem?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Chloe Rushing</a:t>
            </a:r>
            <a:endParaRPr/>
          </a:p>
          <a:p>
            <a:pPr indent="0" lvl="0" marL="0" rtl="0" algn="l">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and Appendix</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[1] Bureau, U. S. C. (n.d.). Explore census data. Retrieved October 30, 2022, from</a:t>
            </a:r>
            <a:br>
              <a:rPr lang="en"/>
            </a:br>
            <a:r>
              <a:rPr lang="en"/>
              <a:t>	</a:t>
            </a:r>
            <a:r>
              <a:rPr lang="en" u="sng">
                <a:solidFill>
                  <a:schemeClr val="hlink"/>
                </a:solidFill>
                <a:hlinkClick r:id="rId3"/>
              </a:rPr>
              <a:t>https://data.census.gov/cedsci/table?q=us+population+2010&amp;tid=DECENNIALPLNAT2010.P1</a:t>
            </a:r>
            <a:endParaRPr/>
          </a:p>
          <a:p>
            <a:pPr indent="0" lvl="0" marL="0" rtl="0" algn="l">
              <a:spcBef>
                <a:spcPts val="1200"/>
              </a:spcBef>
              <a:spcAft>
                <a:spcPts val="0"/>
              </a:spcAft>
              <a:buNone/>
            </a:pPr>
            <a:r>
              <a:rPr lang="en"/>
              <a:t>[2] Bureau, U. S. C. (n.d.). Explore census data. Retrieved October 30, 2022, from</a:t>
            </a:r>
            <a:br>
              <a:rPr lang="en"/>
            </a:br>
            <a:r>
              <a:rPr lang="en"/>
              <a:t>	</a:t>
            </a:r>
            <a:r>
              <a:rPr lang="en" u="sng">
                <a:solidFill>
                  <a:schemeClr val="hlink"/>
                </a:solidFill>
                <a:hlinkClick r:id="rId4"/>
              </a:rPr>
              <a:t>https://data.census.gov/cedsci/table?q=us+population+2020&amp;tid=DECENNIALPL2020.P1</a:t>
            </a:r>
            <a:endParaRPr/>
          </a:p>
          <a:p>
            <a:pPr indent="0" lvl="0" marL="0" rtl="0" algn="l">
              <a:spcBef>
                <a:spcPts val="1200"/>
              </a:spcBef>
              <a:spcAft>
                <a:spcPts val="0"/>
              </a:spcAft>
              <a:buNone/>
            </a:pPr>
            <a:r>
              <a:rPr lang="en"/>
              <a:t>[3] </a:t>
            </a:r>
            <a:r>
              <a:rPr i="1" lang="en"/>
              <a:t>Causes and consequences of overpopulation</a:t>
            </a:r>
            <a:r>
              <a:rPr lang="en"/>
              <a:t>. Sustainability for all. (n.d.). Retrieved October 30, 2022, from</a:t>
            </a:r>
            <a:br>
              <a:rPr lang="en"/>
            </a:br>
            <a:r>
              <a:rPr lang="en"/>
              <a:t>	</a:t>
            </a:r>
            <a:r>
              <a:rPr lang="en" u="sng">
                <a:solidFill>
                  <a:schemeClr val="accent5"/>
                </a:solidFill>
                <a:hlinkClick r:id="rId5">
                  <a:extLst>
                    <a:ext uri="{A12FA001-AC4F-418D-AE19-62706E023703}">
                      <ahyp:hlinkClr val="tx"/>
                    </a:ext>
                  </a:extLst>
                </a:hlinkClick>
              </a:rPr>
              <a:t>https://www.activesustainability.com/sustainable-development/causes-consequences-overpopulation/?_adin=02021864894</a:t>
            </a:r>
            <a:endParaRPr/>
          </a:p>
          <a:p>
            <a:pPr indent="0" lvl="0" marL="0" rtl="0" algn="l">
              <a:spcBef>
                <a:spcPts val="1200"/>
              </a:spcBef>
              <a:spcAft>
                <a:spcPts val="0"/>
              </a:spcAft>
              <a:buNone/>
            </a:pPr>
            <a:r>
              <a:rPr lang="en"/>
              <a:t>[4] Centers for Disease Control and Prevention, National Center for Health Statistics. National Vital Statistics System, Natality on CDC</a:t>
            </a:r>
            <a:br>
              <a:rPr lang="en"/>
            </a:br>
            <a:r>
              <a:rPr lang="en"/>
              <a:t>	WONDER Online Database. Data are from the Natality Records 2007-2020, as compiled from data provided by the 57 vital</a:t>
            </a:r>
            <a:br>
              <a:rPr lang="en"/>
            </a:br>
            <a:r>
              <a:rPr lang="en"/>
              <a:t>	statistics jurisdictions through the Vital Statistics Cooperative Program. Accessed at </a:t>
            </a:r>
            <a:r>
              <a:rPr lang="en" u="sng">
                <a:solidFill>
                  <a:schemeClr val="accent5"/>
                </a:solidFill>
                <a:hlinkClick r:id="rId6">
                  <a:extLst>
                    <a:ext uri="{A12FA001-AC4F-418D-AE19-62706E023703}">
                      <ahyp:hlinkClr val="tx"/>
                    </a:ext>
                  </a:extLst>
                </a:hlinkClick>
              </a:rPr>
              <a:t>http://wonder.cdc.gov/natality-current.html</a:t>
            </a:r>
            <a:br>
              <a:rPr lang="en"/>
            </a:br>
            <a:r>
              <a:rPr lang="en"/>
              <a:t>	with requested records 2011-2020 on Oct 29, 2022 5:51:00 PM.</a:t>
            </a:r>
            <a:endParaRPr/>
          </a:p>
          <a:p>
            <a:pPr indent="0" lvl="0" marL="0" rtl="0" algn="l">
              <a:spcBef>
                <a:spcPts val="1200"/>
              </a:spcBef>
              <a:spcAft>
                <a:spcPts val="1200"/>
              </a:spcAft>
              <a:buNone/>
            </a:pPr>
            <a:r>
              <a:rPr lang="en"/>
              <a:t>[5] Jordan, M., &amp; Gebeloff, R. (2022, February 5). Amid slowdown, immigration is driving U.S. population growth. The New York Times.</a:t>
            </a:r>
            <a:br>
              <a:rPr lang="en"/>
            </a:br>
            <a:r>
              <a:rPr lang="en"/>
              <a:t>	Retrieved October 30, 2022, from </a:t>
            </a:r>
            <a:r>
              <a:rPr lang="en" u="sng">
                <a:solidFill>
                  <a:schemeClr val="hlink"/>
                </a:solidFill>
                <a:hlinkClick r:id="rId7"/>
              </a:rPr>
              <a:t>https://www.nytimes.com/2022/02/05/us/immigration-census-population.html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a:t>
            </a:r>
            <a:endParaRPr/>
          </a:p>
        </p:txBody>
      </p:sp>
      <p:sp>
        <p:nvSpPr>
          <p:cNvPr id="66" name="Google Shape;66;p14"/>
          <p:cNvSpPr txBox="1"/>
          <p:nvPr>
            <p:ph idx="1" type="body"/>
          </p:nvPr>
        </p:nvSpPr>
        <p:spPr>
          <a:xfrm>
            <a:off x="311700" y="1389600"/>
            <a:ext cx="3827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29"/>
              <a:t>Overpopulation may cause severe exhaustion of natural resources, environmental degradation, rising unemployment, rising living costs</a:t>
            </a:r>
            <a:endParaRPr sz="1329"/>
          </a:p>
          <a:p>
            <a:pPr indent="0" lvl="0" marL="0" rtl="0" algn="l">
              <a:spcBef>
                <a:spcPts val="1000"/>
              </a:spcBef>
              <a:spcAft>
                <a:spcPts val="0"/>
              </a:spcAft>
              <a:buNone/>
            </a:pPr>
            <a:r>
              <a:rPr lang="en" sz="1329"/>
              <a:t>- Sustainability for all</a:t>
            </a:r>
            <a:r>
              <a:rPr baseline="30000" lang="en" sz="1329" u="sng">
                <a:solidFill>
                  <a:schemeClr val="hlink"/>
                </a:solidFill>
                <a:hlinkClick r:id="rId3"/>
              </a:rPr>
              <a:t>[3]</a:t>
            </a:r>
            <a:endParaRPr baseline="30000" sz="1329"/>
          </a:p>
          <a:p>
            <a:pPr indent="-351093" lvl="0" marL="457200" rtl="0" algn="l">
              <a:spcBef>
                <a:spcPts val="1000"/>
              </a:spcBef>
              <a:spcAft>
                <a:spcPts val="1000"/>
              </a:spcAft>
              <a:buSzPts val="1929"/>
              <a:buChar char="●"/>
            </a:pPr>
            <a:r>
              <a:rPr lang="en" sz="1929" u="sng"/>
              <a:t>Hypothesis: Birth rates are a primary contributor to the U.S. population</a:t>
            </a:r>
            <a:endParaRPr sz="1329" u="sng"/>
          </a:p>
        </p:txBody>
      </p:sp>
      <p:pic>
        <p:nvPicPr>
          <p:cNvPr id="67" name="Google Shape;67;p14"/>
          <p:cNvPicPr preferRelativeResize="0"/>
          <p:nvPr/>
        </p:nvPicPr>
        <p:blipFill>
          <a:blip r:embed="rId4">
            <a:alphaModFix/>
          </a:blip>
          <a:stretch>
            <a:fillRect/>
          </a:stretch>
        </p:blipFill>
        <p:spPr>
          <a:xfrm>
            <a:off x="4045450" y="1389600"/>
            <a:ext cx="5098551" cy="31552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 Birth Rate Trends</a:t>
            </a:r>
            <a:endParaRPr/>
          </a:p>
        </p:txBody>
      </p:sp>
      <p:sp>
        <p:nvSpPr>
          <p:cNvPr id="73" name="Google Shape;73;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Population and Birth Data</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CDC birth data between 2011-2020</a:t>
            </a:r>
            <a:r>
              <a:rPr baseline="30000" lang="en" u="sng">
                <a:solidFill>
                  <a:schemeClr val="hlink"/>
                </a:solidFill>
                <a:hlinkClick r:id="rId3"/>
              </a:rPr>
              <a:t>[4]</a:t>
            </a:r>
            <a:endParaRPr baseline="30000"/>
          </a:p>
          <a:p>
            <a:pPr indent="-342900" lvl="0" marL="457200" rtl="0" algn="l">
              <a:spcBef>
                <a:spcPts val="0"/>
              </a:spcBef>
              <a:spcAft>
                <a:spcPts val="0"/>
              </a:spcAft>
              <a:buSzPts val="1800"/>
              <a:buChar char="●"/>
            </a:pPr>
            <a:r>
              <a:rPr lang="en"/>
              <a:t>2010 and 2020 census data</a:t>
            </a:r>
            <a:r>
              <a:rPr baseline="30000" lang="en" u="sng">
                <a:solidFill>
                  <a:schemeClr val="hlink"/>
                </a:solidFill>
                <a:hlinkClick r:id="rId4"/>
              </a:rPr>
              <a:t>[1]</a:t>
            </a:r>
            <a:r>
              <a:rPr baseline="30000" lang="en"/>
              <a:t>, </a:t>
            </a:r>
            <a:r>
              <a:rPr baseline="30000" lang="en" u="sng">
                <a:solidFill>
                  <a:schemeClr val="hlink"/>
                </a:solidFill>
                <a:hlinkClick r:id="rId5"/>
              </a:rPr>
              <a:t>[2]</a:t>
            </a:r>
            <a:endParaRPr baseline="30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2011-2020 Birth Data</a:t>
            </a:r>
            <a:endParaRPr/>
          </a:p>
        </p:txBody>
      </p:sp>
      <p:sp>
        <p:nvSpPr>
          <p:cNvPr id="80" name="Google Shape;80;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2014 is the only year with an </a:t>
            </a:r>
            <a:r>
              <a:rPr lang="en">
                <a:solidFill>
                  <a:srgbClr val="6AA84F"/>
                </a:solidFill>
              </a:rPr>
              <a:t>increase </a:t>
            </a:r>
            <a:r>
              <a:rPr lang="en"/>
              <a:t>in births from the previous year</a:t>
            </a:r>
            <a:endParaRPr/>
          </a:p>
          <a:p>
            <a:pPr indent="-304800" lvl="0" marL="457200" rtl="0" algn="l">
              <a:spcBef>
                <a:spcPts val="0"/>
              </a:spcBef>
              <a:spcAft>
                <a:spcPts val="0"/>
              </a:spcAft>
              <a:buSzPts val="1200"/>
              <a:buChar char="●"/>
            </a:pPr>
            <a:r>
              <a:rPr lang="en"/>
              <a:t>On average, a 37,771 </a:t>
            </a:r>
            <a:r>
              <a:rPr lang="en">
                <a:solidFill>
                  <a:srgbClr val="CC0000"/>
                </a:solidFill>
              </a:rPr>
              <a:t>decrease </a:t>
            </a:r>
            <a:r>
              <a:rPr lang="en"/>
              <a:t>in live births from each previous year</a:t>
            </a:r>
            <a:endParaRPr/>
          </a:p>
        </p:txBody>
      </p:sp>
      <p:pic>
        <p:nvPicPr>
          <p:cNvPr id="81" name="Google Shape;81;p16"/>
          <p:cNvPicPr preferRelativeResize="0"/>
          <p:nvPr/>
        </p:nvPicPr>
        <p:blipFill>
          <a:blip r:embed="rId3">
            <a:alphaModFix/>
          </a:blip>
          <a:stretch>
            <a:fillRect/>
          </a:stretch>
        </p:blipFill>
        <p:spPr>
          <a:xfrm>
            <a:off x="4571994" y="0"/>
            <a:ext cx="4159157" cy="2571750"/>
          </a:xfrm>
          <a:prstGeom prst="rect">
            <a:avLst/>
          </a:prstGeom>
          <a:noFill/>
          <a:ln>
            <a:noFill/>
          </a:ln>
        </p:spPr>
      </p:pic>
      <p:pic>
        <p:nvPicPr>
          <p:cNvPr id="82" name="Google Shape;82;p16"/>
          <p:cNvPicPr preferRelativeResize="0"/>
          <p:nvPr/>
        </p:nvPicPr>
        <p:blipFill>
          <a:blip r:embed="rId4">
            <a:alphaModFix/>
          </a:blip>
          <a:stretch>
            <a:fillRect/>
          </a:stretch>
        </p:blipFill>
        <p:spPr>
          <a:xfrm>
            <a:off x="4571993" y="2571750"/>
            <a:ext cx="4159156"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972775" y="5650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Trajectory for 2050</a:t>
            </a:r>
            <a:endParaRPr/>
          </a:p>
        </p:txBody>
      </p:sp>
      <p:sp>
        <p:nvSpPr>
          <p:cNvPr id="88" name="Google Shape;88;p17"/>
          <p:cNvSpPr txBox="1"/>
          <p:nvPr>
            <p:ph idx="1" type="body"/>
          </p:nvPr>
        </p:nvSpPr>
        <p:spPr>
          <a:xfrm>
            <a:off x="5972775" y="139905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Data estimates </a:t>
            </a:r>
            <a:r>
              <a:rPr b="1" lang="en"/>
              <a:t>less than 3 million births</a:t>
            </a:r>
            <a:endParaRPr b="1"/>
          </a:p>
          <a:p>
            <a:pPr indent="-304800" lvl="0" marL="457200" rtl="0" algn="l">
              <a:spcBef>
                <a:spcPts val="0"/>
              </a:spcBef>
              <a:spcAft>
                <a:spcPts val="0"/>
              </a:spcAft>
              <a:buSzPts val="1200"/>
              <a:buChar char="●"/>
            </a:pPr>
            <a:r>
              <a:rPr lang="en"/>
              <a:t>Data estimates birth rate (births/total population * 1000) to be </a:t>
            </a:r>
            <a:r>
              <a:rPr b="1" lang="en"/>
              <a:t>only 6.9, about half of 12.69</a:t>
            </a:r>
            <a:r>
              <a:rPr lang="en"/>
              <a:t> in 2011 </a:t>
            </a:r>
            <a:endParaRPr/>
          </a:p>
        </p:txBody>
      </p:sp>
      <p:pic>
        <p:nvPicPr>
          <p:cNvPr id="89" name="Google Shape;89;p17"/>
          <p:cNvPicPr preferRelativeResize="0"/>
          <p:nvPr/>
        </p:nvPicPr>
        <p:blipFill>
          <a:blip r:embed="rId3">
            <a:alphaModFix/>
          </a:blip>
          <a:stretch>
            <a:fillRect/>
          </a:stretch>
        </p:blipFill>
        <p:spPr>
          <a:xfrm>
            <a:off x="412825" y="0"/>
            <a:ext cx="4159182" cy="2571750"/>
          </a:xfrm>
          <a:prstGeom prst="rect">
            <a:avLst/>
          </a:prstGeom>
          <a:noFill/>
          <a:ln>
            <a:noFill/>
          </a:ln>
        </p:spPr>
      </p:pic>
      <p:pic>
        <p:nvPicPr>
          <p:cNvPr id="90" name="Google Shape;90;p17"/>
          <p:cNvPicPr preferRelativeResize="0"/>
          <p:nvPr/>
        </p:nvPicPr>
        <p:blipFill>
          <a:blip r:embed="rId4">
            <a:alphaModFix/>
          </a:blip>
          <a:stretch>
            <a:fillRect/>
          </a:stretch>
        </p:blipFill>
        <p:spPr>
          <a:xfrm>
            <a:off x="412827" y="2571751"/>
            <a:ext cx="4159175" cy="2571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55600"/>
            <a:ext cx="8522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Does Birth Rate Greatly Impact Population Growth?</a:t>
            </a:r>
            <a:endParaRPr/>
          </a:p>
        </p:txBody>
      </p:sp>
      <p:sp>
        <p:nvSpPr>
          <p:cNvPr id="96" name="Google Shape;96;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Adding 2011-2020 births to 2010 census gives us greater population in 2020 than 2020 census</a:t>
            </a:r>
            <a:endParaRPr/>
          </a:p>
          <a:p>
            <a:pPr indent="-304800" lvl="0" marL="457200" rtl="0" algn="l">
              <a:spcBef>
                <a:spcPts val="0"/>
              </a:spcBef>
              <a:spcAft>
                <a:spcPts val="0"/>
              </a:spcAft>
              <a:buSzPts val="1200"/>
              <a:buChar char="●"/>
            </a:pPr>
            <a:r>
              <a:rPr lang="en"/>
              <a:t>Although there are many births, population is still low, so birth rate is not the main contributor</a:t>
            </a:r>
            <a:endParaRPr/>
          </a:p>
        </p:txBody>
      </p:sp>
      <p:pic>
        <p:nvPicPr>
          <p:cNvPr id="97" name="Google Shape;97;p18"/>
          <p:cNvPicPr preferRelativeResize="0"/>
          <p:nvPr/>
        </p:nvPicPr>
        <p:blipFill>
          <a:blip r:embed="rId3">
            <a:alphaModFix/>
          </a:blip>
          <a:stretch>
            <a:fillRect/>
          </a:stretch>
        </p:blipFill>
        <p:spPr>
          <a:xfrm>
            <a:off x="3073043" y="1389600"/>
            <a:ext cx="6070958" cy="375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But Population Still Increases Rapidly?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Contributors to U.S. Population?</a:t>
            </a:r>
            <a:endParaRPr/>
          </a:p>
        </p:txBody>
      </p:sp>
      <p:sp>
        <p:nvSpPr>
          <p:cNvPr id="108" name="Google Shape;108;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100"/>
              <a:t>“Immigration, even at reduced levels, is for the first time making up a majority of population growth.</a:t>
            </a:r>
            <a:endParaRPr i="1" sz="1100"/>
          </a:p>
          <a:p>
            <a:pPr indent="0" lvl="0" marL="0" rtl="0" algn="l">
              <a:spcBef>
                <a:spcPts val="1200"/>
              </a:spcBef>
              <a:spcAft>
                <a:spcPts val="0"/>
              </a:spcAft>
              <a:buNone/>
            </a:pPr>
            <a:r>
              <a:rPr i="1" lang="en" sz="1100"/>
              <a:t>In part this is because Americans are dying at higher rates and having fewer babies, trends accelerated during the coronavirus pandemic. But it’s also because there are signs that immigration is picking up again.”</a:t>
            </a:r>
            <a:endParaRPr i="1" sz="1100"/>
          </a:p>
          <a:p>
            <a:pPr indent="0" lvl="0" marL="0" rtl="0" algn="l">
              <a:spcBef>
                <a:spcPts val="1200"/>
              </a:spcBef>
              <a:spcAft>
                <a:spcPts val="1200"/>
              </a:spcAft>
              <a:buNone/>
            </a:pPr>
            <a:r>
              <a:rPr i="1" lang="en" sz="1100"/>
              <a:t>- New York Times</a:t>
            </a:r>
            <a:r>
              <a:rPr baseline="30000" i="1" lang="en" sz="1100" u="sng">
                <a:solidFill>
                  <a:schemeClr val="hlink"/>
                </a:solidFill>
                <a:hlinkClick r:id="rId3"/>
              </a:rPr>
              <a:t>[5]</a:t>
            </a:r>
            <a:endParaRPr/>
          </a:p>
        </p:txBody>
      </p:sp>
      <p:pic>
        <p:nvPicPr>
          <p:cNvPr id="109" name="Google Shape;109;p20"/>
          <p:cNvPicPr preferRelativeResize="0"/>
          <p:nvPr/>
        </p:nvPicPr>
        <p:blipFill>
          <a:blip r:embed="rId4">
            <a:alphaModFix/>
          </a:blip>
          <a:stretch>
            <a:fillRect/>
          </a:stretch>
        </p:blipFill>
        <p:spPr>
          <a:xfrm>
            <a:off x="4311600" y="1017725"/>
            <a:ext cx="4832400" cy="2902578"/>
          </a:xfrm>
          <a:prstGeom prst="rect">
            <a:avLst/>
          </a:prstGeom>
          <a:noFill/>
          <a:ln>
            <a:noFill/>
          </a:ln>
        </p:spPr>
      </p:pic>
      <p:sp>
        <p:nvSpPr>
          <p:cNvPr id="110" name="Google Shape;110;p20"/>
          <p:cNvSpPr txBox="1"/>
          <p:nvPr/>
        </p:nvSpPr>
        <p:spPr>
          <a:xfrm>
            <a:off x="4490100" y="3920300"/>
            <a:ext cx="4475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U.S. Census Bureau, Population Estimates Program  By The New York Times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Why Is The Population Still Rising So Much?</a:t>
            </a:r>
            <a:endParaRPr/>
          </a:p>
        </p:txBody>
      </p:sp>
      <p:sp>
        <p:nvSpPr>
          <p:cNvPr id="116" name="Google Shape;11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Hypothesis</a:t>
            </a:r>
            <a:r>
              <a:rPr lang="en"/>
              <a:t>: Birth rates are a primary contributor to the U.S. population</a:t>
            </a:r>
            <a:endParaRPr/>
          </a:p>
        </p:txBody>
      </p:sp>
      <p:sp>
        <p:nvSpPr>
          <p:cNvPr id="117" name="Google Shape;11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Conclusion</a:t>
            </a:r>
            <a:r>
              <a:rPr lang="en"/>
              <a:t>: Birth rates are NOT a primary contributor. However, immigration is </a:t>
            </a:r>
            <a:r>
              <a:rPr lang="en"/>
              <a:t>gradually becoming a major contributor</a:t>
            </a:r>
            <a:endParaRPr/>
          </a:p>
          <a:p>
            <a:pPr indent="-317500" lvl="0" marL="457200" rtl="0" algn="l">
              <a:spcBef>
                <a:spcPts val="0"/>
              </a:spcBef>
              <a:spcAft>
                <a:spcPts val="0"/>
              </a:spcAft>
              <a:buSzPts val="1400"/>
              <a:buChar char="●"/>
            </a:pPr>
            <a:r>
              <a:rPr lang="en"/>
              <a:t>Although births appear to be on the high end, they continue to decrease year by year</a:t>
            </a:r>
            <a:endParaRPr/>
          </a:p>
          <a:p>
            <a:pPr indent="-317500" lvl="0" marL="457200" rtl="0" algn="l">
              <a:spcBef>
                <a:spcPts val="0"/>
              </a:spcBef>
              <a:spcAft>
                <a:spcPts val="0"/>
              </a:spcAft>
              <a:buSzPts val="1400"/>
              <a:buChar char="●"/>
            </a:pPr>
            <a:r>
              <a:rPr lang="en"/>
              <a:t>Immigration has begun to pick up, even alone beginning to affect the U.S. population greatly</a:t>
            </a:r>
            <a:endParaRPr/>
          </a:p>
          <a:p>
            <a:pPr indent="-317500" lvl="0" marL="457200" rtl="0" algn="l">
              <a:spcBef>
                <a:spcPts val="0"/>
              </a:spcBef>
              <a:spcAft>
                <a:spcPts val="0"/>
              </a:spcAft>
              <a:buSzPts val="1400"/>
              <a:buChar char="●"/>
            </a:pPr>
            <a:r>
              <a:rPr lang="en"/>
              <a:t>The increasing immigration will more likely cause overpopulation than birth rates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