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a08c67fd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7a08c67fd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40c95e98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40c95e98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a08c67fd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a08c67fd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e543f21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e543f21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40c95e98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40c95e98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a08c67f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a08c67f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a08c67f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a08c67f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40c95e98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40c95e98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a08c67fd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a08c67fd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cdabc47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cdabc47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.census.gov/cedsci/table?q=us+population+2010&amp;tid=DECENNIALPLNAT2010.P1" TargetMode="External"/><Relationship Id="rId4" Type="http://schemas.openxmlformats.org/officeDocument/2006/relationships/hyperlink" Target="https://data.census.gov/cedsci/table?q=us+population+2020&amp;tid=DECENNIALPL2020.P1" TargetMode="External"/><Relationship Id="rId10" Type="http://schemas.openxmlformats.org/officeDocument/2006/relationships/hyperlink" Target="https://www.who.int/data/gho/indicator-metadata-registry/imr-details/1139#:~:text=The%20ratio%20between%20the%20number,year%2C%20usually%20multiplied%20by%201%2C000" TargetMode="External"/><Relationship Id="rId9" Type="http://schemas.openxmlformats.org/officeDocument/2006/relationships/hyperlink" Target="https://www.open.edu/openlearncreate/mod/oucontent/view.php?id=79927&amp;printable=1" TargetMode="External"/><Relationship Id="rId5" Type="http://schemas.openxmlformats.org/officeDocument/2006/relationships/hyperlink" Target="http://wonder.cdc.gov/natality-current.html" TargetMode="External"/><Relationship Id="rId6" Type="http://schemas.openxmlformats.org/officeDocument/2006/relationships/hyperlink" Target="https://thehill.com/opinion/immigration/589178-for-the-foreseeable-future-immigration-will-fuel-us-population-growth/" TargetMode="External"/><Relationship Id="rId7" Type="http://schemas.openxmlformats.org/officeDocument/2006/relationships/hyperlink" Target="https://www.activesustainability.com/sustainable-development/causes-consequences-overpopulation/?_adin=02021864894" TargetMode="External"/><Relationship Id="rId8" Type="http://schemas.openxmlformats.org/officeDocument/2006/relationships/hyperlink" Target="https://npg.org/npg-commentary/em-041322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pg.org/npg-commentary/em-041322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hehill.com/opinion/immigration/589178-for-the-foreseeable-future-immigration-will-fuel-us-population-growth/" TargetMode="External"/><Relationship Id="rId4" Type="http://schemas.openxmlformats.org/officeDocument/2006/relationships/hyperlink" Target="https://www.open.edu/openlearncreate/mod/oucontent/view.php?id=79927&amp;printable=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onder.cdc.gov/natality-current.html" TargetMode="External"/><Relationship Id="rId4" Type="http://schemas.openxmlformats.org/officeDocument/2006/relationships/hyperlink" Target="https://data.census.gov/cedsci/table?q=us+population+2010&amp;tid=DECENNIALPLNAT2010.P1" TargetMode="External"/><Relationship Id="rId5" Type="http://schemas.openxmlformats.org/officeDocument/2006/relationships/hyperlink" Target="https://data.census.gov/cedsci/table?q=us+population+2020&amp;tid=DECENNIALPL2020.P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ho.int/data/gho/indicator-metadata-registry/imr-details/1139#:~:text=The%20ratio%20between%20the%20number,year%2C%20usually%20multiplied%20by%201%2C000.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hehill.com/opinion/immigration/589178-for-the-foreseeable-future-immigration-will-fuel-us-population-growth/" TargetMode="External"/><Relationship Id="rId4" Type="http://schemas.openxmlformats.org/officeDocument/2006/relationships/hyperlink" Target="https://thehill.com/opinion/immigration/589178-for-the-foreseeable-future-immigration-will-fuel-us-population-growth/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thehill.com/opinion/immigration/589178-for-the-foreseeable-future-immigration-will-fuel-us-population-growth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Causing the U.S. Population to Grow so Fast?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Chloe Rushing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Appendix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[1] Bureau, U. S. C. (n.d.). Explore census data. Retrieved October 30, 2022, from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https://data.census.gov/cedsci/table?q=us+population+2010&amp;tid=DECENNIALPLNAT2010.P1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[2] Bureau, U. S. C. (n.d.). Explore census data. Retrieved October 30, 2022, from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https://data.census.gov/cedsci/table?q=us+population+2020&amp;tid=DECENNIALPL2020.P1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[4] Centers for Disease Control and Prevention, National Center for Health Statistics. National Vital Statistics System, Natality on CDC WONDER Online Database. Data are from the Natality Records 2007-2020, as compiled from data provided by the 57 vital statistics jurisdictions through the Vital statistics Cooperative Program. Accessed at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http://wonder.cdc.gov/natality-current.html</a:t>
            </a:r>
            <a:r>
              <a:rPr lang="en" sz="800"/>
              <a:t> with requested records 2011-2020 on Oct 29, 2022 5:51:00 PM.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" sz="800"/>
              <a:t>[5] Joseph Chamie, opinion contributor. (2022, January 11). For the foreseeable future, immigration will fuel US population growth. The Hill. Retrieved October 31, 2022, from </a:t>
            </a:r>
            <a:r>
              <a:rPr lang="en" sz="8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https://thehill.com/opinion/immigration/589178-for-the-foreseeable-future-immigration-will-fuel-us-population-growth/</a:t>
            </a:r>
            <a:endParaRPr sz="800"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/>
              <a:t>QUOTES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800"/>
              <a:t>[3] Causes and consequences of overpopulation. Sustainability for all. (n.d.). Retrieved October 30, 2022, from </a:t>
            </a:r>
            <a:r>
              <a:rPr lang="en" sz="800" u="sng">
                <a:solidFill>
                  <a:schemeClr val="hlink"/>
                </a:solidFill>
                <a:hlinkClick r:id="rId7"/>
              </a:rPr>
              <a:t>https://www.activesustainability.com/sustainable-development/causes-consequences-overpopulation/?_adin=02021864894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800"/>
              <a:t>[6] Npg. (2022, April 13). Opinion piece offers valuable insight on population growth. Negative Population Growth. Retrieved November 3, 2022, from </a:t>
            </a:r>
            <a:r>
              <a:rPr lang="en" sz="800" u="sng">
                <a:solidFill>
                  <a:schemeClr val="hlink"/>
                </a:solidFill>
                <a:hlinkClick r:id="rId8"/>
              </a:rPr>
              <a:t>https://npg.org/npg-commentary/em-041322.html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800"/>
              <a:t>[7] </a:t>
            </a:r>
            <a:r>
              <a:rPr i="1" lang="en" sz="800"/>
              <a:t>Study session 2  population growth</a:t>
            </a:r>
            <a:r>
              <a:rPr lang="en" sz="800"/>
              <a:t>. Study Session 2  Population Growth: View as single page. (n.d.). Retrieved October 31, 2022, from </a:t>
            </a:r>
            <a:r>
              <a:rPr lang="en" sz="800" u="sng">
                <a:solidFill>
                  <a:schemeClr val="hlink"/>
                </a:solidFill>
                <a:hlinkClick r:id="rId9"/>
              </a:rPr>
              <a:t>https://www.open.edu/openlearncreate/mod/oucontent/view.php?id=79927&amp;printable=1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800"/>
              <a:t>[8] World Health Organization. (n.d.). Indicator metadata registry details. World Health Organization. Retrieved October 31, 2022, from </a:t>
            </a:r>
            <a:r>
              <a:rPr lang="en" sz="800" u="sng">
                <a:solidFill>
                  <a:schemeClr val="hlink"/>
                </a:solidFill>
                <a:hlinkClick r:id="rId10"/>
              </a:rPr>
              <a:t>https://www.who.int/data/gho/indicator-metadata-registry/imr-details/1139#:~:text=The%20ratio%20between%20the%20number,year%2C%20usually%20multiplied%20by%201%2C000</a:t>
            </a:r>
            <a:r>
              <a:rPr lang="en" sz="800"/>
              <a:t>.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America’s population exceeds 330 million, with a projected outlook of potentially reaching 400 million by mid-century. “Without a doubt, America’s population growth is a major factor affecting domestic demand for resources, including water, food and energy, and the worsening of the environment and climate change.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- Joseph Chamie</a:t>
            </a:r>
            <a:r>
              <a:rPr baseline="30000" lang="en" sz="1050" u="sng">
                <a:solidFill>
                  <a:schemeClr val="hlink"/>
                </a:solidFill>
                <a:hlinkClick r:id="rId3"/>
              </a:rPr>
              <a:t>[6]</a:t>
            </a:r>
            <a:endParaRPr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CDC estimates U.S. population to grow at faster rate from 2020-2050 compared to census in 2010-2020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472" y="680650"/>
            <a:ext cx="6124527" cy="378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two factors contributing towards population are immigration and natural increase (difference in births and deaths)</a:t>
            </a:r>
            <a:r>
              <a:rPr baseline="30000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[5]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Hypothesis</a:t>
            </a:r>
            <a:r>
              <a:rPr lang="en"/>
              <a:t>: </a:t>
            </a:r>
            <a:r>
              <a:rPr lang="en" u="sng"/>
              <a:t>Advanced medicine and technology has increased longevity and decreased death rates, making birth rates the primary contributor to the growing U.S. population</a:t>
            </a:r>
            <a:endParaRPr u="sng"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“...improvements in nutrition, water, medical care and other technological advances have contributed to a sharp decline in deaths while births continue to increase, resulting in population growth.”</a:t>
            </a:r>
            <a:endParaRPr i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100"/>
              <a:t>- Study Session 2 Population Growth</a:t>
            </a:r>
            <a:r>
              <a:rPr baseline="30000" i="1"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[7]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U.S. Birth Trends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and Birth Data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CDC birth data between 2011-2020</a:t>
            </a:r>
            <a:r>
              <a:rPr baseline="30000" lang="en" u="sng">
                <a:solidFill>
                  <a:schemeClr val="hlink"/>
                </a:solidFill>
                <a:hlinkClick r:id="rId3"/>
              </a:rPr>
              <a:t>[4]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2010 and 2020 census data</a:t>
            </a:r>
            <a:r>
              <a:rPr baseline="30000" lang="en" u="sng">
                <a:solidFill>
                  <a:schemeClr val="hlink"/>
                </a:solidFill>
                <a:hlinkClick r:id="rId4"/>
              </a:rPr>
              <a:t>[1]</a:t>
            </a:r>
            <a:r>
              <a:rPr baseline="30000" lang="en"/>
              <a:t>, </a:t>
            </a:r>
            <a:r>
              <a:rPr baseline="30000" lang="en" u="sng">
                <a:solidFill>
                  <a:schemeClr val="hlink"/>
                </a:solidFill>
                <a:hlinkClick r:id="rId5"/>
              </a:rPr>
              <a:t>[2]</a:t>
            </a:r>
            <a:r>
              <a:rPr lang="en"/>
              <a:t> (for [approximate] population)</a:t>
            </a:r>
            <a:endParaRPr baseline="30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2011-2020 Birth Data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2014 is the only year with an </a:t>
            </a:r>
            <a:r>
              <a:rPr lang="en">
                <a:solidFill>
                  <a:srgbClr val="6AA84F"/>
                </a:solidFill>
              </a:rPr>
              <a:t>increase </a:t>
            </a:r>
            <a:r>
              <a:rPr lang="en"/>
              <a:t>in births from the previous year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On average, a 37,771 </a:t>
            </a:r>
            <a:r>
              <a:rPr lang="en">
                <a:solidFill>
                  <a:srgbClr val="CC0000"/>
                </a:solidFill>
              </a:rPr>
              <a:t>decrease </a:t>
            </a:r>
            <a:r>
              <a:rPr lang="en"/>
              <a:t>in live births from each previous year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4" y="0"/>
            <a:ext cx="415915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3" y="2571750"/>
            <a:ext cx="415915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972775" y="5650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Trajectory for 2050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5972775" y="1399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estimates </a:t>
            </a:r>
            <a:r>
              <a:rPr b="1" lang="en"/>
              <a:t>less than 3 million births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estimates </a:t>
            </a:r>
            <a:r>
              <a:rPr lang="en">
                <a:solidFill>
                  <a:srgbClr val="1155CC"/>
                </a:solidFill>
              </a:rPr>
              <a:t>birth rate</a:t>
            </a:r>
            <a:r>
              <a:rPr lang="en"/>
              <a:t> to be </a:t>
            </a:r>
            <a:r>
              <a:rPr b="1" lang="en"/>
              <a:t>only 6.9, about half of 12.69</a:t>
            </a:r>
            <a:r>
              <a:rPr lang="en"/>
              <a:t> in 2011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155CC"/>
                </a:solidFill>
              </a:rPr>
              <a:t>Birth rate</a:t>
            </a:r>
            <a:r>
              <a:rPr baseline="30000" lang="en" u="sng">
                <a:solidFill>
                  <a:schemeClr val="hlink"/>
                </a:solidFill>
                <a:hlinkClick r:id="rId3"/>
              </a:rPr>
              <a:t>[8]</a:t>
            </a:r>
            <a:r>
              <a:rPr lang="en"/>
              <a:t> - ratio of live births to total population [in that year], multiplied by 1000 - i.e. the frequency of births in a given population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25" y="0"/>
            <a:ext cx="415918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827" y="2571751"/>
            <a:ext cx="4159175" cy="2571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Population Still Increases Rapidly?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Immigration Affect The U.S. Population?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According to Joseph Chamie</a:t>
            </a:r>
            <a:r>
              <a:rPr baseline="30000"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[5]</a:t>
            </a:r>
            <a:r>
              <a:rPr lang="en" sz="1100"/>
              <a:t>:</a:t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Historic high of </a:t>
            </a:r>
            <a:r>
              <a:rPr b="1" lang="en" sz="1100">
                <a:solidFill>
                  <a:srgbClr val="93C47D"/>
                </a:solidFill>
              </a:rPr>
              <a:t>46.2 million</a:t>
            </a:r>
            <a:r>
              <a:rPr lang="en" sz="1100"/>
              <a:t> immigrants in America; </a:t>
            </a:r>
            <a:r>
              <a:rPr b="1" lang="en" sz="1100">
                <a:solidFill>
                  <a:srgbClr val="93C47D"/>
                </a:solidFill>
              </a:rPr>
              <a:t>14.2</a:t>
            </a:r>
            <a:r>
              <a:rPr lang="en" sz="1100"/>
              <a:t> percent of U.S. population</a:t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Total immigrant population in 2030 expected to be </a:t>
            </a:r>
            <a:r>
              <a:rPr b="1" lang="en" sz="1100">
                <a:solidFill>
                  <a:srgbClr val="6AA84F"/>
                </a:solidFill>
              </a:rPr>
              <a:t>54 million</a:t>
            </a:r>
            <a:r>
              <a:rPr lang="en" sz="1100"/>
              <a:t>; about </a:t>
            </a:r>
            <a:r>
              <a:rPr b="1" lang="en" sz="1100">
                <a:solidFill>
                  <a:srgbClr val="6AA84F"/>
                </a:solidFill>
              </a:rPr>
              <a:t>15 percent</a:t>
            </a:r>
            <a:r>
              <a:rPr lang="en" sz="1100"/>
              <a:t> of total population</a:t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Total in 2050 expected to be </a:t>
            </a:r>
            <a:r>
              <a:rPr b="1" lang="en" sz="1100">
                <a:solidFill>
                  <a:srgbClr val="38761D"/>
                </a:solidFill>
              </a:rPr>
              <a:t>65 million</a:t>
            </a:r>
            <a:r>
              <a:rPr lang="en" sz="1100"/>
              <a:t>; about </a:t>
            </a:r>
            <a:r>
              <a:rPr b="1" lang="en" sz="1100">
                <a:solidFill>
                  <a:srgbClr val="38761D"/>
                </a:solidFill>
              </a:rPr>
              <a:t>17 percent</a:t>
            </a:r>
            <a:r>
              <a:rPr lang="en" sz="1100"/>
              <a:t> of population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“With the aging of America’s overall population and baby boomers reaching the oldest ages, deaths are expected to increase more rapidly than births. Consequently, by mid-century immigration is expected to be contributing twice as many people to America’s population as natural increase.”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- Joseph Chamie (The Hill)</a:t>
            </a:r>
            <a:r>
              <a:rPr baseline="30000" lang="en" sz="9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[5]</a:t>
            </a:r>
            <a:endParaRPr sz="11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8325" y="1731398"/>
            <a:ext cx="4945676" cy="30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7435800" y="4820400"/>
            <a:ext cx="170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Data source: Joseph Chamie</a:t>
            </a:r>
            <a:r>
              <a:rPr baseline="30000" lang="en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[5]</a:t>
            </a:r>
            <a:endParaRPr baseline="30000"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is the Primary Population Contributor?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Hypothesis</a:t>
            </a:r>
            <a:r>
              <a:rPr lang="en" sz="1300"/>
              <a:t>: Birth rates are the primary contributor to the growing U.S. population</a:t>
            </a:r>
            <a:endParaRPr sz="1300"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Conclusion</a:t>
            </a:r>
            <a:r>
              <a:rPr lang="en" sz="1300"/>
              <a:t>: Immigration is the primary contributor; birth rates are not.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While birth rates previously were on the high end, they are NOT the primary contributor anymore.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Birth rates decreased over 37,771 a year on average between 2011 and 2020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Immigration trends expected to continue rising and making up larger portions of population from previous years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