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40c95e98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40c95e98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7a08c67fd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a08c67fd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40c95e98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40c95e98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a08c67f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a08c67fd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a08c67fd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a08c67fd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40c95e98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40c95e98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a08c67fd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a08c67fd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cdabc47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cdabc47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a08c67fd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a08c67fd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www.open.edu/openlearncreate/mod/oucontent/view.php?id=79927&amp;printable=1"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wonder.cdc.gov/natality-current.html" TargetMode="External"/><Relationship Id="rId4" Type="http://schemas.openxmlformats.org/officeDocument/2006/relationships/hyperlink" Target="https://data.census.gov/cedsci/table?q=us+population+2010&amp;tid=DECENNIALPLNAT2010.P1" TargetMode="External"/><Relationship Id="rId5" Type="http://schemas.openxmlformats.org/officeDocument/2006/relationships/hyperlink" Target="https://data.census.gov/cedsci/table?q=us+population+2020&amp;tid=DECENNIALPL2020.P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www.who.int/data/gho/indicator-metadata-registry/imr-details/1139#:~:text=The%20ratio%20between%20the%20number,year%2C%20usually%20multiplied%20by%201%2C000."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nytimes.com/2022/02/05/us/immigration-census-population.html" TargetMode="External"/><Relationship Id="rId4" Type="http://schemas.openxmlformats.org/officeDocument/2006/relationships/hyperlink" Target="https://thehill.com/opinion/immigration/589178-for-the-foreseeable-future-immigration-will-fuel-us-population-growth/" TargetMode="External"/><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s://thehill.com/opinion/immigration/589178-for-the-foreseeable-future-immigration-will-fuel-us-population-growth/" TargetMode="External"/><Relationship Id="rId5" Type="http://schemas.openxmlformats.org/officeDocument/2006/relationships/hyperlink" Target="https://thehill.com/opinion/immigration/589178-for-the-foreseeable-future-immigration-will-fuel-us-population-growt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ata.census.gov/cedsci/table?q=us+population+2010&amp;tid=DECENNIALPLNAT2010.P1" TargetMode="External"/><Relationship Id="rId4" Type="http://schemas.openxmlformats.org/officeDocument/2006/relationships/hyperlink" Target="https://data.census.gov/cedsci/table?q=us+population+2020&amp;tid=DECENNIALPL2020.P1" TargetMode="External"/><Relationship Id="rId9" Type="http://schemas.openxmlformats.org/officeDocument/2006/relationships/hyperlink" Target="https://www.who.int/data/gho/indicator-metadata-registry/imr-details/1139#:~:text=The%20ratio%20between%20the%20number,year%2C%20usually%20multiplied%20by%201%2C000" TargetMode="External"/><Relationship Id="rId5" Type="http://schemas.openxmlformats.org/officeDocument/2006/relationships/hyperlink" Target="http://wonder.cdc.gov/natality-current.html" TargetMode="External"/><Relationship Id="rId6" Type="http://schemas.openxmlformats.org/officeDocument/2006/relationships/hyperlink" Target="https://www.activesustainability.com/sustainable-development/causes-consequences-overpopulation/?_adin=02021864894" TargetMode="External"/><Relationship Id="rId7" Type="http://schemas.openxmlformats.org/officeDocument/2006/relationships/hyperlink" Target="https://thehill.com/opinion/immigration/589178-for-the-foreseeable-future-immigration-will-fuel-us-population-growth/" TargetMode="External"/><Relationship Id="rId8" Type="http://schemas.openxmlformats.org/officeDocument/2006/relationships/hyperlink" Target="https://www.open.edu/openlearncreate/mod/oucontent/view.php?id=79927&amp;printable=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Causing the U.S. Population to Grow so Fast?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Chloe Rushing</a:t>
            </a:r>
            <a:endParaRPr/>
          </a:p>
          <a:p>
            <a:pPr indent="0" lvl="0" marL="0" rtl="0" algn="l">
              <a:spcBef>
                <a:spcPts val="0"/>
              </a:spcBef>
              <a:spcAft>
                <a:spcPts val="0"/>
              </a:spcAft>
              <a:buNone/>
            </a:pPr>
            <a:r>
              <a:rPr lang="en"/>
              <a:t>October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Issue</a:t>
            </a:r>
            <a:endParaRPr/>
          </a:p>
        </p:txBody>
      </p:sp>
      <p:sp>
        <p:nvSpPr>
          <p:cNvPr id="66" name="Google Shape;66;p1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i="1" lang="en" sz="1100"/>
              <a:t>“...</a:t>
            </a:r>
            <a:r>
              <a:rPr i="1" lang="en" sz="1100"/>
              <a:t>improvements in nutrition, water, medical care and other technological advances have contributed to a sharp decline in deaths while births continue to increase, resulting in population growth.”</a:t>
            </a:r>
            <a:endParaRPr i="1" sz="1100"/>
          </a:p>
          <a:p>
            <a:pPr indent="0" lvl="0" marL="0" rtl="0" algn="l">
              <a:spcBef>
                <a:spcPts val="1200"/>
              </a:spcBef>
              <a:spcAft>
                <a:spcPts val="0"/>
              </a:spcAft>
              <a:buNone/>
            </a:pPr>
            <a:r>
              <a:rPr i="1" lang="en" sz="1100"/>
              <a:t>- Study Session 2 Population Growth</a:t>
            </a:r>
            <a:r>
              <a:rPr baseline="30000" i="1" lang="en" sz="1100" u="sng">
                <a:solidFill>
                  <a:schemeClr val="hlink"/>
                </a:solidFill>
                <a:hlinkClick r:id="rId3"/>
              </a:rPr>
              <a:t>[6]</a:t>
            </a:r>
            <a:endParaRPr baseline="30000" i="1" sz="1100"/>
          </a:p>
          <a:p>
            <a:pPr indent="-302021" lvl="0" marL="457200" rtl="0" algn="l">
              <a:spcBef>
                <a:spcPts val="1200"/>
              </a:spcBef>
              <a:spcAft>
                <a:spcPts val="0"/>
              </a:spcAft>
              <a:buSzPct val="100000"/>
              <a:buChar char="●"/>
            </a:pPr>
            <a:r>
              <a:rPr lang="en" sz="1250"/>
              <a:t>CDC estimates U.S. </a:t>
            </a:r>
            <a:r>
              <a:rPr lang="en" sz="1250"/>
              <a:t>population</a:t>
            </a:r>
            <a:r>
              <a:rPr lang="en" sz="1250"/>
              <a:t> to grow at faster rate from 2020-2050 compared to census in 2010-2020</a:t>
            </a:r>
            <a:endParaRPr sz="1250"/>
          </a:p>
          <a:p>
            <a:pPr indent="-302021" lvl="0" marL="457200" rtl="0" algn="l">
              <a:spcBef>
                <a:spcPts val="0"/>
              </a:spcBef>
              <a:spcAft>
                <a:spcPts val="0"/>
              </a:spcAft>
              <a:buSzPct val="100000"/>
              <a:buChar char="●"/>
            </a:pPr>
            <a:r>
              <a:rPr lang="en" sz="1250"/>
              <a:t>Hypothesis: Thanks to advanced medicine and other technology, </a:t>
            </a:r>
            <a:r>
              <a:rPr lang="en" sz="1250" u="sng"/>
              <a:t>birth rates have become the primary contributor to the growing U.S. population</a:t>
            </a:r>
            <a:endParaRPr sz="1250" u="sng"/>
          </a:p>
        </p:txBody>
      </p:sp>
      <p:pic>
        <p:nvPicPr>
          <p:cNvPr id="67" name="Google Shape;67;p14"/>
          <p:cNvPicPr preferRelativeResize="0"/>
          <p:nvPr/>
        </p:nvPicPr>
        <p:blipFill>
          <a:blip r:embed="rId4">
            <a:alphaModFix/>
          </a:blip>
          <a:stretch>
            <a:fillRect/>
          </a:stretch>
        </p:blipFill>
        <p:spPr>
          <a:xfrm>
            <a:off x="3019472" y="680650"/>
            <a:ext cx="6124527" cy="3782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 Birth Trends</a:t>
            </a:r>
            <a:endParaRPr/>
          </a:p>
        </p:txBody>
      </p:sp>
      <p:sp>
        <p:nvSpPr>
          <p:cNvPr id="73" name="Google Shape;73;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Population and Birth Data</a:t>
            </a:r>
            <a:endParaRPr/>
          </a:p>
        </p:txBody>
      </p:sp>
      <p:sp>
        <p:nvSpPr>
          <p:cNvPr id="74" name="Google Shape;74;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CDC birth data between 2011-2020</a:t>
            </a:r>
            <a:r>
              <a:rPr baseline="30000" lang="en" u="sng">
                <a:solidFill>
                  <a:schemeClr val="hlink"/>
                </a:solidFill>
                <a:hlinkClick r:id="rId3"/>
              </a:rPr>
              <a:t>[4]</a:t>
            </a:r>
            <a:endParaRPr/>
          </a:p>
          <a:p>
            <a:pPr indent="-342900" lvl="0" marL="457200" rtl="0" algn="l">
              <a:spcBef>
                <a:spcPts val="0"/>
              </a:spcBef>
              <a:spcAft>
                <a:spcPts val="0"/>
              </a:spcAft>
              <a:buSzPts val="1800"/>
              <a:buChar char="●"/>
            </a:pPr>
            <a:r>
              <a:rPr lang="en"/>
              <a:t>2010 and 2020 census data</a:t>
            </a:r>
            <a:r>
              <a:rPr baseline="30000" lang="en" u="sng">
                <a:solidFill>
                  <a:schemeClr val="hlink"/>
                </a:solidFill>
                <a:hlinkClick r:id="rId4"/>
              </a:rPr>
              <a:t>[1]</a:t>
            </a:r>
            <a:r>
              <a:rPr baseline="30000" lang="en"/>
              <a:t>, </a:t>
            </a:r>
            <a:r>
              <a:rPr baseline="30000" lang="en" u="sng">
                <a:solidFill>
                  <a:schemeClr val="hlink"/>
                </a:solidFill>
                <a:hlinkClick r:id="rId5"/>
              </a:rPr>
              <a:t>[2]</a:t>
            </a:r>
            <a:r>
              <a:rPr lang="en"/>
              <a:t> (for [approximate] population)</a:t>
            </a:r>
            <a:endParaRPr baseline="30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2011-2020 Birth Data</a:t>
            </a:r>
            <a:endParaRPr/>
          </a:p>
        </p:txBody>
      </p:sp>
      <p:sp>
        <p:nvSpPr>
          <p:cNvPr id="80" name="Google Shape;80;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2014 is the only year with an </a:t>
            </a:r>
            <a:r>
              <a:rPr lang="en">
                <a:solidFill>
                  <a:srgbClr val="6AA84F"/>
                </a:solidFill>
              </a:rPr>
              <a:t>increase </a:t>
            </a:r>
            <a:r>
              <a:rPr lang="en"/>
              <a:t>in births from the previous year</a:t>
            </a:r>
            <a:endParaRPr/>
          </a:p>
          <a:p>
            <a:pPr indent="-304800" lvl="0" marL="457200" rtl="0" algn="l">
              <a:spcBef>
                <a:spcPts val="0"/>
              </a:spcBef>
              <a:spcAft>
                <a:spcPts val="0"/>
              </a:spcAft>
              <a:buSzPts val="1200"/>
              <a:buChar char="●"/>
            </a:pPr>
            <a:r>
              <a:rPr lang="en"/>
              <a:t>On average, a 37,771 </a:t>
            </a:r>
            <a:r>
              <a:rPr lang="en">
                <a:solidFill>
                  <a:srgbClr val="CC0000"/>
                </a:solidFill>
              </a:rPr>
              <a:t>decrease </a:t>
            </a:r>
            <a:r>
              <a:rPr lang="en"/>
              <a:t>in live births from each previous year</a:t>
            </a:r>
            <a:endParaRPr/>
          </a:p>
        </p:txBody>
      </p:sp>
      <p:pic>
        <p:nvPicPr>
          <p:cNvPr id="81" name="Google Shape;81;p16"/>
          <p:cNvPicPr preferRelativeResize="0"/>
          <p:nvPr/>
        </p:nvPicPr>
        <p:blipFill>
          <a:blip r:embed="rId3">
            <a:alphaModFix/>
          </a:blip>
          <a:stretch>
            <a:fillRect/>
          </a:stretch>
        </p:blipFill>
        <p:spPr>
          <a:xfrm>
            <a:off x="4571994" y="0"/>
            <a:ext cx="4159157" cy="2571750"/>
          </a:xfrm>
          <a:prstGeom prst="rect">
            <a:avLst/>
          </a:prstGeom>
          <a:noFill/>
          <a:ln>
            <a:noFill/>
          </a:ln>
        </p:spPr>
      </p:pic>
      <p:pic>
        <p:nvPicPr>
          <p:cNvPr id="82" name="Google Shape;82;p16"/>
          <p:cNvPicPr preferRelativeResize="0"/>
          <p:nvPr/>
        </p:nvPicPr>
        <p:blipFill>
          <a:blip r:embed="rId4">
            <a:alphaModFix/>
          </a:blip>
          <a:stretch>
            <a:fillRect/>
          </a:stretch>
        </p:blipFill>
        <p:spPr>
          <a:xfrm>
            <a:off x="4571993" y="2571750"/>
            <a:ext cx="4159156"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5972775" y="5650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Trajectory for 2050</a:t>
            </a:r>
            <a:endParaRPr/>
          </a:p>
        </p:txBody>
      </p:sp>
      <p:sp>
        <p:nvSpPr>
          <p:cNvPr id="88" name="Google Shape;88;p17"/>
          <p:cNvSpPr txBox="1"/>
          <p:nvPr>
            <p:ph idx="1" type="body"/>
          </p:nvPr>
        </p:nvSpPr>
        <p:spPr>
          <a:xfrm>
            <a:off x="5972775" y="139905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Data estimates </a:t>
            </a:r>
            <a:r>
              <a:rPr b="1" lang="en"/>
              <a:t>less than 3 million births</a:t>
            </a:r>
            <a:endParaRPr b="1"/>
          </a:p>
          <a:p>
            <a:pPr indent="-304800" lvl="0" marL="457200" rtl="0" algn="l">
              <a:spcBef>
                <a:spcPts val="0"/>
              </a:spcBef>
              <a:spcAft>
                <a:spcPts val="0"/>
              </a:spcAft>
              <a:buSzPts val="1200"/>
              <a:buChar char="●"/>
            </a:pPr>
            <a:r>
              <a:rPr lang="en"/>
              <a:t>Data estimates birth rate to be </a:t>
            </a:r>
            <a:r>
              <a:rPr b="1" lang="en"/>
              <a:t>only 6.9, about half of 12.69</a:t>
            </a:r>
            <a:r>
              <a:rPr lang="en"/>
              <a:t> in 2011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Birth rate</a:t>
            </a:r>
            <a:r>
              <a:rPr baseline="30000" lang="en" u="sng">
                <a:solidFill>
                  <a:schemeClr val="hlink"/>
                </a:solidFill>
                <a:hlinkClick r:id="rId3"/>
              </a:rPr>
              <a:t>[7]</a:t>
            </a:r>
            <a:r>
              <a:rPr lang="en"/>
              <a:t> - ratio of live births to total population [in that year], multiplied by 1000</a:t>
            </a:r>
            <a:endParaRPr/>
          </a:p>
        </p:txBody>
      </p:sp>
      <p:pic>
        <p:nvPicPr>
          <p:cNvPr id="89" name="Google Shape;89;p17"/>
          <p:cNvPicPr preferRelativeResize="0"/>
          <p:nvPr/>
        </p:nvPicPr>
        <p:blipFill>
          <a:blip r:embed="rId4">
            <a:alphaModFix/>
          </a:blip>
          <a:stretch>
            <a:fillRect/>
          </a:stretch>
        </p:blipFill>
        <p:spPr>
          <a:xfrm>
            <a:off x="412825" y="0"/>
            <a:ext cx="4159182" cy="2571750"/>
          </a:xfrm>
          <a:prstGeom prst="rect">
            <a:avLst/>
          </a:prstGeom>
          <a:noFill/>
          <a:ln>
            <a:noFill/>
          </a:ln>
        </p:spPr>
      </p:pic>
      <p:pic>
        <p:nvPicPr>
          <p:cNvPr id="90" name="Google Shape;90;p17"/>
          <p:cNvPicPr preferRelativeResize="0"/>
          <p:nvPr/>
        </p:nvPicPr>
        <p:blipFill>
          <a:blip r:embed="rId5">
            <a:alphaModFix/>
          </a:blip>
          <a:stretch>
            <a:fillRect/>
          </a:stretch>
        </p:blipFill>
        <p:spPr>
          <a:xfrm>
            <a:off x="412827" y="2571751"/>
            <a:ext cx="4159175" cy="25718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But Population Still Increases Rapidly?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Immigration the Primary Contributor?</a:t>
            </a:r>
            <a:endParaRPr/>
          </a:p>
        </p:txBody>
      </p:sp>
      <p:sp>
        <p:nvSpPr>
          <p:cNvPr id="101" name="Google Shape;101;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100"/>
              <a:t>“Immigration, even at reduced levels, is for the first time making up a majority of population growth.</a:t>
            </a:r>
            <a:endParaRPr i="1" sz="1100"/>
          </a:p>
          <a:p>
            <a:pPr indent="0" lvl="0" marL="0" rtl="0" algn="l">
              <a:spcBef>
                <a:spcPts val="1200"/>
              </a:spcBef>
              <a:spcAft>
                <a:spcPts val="0"/>
              </a:spcAft>
              <a:buNone/>
            </a:pPr>
            <a:r>
              <a:rPr i="1" lang="en" sz="1100"/>
              <a:t>In part this is because Americans are dying at higher rates and having fewer babies, trends accelerated during the coronavirus pandemic. But it’s also because there are signs that immigration is picking up again.”</a:t>
            </a:r>
            <a:endParaRPr i="1" sz="1100"/>
          </a:p>
          <a:p>
            <a:pPr indent="0" lvl="0" marL="0" rtl="0" algn="l">
              <a:spcBef>
                <a:spcPts val="1200"/>
              </a:spcBef>
              <a:spcAft>
                <a:spcPts val="0"/>
              </a:spcAft>
              <a:buNone/>
            </a:pPr>
            <a:r>
              <a:rPr i="1" lang="en" sz="1100"/>
              <a:t>- New York Times</a:t>
            </a:r>
            <a:r>
              <a:rPr baseline="30000" i="1" lang="en" sz="1100" u="sng">
                <a:solidFill>
                  <a:schemeClr val="hlink"/>
                </a:solidFill>
                <a:hlinkClick r:id="rId3"/>
              </a:rPr>
              <a:t>[5]</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The two factors contributing towards population are immigration and natural increase (difference in births and deaths)</a:t>
            </a:r>
            <a:r>
              <a:rPr baseline="30000" lang="en" u="sng">
                <a:solidFill>
                  <a:schemeClr val="hlink"/>
                </a:solidFill>
                <a:hlinkClick r:id="rId4"/>
              </a:rPr>
              <a:t>[5]</a:t>
            </a:r>
            <a:endParaRPr/>
          </a:p>
        </p:txBody>
      </p:sp>
      <p:pic>
        <p:nvPicPr>
          <p:cNvPr id="102" name="Google Shape;102;p19"/>
          <p:cNvPicPr preferRelativeResize="0"/>
          <p:nvPr/>
        </p:nvPicPr>
        <p:blipFill>
          <a:blip r:embed="rId5">
            <a:alphaModFix/>
          </a:blip>
          <a:stretch>
            <a:fillRect/>
          </a:stretch>
        </p:blipFill>
        <p:spPr>
          <a:xfrm>
            <a:off x="4311600" y="1017725"/>
            <a:ext cx="4832400" cy="2902578"/>
          </a:xfrm>
          <a:prstGeom prst="rect">
            <a:avLst/>
          </a:prstGeom>
          <a:noFill/>
          <a:ln>
            <a:noFill/>
          </a:ln>
        </p:spPr>
      </p:pic>
      <p:sp>
        <p:nvSpPr>
          <p:cNvPr id="103" name="Google Shape;103;p19"/>
          <p:cNvSpPr txBox="1"/>
          <p:nvPr/>
        </p:nvSpPr>
        <p:spPr>
          <a:xfrm>
            <a:off x="4490100" y="3920300"/>
            <a:ext cx="4475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Source: U.S. Census Bureau, Population Estimates Program  By The New York Times</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What is the Primary Population Contributor?</a:t>
            </a:r>
            <a:endParaRPr/>
          </a:p>
        </p:txBody>
      </p:sp>
      <p:sp>
        <p:nvSpPr>
          <p:cNvPr id="109" name="Google Shape;109;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Hypothesis</a:t>
            </a:r>
            <a:r>
              <a:rPr lang="en"/>
              <a:t>: Birth rates are the primary contributor to the growing U.S. population</a:t>
            </a:r>
            <a:endParaRPr/>
          </a:p>
        </p:txBody>
      </p:sp>
      <p:sp>
        <p:nvSpPr>
          <p:cNvPr id="110" name="Google Shape;110;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a:t>Conclusion</a:t>
            </a:r>
            <a:r>
              <a:rPr lang="en"/>
              <a:t>: While birth rates previously were on the high end, they are NOT the primary contributor anymore</a:t>
            </a:r>
            <a:endParaRPr/>
          </a:p>
          <a:p>
            <a:pPr indent="-317500" lvl="0" marL="457200" rtl="0" algn="l">
              <a:spcBef>
                <a:spcPts val="0"/>
              </a:spcBef>
              <a:spcAft>
                <a:spcPts val="0"/>
              </a:spcAft>
              <a:buSzPts val="1400"/>
              <a:buChar char="●"/>
            </a:pPr>
            <a:r>
              <a:rPr lang="en"/>
              <a:t>Birth rates decreased over 37,771 a year on average between 2011 and 2020</a:t>
            </a:r>
            <a:endParaRPr/>
          </a:p>
          <a:p>
            <a:pPr indent="-317500" lvl="0" marL="457200" rtl="0" algn="l">
              <a:spcBef>
                <a:spcPts val="0"/>
              </a:spcBef>
              <a:spcAft>
                <a:spcPts val="0"/>
              </a:spcAft>
              <a:buSzPts val="1400"/>
              <a:buChar char="●"/>
            </a:pPr>
            <a:r>
              <a:rPr lang="en"/>
              <a:t>Increasing immigration trends will potentially result in a 2-to-1 ratio of population contribution compared to natural increase</a:t>
            </a:r>
            <a:endParaRPr/>
          </a:p>
        </p:txBody>
      </p:sp>
      <p:pic>
        <p:nvPicPr>
          <p:cNvPr id="111" name="Google Shape;111;p20"/>
          <p:cNvPicPr preferRelativeResize="0"/>
          <p:nvPr/>
        </p:nvPicPr>
        <p:blipFill>
          <a:blip r:embed="rId3">
            <a:alphaModFix/>
          </a:blip>
          <a:stretch>
            <a:fillRect/>
          </a:stretch>
        </p:blipFill>
        <p:spPr>
          <a:xfrm>
            <a:off x="0" y="1856323"/>
            <a:ext cx="4945676" cy="3058100"/>
          </a:xfrm>
          <a:prstGeom prst="rect">
            <a:avLst/>
          </a:prstGeom>
          <a:noFill/>
          <a:ln>
            <a:noFill/>
          </a:ln>
        </p:spPr>
      </p:pic>
      <p:sp>
        <p:nvSpPr>
          <p:cNvPr id="112" name="Google Shape;112;p20"/>
          <p:cNvSpPr txBox="1"/>
          <p:nvPr/>
        </p:nvSpPr>
        <p:spPr>
          <a:xfrm>
            <a:off x="0" y="4789500"/>
            <a:ext cx="473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Data source: Joseph Chamie</a:t>
            </a:r>
            <a:r>
              <a:rPr baseline="30000" lang="en" sz="1100" u="sng">
                <a:solidFill>
                  <a:schemeClr val="hlink"/>
                </a:solidFill>
                <a:latin typeface="Proxima Nova"/>
                <a:ea typeface="Proxima Nova"/>
                <a:cs typeface="Proxima Nova"/>
                <a:sym typeface="Proxima Nova"/>
                <a:hlinkClick r:id="rId4"/>
              </a:rPr>
              <a:t>[5]</a:t>
            </a:r>
            <a:endParaRPr baseline="30000" sz="1100">
              <a:latin typeface="Proxima Nova"/>
              <a:ea typeface="Proxima Nova"/>
              <a:cs typeface="Proxima Nova"/>
              <a:sym typeface="Proxima Nova"/>
            </a:endParaRPr>
          </a:p>
        </p:txBody>
      </p:sp>
      <p:sp>
        <p:nvSpPr>
          <p:cNvPr id="113" name="Google Shape;113;p20"/>
          <p:cNvSpPr txBox="1"/>
          <p:nvPr/>
        </p:nvSpPr>
        <p:spPr>
          <a:xfrm>
            <a:off x="5645500" y="3595850"/>
            <a:ext cx="2811300" cy="143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accent3"/>
                </a:solidFill>
                <a:latin typeface="Proxima Nova"/>
                <a:ea typeface="Proxima Nova"/>
                <a:cs typeface="Proxima Nova"/>
                <a:sym typeface="Proxima Nova"/>
              </a:rPr>
              <a:t>“With the aging of America’s overall population and baby boomers reaching the oldest ages, deaths are expected to increase more rapidly than births. Consequently, by mid-century immigration is expected to be contributing twice as many people to America’s population as natural increase.”</a:t>
            </a:r>
            <a:endParaRPr sz="900">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 sz="900">
                <a:solidFill>
                  <a:schemeClr val="accent3"/>
                </a:solidFill>
                <a:latin typeface="Proxima Nova"/>
                <a:ea typeface="Proxima Nova"/>
                <a:cs typeface="Proxima Nova"/>
                <a:sym typeface="Proxima Nova"/>
              </a:rPr>
              <a:t>- Joseph Chamie (The Hill)</a:t>
            </a:r>
            <a:r>
              <a:rPr baseline="30000" lang="en" sz="900" u="sng">
                <a:solidFill>
                  <a:schemeClr val="accent5"/>
                </a:solidFill>
                <a:latin typeface="Proxima Nova"/>
                <a:ea typeface="Proxima Nova"/>
                <a:cs typeface="Proxima Nova"/>
                <a:sym typeface="Proxima Nova"/>
                <a:hlinkClick r:id="rId5">
                  <a:extLst>
                    <a:ext uri="{A12FA001-AC4F-418D-AE19-62706E023703}">
                      <ahyp:hlinkClr val="tx"/>
                    </a:ext>
                  </a:extLst>
                </a:hlinkClick>
              </a:rPr>
              <a:t>[5]</a:t>
            </a:r>
            <a:endParaRPr sz="9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and Appendix</a:t>
            </a:r>
            <a:endParaRPr/>
          </a:p>
        </p:txBody>
      </p:sp>
      <p:sp>
        <p:nvSpPr>
          <p:cNvPr id="119" name="Google Shape;11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t>DATA</a:t>
            </a:r>
            <a:endParaRPr sz="850"/>
          </a:p>
          <a:p>
            <a:pPr indent="0" lvl="0" marL="0" rtl="0" algn="l">
              <a:spcBef>
                <a:spcPts val="1200"/>
              </a:spcBef>
              <a:spcAft>
                <a:spcPts val="0"/>
              </a:spcAft>
              <a:buNone/>
            </a:pPr>
            <a:r>
              <a:rPr lang="en" sz="850"/>
              <a:t>[1] Bureau, U. S. C. (n.d.). Explore census data. Retrieved October 30, 2022, from </a:t>
            </a:r>
            <a:r>
              <a:rPr lang="en" sz="850" u="sng">
                <a:solidFill>
                  <a:schemeClr val="hlink"/>
                </a:solidFill>
                <a:hlinkClick r:id="rId3"/>
              </a:rPr>
              <a:t>https://data.census.gov/cedsci/table?q=us+population+2010&amp;tid=DECENNIALPLNAT2010.P1</a:t>
            </a:r>
            <a:endParaRPr sz="850"/>
          </a:p>
          <a:p>
            <a:pPr indent="0" lvl="0" marL="0" rtl="0" algn="l">
              <a:spcBef>
                <a:spcPts val="1200"/>
              </a:spcBef>
              <a:spcAft>
                <a:spcPts val="0"/>
              </a:spcAft>
              <a:buNone/>
            </a:pPr>
            <a:r>
              <a:rPr lang="en" sz="850"/>
              <a:t>[2] Bureau, U. S. C. (n.d.). Explore census data. Retrieved October 30, 2022, from </a:t>
            </a:r>
            <a:r>
              <a:rPr lang="en" sz="850" u="sng">
                <a:solidFill>
                  <a:schemeClr val="hlink"/>
                </a:solidFill>
                <a:hlinkClick r:id="rId4"/>
              </a:rPr>
              <a:t>https://data.census.gov/cedsci/table?q=us+population+2020&amp;tid=DECENNIALPL2020.P1</a:t>
            </a:r>
            <a:endParaRPr sz="850"/>
          </a:p>
          <a:p>
            <a:pPr indent="0" lvl="0" marL="0" rtl="0" algn="l">
              <a:spcBef>
                <a:spcPts val="1200"/>
              </a:spcBef>
              <a:spcAft>
                <a:spcPts val="1200"/>
              </a:spcAft>
              <a:buNone/>
            </a:pPr>
            <a:r>
              <a:rPr lang="en" sz="850"/>
              <a:t>[4] Centers for Disease Control and Prevention, National Center for Health Statistics. National Vital Statistics System, Natality on CDC WONDER Online Database. Data are from the Natality Records 2007-2020, as compiled from data provided by the 57 vital statistics jurisdictions through the Vital statistics Cooperative Program. Accessed at </a:t>
            </a:r>
            <a:r>
              <a:rPr lang="en" sz="850" u="sng">
                <a:solidFill>
                  <a:schemeClr val="hlink"/>
                </a:solidFill>
                <a:hlinkClick r:id="rId5"/>
              </a:rPr>
              <a:t>http://wonder.cdc.gov/natality-current.html</a:t>
            </a:r>
            <a:r>
              <a:rPr lang="en" sz="850"/>
              <a:t> with requested records 2011-2020 on Oct 29, 2022 5:51:00 PM.</a:t>
            </a:r>
            <a:endParaRPr sz="850"/>
          </a:p>
        </p:txBody>
      </p:sp>
      <p:sp>
        <p:nvSpPr>
          <p:cNvPr id="120" name="Google Shape;120;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SzPct val="60892"/>
              <a:buNone/>
            </a:pPr>
            <a:r>
              <a:rPr lang="en"/>
              <a:t>QUOTES</a:t>
            </a:r>
            <a:endParaRPr/>
          </a:p>
          <a:p>
            <a:pPr indent="0" lvl="0" marL="0" rtl="0" algn="l">
              <a:spcBef>
                <a:spcPts val="1200"/>
              </a:spcBef>
              <a:spcAft>
                <a:spcPts val="0"/>
              </a:spcAft>
              <a:buSzPct val="60892"/>
              <a:buNone/>
            </a:pPr>
            <a:r>
              <a:rPr lang="en"/>
              <a:t>[3] Causes and consequences of overpopulation. Sustainability for all. (n.d.). Retrieved October 30, 2022, from </a:t>
            </a:r>
            <a:r>
              <a:rPr lang="en" u="sng">
                <a:solidFill>
                  <a:schemeClr val="hlink"/>
                </a:solidFill>
                <a:hlinkClick r:id="rId6"/>
              </a:rPr>
              <a:t>https://www.activesustainability.com/sustainable-development/causes-consequences-overpopulation/?_adin=02021864894</a:t>
            </a:r>
            <a:endParaRPr/>
          </a:p>
          <a:p>
            <a:pPr indent="0" lvl="0" marL="0" rtl="0" algn="l">
              <a:spcBef>
                <a:spcPts val="1200"/>
              </a:spcBef>
              <a:spcAft>
                <a:spcPts val="0"/>
              </a:spcAft>
              <a:buSzPct val="60892"/>
              <a:buNone/>
            </a:pPr>
            <a:r>
              <a:rPr lang="en"/>
              <a:t>[5] Joseph Chamie, opinion contributor. (2022, January 11). For the foreseeable future, immigration will fuel US population growth. The Hill. Retrieved October 31, 2022, from </a:t>
            </a:r>
            <a:r>
              <a:rPr lang="en" u="sng">
                <a:solidFill>
                  <a:schemeClr val="hlink"/>
                </a:solidFill>
                <a:hlinkClick r:id="rId7"/>
              </a:rPr>
              <a:t>https://thehill.com/opinion/immigration/589178-for-the-foreseeable-future-immigration-will-fuel-us-population-growth/</a:t>
            </a:r>
            <a:endParaRPr/>
          </a:p>
          <a:p>
            <a:pPr indent="0" lvl="0" marL="0" rtl="0" algn="l">
              <a:spcBef>
                <a:spcPts val="1200"/>
              </a:spcBef>
              <a:spcAft>
                <a:spcPts val="0"/>
              </a:spcAft>
              <a:buSzPct val="60892"/>
              <a:buNone/>
            </a:pPr>
            <a:r>
              <a:rPr lang="en"/>
              <a:t>[6] </a:t>
            </a:r>
            <a:r>
              <a:rPr i="1" lang="en"/>
              <a:t>Study session 2  population growth</a:t>
            </a:r>
            <a:r>
              <a:rPr lang="en"/>
              <a:t>. Study Session 2  Population Growth: View as single page. (n.d.). Retrieved October 31, 2022, from </a:t>
            </a:r>
            <a:r>
              <a:rPr lang="en" u="sng">
                <a:solidFill>
                  <a:schemeClr val="hlink"/>
                </a:solidFill>
                <a:hlinkClick r:id="rId8"/>
              </a:rPr>
              <a:t>https://www.open.edu/openlearncreate/mod/oucontent/view.php?id=79927&amp;printable=1</a:t>
            </a:r>
            <a:endParaRPr/>
          </a:p>
          <a:p>
            <a:pPr indent="0" lvl="0" marL="0" rtl="0" algn="l">
              <a:spcBef>
                <a:spcPts val="1200"/>
              </a:spcBef>
              <a:spcAft>
                <a:spcPts val="1200"/>
              </a:spcAft>
              <a:buSzPct val="60892"/>
              <a:buNone/>
            </a:pPr>
            <a:r>
              <a:rPr lang="en"/>
              <a:t>[7] World Health Organization. (n.d.). Indicator metadata registry details. World Health Organization. Retrieved October 31, 2022, from </a:t>
            </a:r>
            <a:r>
              <a:rPr lang="en" u="sng">
                <a:solidFill>
                  <a:schemeClr val="hlink"/>
                </a:solidFill>
                <a:hlinkClick r:id="rId9"/>
              </a:rPr>
              <a:t>https://www.who.int/data/gho/indicator-metadata-registry/imr-details/1139#:~:text=The%20ratio%20between%20the%20number,year%2C%20usually%20multiplied%20by%201%2C000</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