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Tahoma"/>
      <p:regular r:id="rId36"/>
      <p:bold r:id="rId37"/>
    </p:embeddedFon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5.xml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Tahoma-bold.fntdata"/><Relationship Id="rId14" Type="http://schemas.openxmlformats.org/officeDocument/2006/relationships/slide" Target="slides/slide9.xml"/><Relationship Id="rId36" Type="http://schemas.openxmlformats.org/officeDocument/2006/relationships/font" Target="fonts/Tahoma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006bd505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006bd505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1006bd5058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11802508db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11802508db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311802508db_1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12dd71b5c5_1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12dd71b5c5_1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312dd71b5c5_1_1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12dd71b5c5_1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12dd71b5c5_1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Calibration</a:t>
            </a:r>
            <a:r>
              <a:rPr lang="en-US"/>
              <a:t> Plots; How well do the predicted probabilities match the observed probabilities</a:t>
            </a:r>
            <a:endParaRPr/>
          </a:p>
        </p:txBody>
      </p:sp>
      <p:sp>
        <p:nvSpPr>
          <p:cNvPr id="484" name="Google Shape;484;g312dd71b5c5_1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1006bd5058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1006bd5058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color: The shade of the color means the workload of target month, and more Dark colors mean more work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we will follow this timeline to achieve our goal step by step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1. Aim 1: We have already accessed data in IRBs and begun to pre-process data. We plan to finish data preprocessing before the end of this semester. Then further combining EHR data and designing the whole pipeline of data processing.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 Aim 2: We decide to begin model development in November, then finish the training and predicting of the model before April next year.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3. Aim 3: After developing the machine learning model, we finally optimize the model and provide some decision support for healthcare workers (HCWs). This will be mostly finished next April.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4. Publication: In the past two months, we worked on literature review and had a clear understanding of our project. </a:t>
            </a:r>
            <a:endParaRPr/>
          </a:p>
        </p:txBody>
      </p:sp>
      <p:sp>
        <p:nvSpPr>
          <p:cNvPr id="511" name="Google Shape;511;g31006bd5058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1006bd5058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1006bd5058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31006bd5058_0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1006bd5058_0_1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1006bd5058_0_1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31006bd5058_0_1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1006bd5058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1006bd5058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Exclusion criteria </a:t>
            </a:r>
            <a:r>
              <a:rPr lang="en-US"/>
              <a:t>would be helpful…</a:t>
            </a:r>
            <a:endParaRPr/>
          </a:p>
        </p:txBody>
      </p:sp>
      <p:sp>
        <p:nvSpPr>
          <p:cNvPr id="544" name="Google Shape;544;g31006bd5058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1006bd5058_0_10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1006bd5058_0_10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31006bd5058_0_10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11567fa9c0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11567fa9c0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311567fa9c0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11567fa9c0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11567fa9c0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311567fa9c0_0_1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2dd71b5c5_1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2dd71b5c5_1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/>
              <a:t>Main motivation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/>
              <a:t>HAI are infections that patients acquire while receiving medical treatment in a healthcare setting.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/>
              <a:t>left side: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/>
              <a:t>in average, upwards of 12%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/>
              <a:t>Some patients may arrive already infected, and these cases can spread infections within hospital through transmission.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/>
              <a:t>May be asymptomatic but further spread pathogens to healthy patients.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/>
              <a:t>patients with MDRO infections are at higher risk of readmission, and readmission typically leads to higher mortality rates.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/>
              <a:t>Among MDRO hospitalization survivors, one in three patients were readmitted at least once within 30 days after discharge and 60% were readmitted within 1 year. </a:t>
            </a:r>
            <a:endParaRPr/>
          </a:p>
        </p:txBody>
      </p:sp>
      <p:sp>
        <p:nvSpPr>
          <p:cNvPr id="194" name="Google Shape;194;g312dd71b5c5_1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11567fa9c0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11567fa9c0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311567fa9c0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11567fa9c0_0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311567fa9c0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311567fa9c0_0_1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1006bd5058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1006bd5058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Move aim 1 to later, because that should come after the model…; aim 1 should be preprocessing for getting the data ready for all the tasks we want to provide</a:t>
            </a:r>
            <a:endParaRPr/>
          </a:p>
        </p:txBody>
      </p:sp>
      <p:sp>
        <p:nvSpPr>
          <p:cNvPr id="652" name="Google Shape;652;g31006bd5058_0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1006bd5058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1006bd5058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g31006bd5058_0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11802508db_1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11802508db_1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311802508db_1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312858976d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312858976d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g312858976d7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311802508db_5_4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311802508db_5_4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g311802508db_5_4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006bd5058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006bd5058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Preventing HAIs is a critical part of improving patient safety and healthcare quality. </a:t>
            </a:r>
            <a:endParaRPr/>
          </a:p>
        </p:txBody>
      </p:sp>
      <p:sp>
        <p:nvSpPr>
          <p:cNvPr id="212" name="Google Shape;212;g31006bd5058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1802508db_1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1802508db_1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There is a clear need to control &amp; prevent the spread of MDRO infections.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However, identifying these cases both accurately &amp; rapidly remains a challenge.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limited amount of info + environment of the ED, patients are often prescribed inappropriate antibiotics.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undertreatment: insufficient amount or too short a course of antibiotics is prescribed → chronic infections, and increased risk of complications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overtreatment: more typically the case -- inappropriate broad-spectrum antibiotic that targets a wide range of bacteria → antibiotic resistance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To target these issues, ___goal___.</a:t>
            </a:r>
            <a:endParaRPr/>
          </a:p>
        </p:txBody>
      </p:sp>
      <p:sp>
        <p:nvSpPr>
          <p:cNvPr id="233" name="Google Shape;233;g311802508db_1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006bd5058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006bd5058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Most prior machine learning models only considered electronic health records and culture results. While the </a:t>
            </a:r>
            <a:r>
              <a:rPr lang="en-US" sz="1050">
                <a:solidFill>
                  <a:srgbClr val="1D1D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nosocomial infection is strongly influenced by contact networks. </a:t>
            </a:r>
            <a:endParaRPr sz="1050">
              <a:solidFill>
                <a:srgbClr val="1D1D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1D1D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left figure - </a:t>
            </a:r>
            <a:r>
              <a:rPr b="1" lang="en-US" sz="1000"/>
              <a:t>Contact networks: </a:t>
            </a:r>
            <a:r>
              <a:rPr lang="en-US" sz="1000"/>
              <a:t>Patients in the hospital contact with healthcare workers (HCWs) and surrounding environment. MDRO-infected patients can contaminate HCWs and environment, then further infecting other patients through contacts. 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000"/>
              <a:t>right figure - </a:t>
            </a:r>
            <a:r>
              <a:rPr b="1" lang="en-US" sz="1000"/>
              <a:t>Innovation</a:t>
            </a:r>
            <a:r>
              <a:rPr lang="en-US" sz="1000"/>
              <a:t>: Different from previous ML models predicting a patient’s risk for an MDRO infection, we not only consider clinical and nonclinical features derived from information from a large </a:t>
            </a:r>
            <a:r>
              <a:rPr lang="en-US" sz="1000" u="sng"/>
              <a:t>EHR datasets</a:t>
            </a:r>
            <a:r>
              <a:rPr lang="en-US" sz="1000"/>
              <a:t> in the process of training the model, but also innovatively introduce </a:t>
            </a:r>
            <a:r>
              <a:rPr lang="en-US" sz="1000" u="sng"/>
              <a:t>contact networks</a:t>
            </a:r>
            <a:r>
              <a:rPr lang="en-US" sz="1000"/>
              <a:t> to optimize.</a:t>
            </a:r>
            <a:endParaRPr sz="1000"/>
          </a:p>
        </p:txBody>
      </p:sp>
      <p:sp>
        <p:nvSpPr>
          <p:cNvPr id="249" name="Google Shape;249;g31006bd5058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1567fa9c0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11567fa9c0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11567fa9c0_0_1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302d5e31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302d5e31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1302d5e313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1802508db_5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11802508db_5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311802508db_5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11802508db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11802508db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311802508db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">
  <p:cSld name="One Colum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" type="body"/>
          </p:nvPr>
        </p:nvSpPr>
        <p:spPr>
          <a:xfrm>
            <a:off x="303317" y="1660076"/>
            <a:ext cx="11585365" cy="4398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TR"/>
              <a:buChar char="–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" name="Google Shape;18;p2"/>
          <p:cNvCxnSpPr/>
          <p:nvPr/>
        </p:nvCxnSpPr>
        <p:spPr>
          <a:xfrm>
            <a:off x="303317" y="1542922"/>
            <a:ext cx="11585366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303317" y="6248488"/>
            <a:ext cx="1665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636728" y="6245438"/>
            <a:ext cx="69143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218545" y="6248487"/>
            <a:ext cx="12327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 txBox="1"/>
          <p:nvPr>
            <p:ph type="title"/>
          </p:nvPr>
        </p:nvSpPr>
        <p:spPr>
          <a:xfrm>
            <a:off x="303317" y="244386"/>
            <a:ext cx="11585366" cy="1181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01228" y="1696201"/>
            <a:ext cx="5715011" cy="441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6173672" y="1696201"/>
            <a:ext cx="5715011" cy="44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9" name="Google Shape;79;p11"/>
          <p:cNvCxnSpPr/>
          <p:nvPr/>
        </p:nvCxnSpPr>
        <p:spPr>
          <a:xfrm>
            <a:off x="303317" y="1560014"/>
            <a:ext cx="11585366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303317" y="6248488"/>
            <a:ext cx="1665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636728" y="6245438"/>
            <a:ext cx="69143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10218545" y="6248487"/>
            <a:ext cx="12327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303317" y="244386"/>
            <a:ext cx="11585366" cy="1181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303317" y="1679363"/>
            <a:ext cx="3602718" cy="4431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2" type="body"/>
          </p:nvPr>
        </p:nvSpPr>
        <p:spPr>
          <a:xfrm>
            <a:off x="4292249" y="1679363"/>
            <a:ext cx="3602718" cy="4431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3" type="body"/>
          </p:nvPr>
        </p:nvSpPr>
        <p:spPr>
          <a:xfrm>
            <a:off x="8281181" y="1679363"/>
            <a:ext cx="3602718" cy="443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303317" y="6248488"/>
            <a:ext cx="1665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2636728" y="6245438"/>
            <a:ext cx="69143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218545" y="6248487"/>
            <a:ext cx="12327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>
            <a:off x="303317" y="244386"/>
            <a:ext cx="11585366" cy="1181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2"/>
          <p:cNvCxnSpPr/>
          <p:nvPr/>
        </p:nvCxnSpPr>
        <p:spPr>
          <a:xfrm>
            <a:off x="303317" y="1560014"/>
            <a:ext cx="11585366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w/ Image 1">
  <p:cSld name="Three Column w/ Image 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303257" y="4085042"/>
            <a:ext cx="3593619" cy="2026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2" type="body"/>
          </p:nvPr>
        </p:nvSpPr>
        <p:spPr>
          <a:xfrm>
            <a:off x="4308562" y="4085042"/>
            <a:ext cx="3570653" cy="2026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3" type="body"/>
          </p:nvPr>
        </p:nvSpPr>
        <p:spPr>
          <a:xfrm>
            <a:off x="8317987" y="4085042"/>
            <a:ext cx="3570637" cy="2026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"/>
          <p:cNvSpPr/>
          <p:nvPr>
            <p:ph idx="4" type="pic"/>
          </p:nvPr>
        </p:nvSpPr>
        <p:spPr>
          <a:xfrm>
            <a:off x="326186" y="1694261"/>
            <a:ext cx="3570695" cy="2261308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8" name="Google Shape;98;p13"/>
          <p:cNvCxnSpPr/>
          <p:nvPr/>
        </p:nvCxnSpPr>
        <p:spPr>
          <a:xfrm>
            <a:off x="4097475" y="1694260"/>
            <a:ext cx="0" cy="441692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13"/>
          <p:cNvCxnSpPr/>
          <p:nvPr/>
        </p:nvCxnSpPr>
        <p:spPr>
          <a:xfrm>
            <a:off x="8098799" y="1694260"/>
            <a:ext cx="0" cy="4416925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303317" y="6248488"/>
            <a:ext cx="1665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2636728" y="6245438"/>
            <a:ext cx="69143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10218545" y="6248487"/>
            <a:ext cx="12327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3"/>
          <p:cNvSpPr txBox="1"/>
          <p:nvPr>
            <p:ph type="title"/>
          </p:nvPr>
        </p:nvSpPr>
        <p:spPr>
          <a:xfrm>
            <a:off x="303317" y="244386"/>
            <a:ext cx="11585366" cy="1181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4" name="Google Shape;104;p13"/>
          <p:cNvCxnSpPr/>
          <p:nvPr/>
        </p:nvCxnSpPr>
        <p:spPr>
          <a:xfrm>
            <a:off x="303317" y="1560014"/>
            <a:ext cx="11585366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3"/>
          <p:cNvSpPr/>
          <p:nvPr>
            <p:ph idx="5" type="pic"/>
          </p:nvPr>
        </p:nvSpPr>
        <p:spPr>
          <a:xfrm>
            <a:off x="4308563" y="1694260"/>
            <a:ext cx="3570695" cy="2261308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3"/>
          <p:cNvSpPr/>
          <p:nvPr>
            <p:ph idx="6" type="pic"/>
          </p:nvPr>
        </p:nvSpPr>
        <p:spPr>
          <a:xfrm>
            <a:off x="8317988" y="1694260"/>
            <a:ext cx="3570695" cy="226130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">
  <p:cSld name="Four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303317" y="1694260"/>
            <a:ext cx="2660444" cy="441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2" type="body"/>
          </p:nvPr>
        </p:nvSpPr>
        <p:spPr>
          <a:xfrm>
            <a:off x="3268158" y="1694260"/>
            <a:ext cx="2660444" cy="4416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3" type="body"/>
          </p:nvPr>
        </p:nvSpPr>
        <p:spPr>
          <a:xfrm>
            <a:off x="6233000" y="1694260"/>
            <a:ext cx="2660444" cy="4416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4" type="body"/>
          </p:nvPr>
        </p:nvSpPr>
        <p:spPr>
          <a:xfrm>
            <a:off x="9228239" y="1694260"/>
            <a:ext cx="2660444" cy="441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303317" y="6248488"/>
            <a:ext cx="1665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2636728" y="6245438"/>
            <a:ext cx="69143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10218545" y="6248487"/>
            <a:ext cx="12327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4"/>
          <p:cNvSpPr txBox="1"/>
          <p:nvPr>
            <p:ph type="title"/>
          </p:nvPr>
        </p:nvSpPr>
        <p:spPr>
          <a:xfrm>
            <a:off x="303317" y="244386"/>
            <a:ext cx="11585366" cy="1181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4"/>
          <p:cNvCxnSpPr/>
          <p:nvPr/>
        </p:nvCxnSpPr>
        <p:spPr>
          <a:xfrm>
            <a:off x="303317" y="1560014"/>
            <a:ext cx="11585366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w/ Image 1">
  <p:cSld name="Four Column w/ Image 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303315" y="3394400"/>
            <a:ext cx="2684391" cy="2707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2" type="body"/>
          </p:nvPr>
        </p:nvSpPr>
        <p:spPr>
          <a:xfrm>
            <a:off x="3284887" y="3394400"/>
            <a:ext cx="2683117" cy="2707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3" type="body"/>
          </p:nvPr>
        </p:nvSpPr>
        <p:spPr>
          <a:xfrm>
            <a:off x="6244586" y="3394400"/>
            <a:ext cx="2684393" cy="2707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4" type="body"/>
          </p:nvPr>
        </p:nvSpPr>
        <p:spPr>
          <a:xfrm>
            <a:off x="9204288" y="3394400"/>
            <a:ext cx="2684376" cy="2707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5"/>
          <p:cNvSpPr/>
          <p:nvPr>
            <p:ph idx="5" type="pic"/>
          </p:nvPr>
        </p:nvSpPr>
        <p:spPr>
          <a:xfrm>
            <a:off x="303316" y="1675270"/>
            <a:ext cx="2684395" cy="1603875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23" name="Google Shape;123;p15"/>
          <p:cNvCxnSpPr/>
          <p:nvPr/>
        </p:nvCxnSpPr>
        <p:spPr>
          <a:xfrm>
            <a:off x="3140347" y="1691208"/>
            <a:ext cx="0" cy="441048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303317" y="6248488"/>
            <a:ext cx="1665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2636728" y="6245438"/>
            <a:ext cx="69143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10218545" y="6248487"/>
            <a:ext cx="12327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5"/>
          <p:cNvSpPr txBox="1"/>
          <p:nvPr>
            <p:ph type="title"/>
          </p:nvPr>
        </p:nvSpPr>
        <p:spPr>
          <a:xfrm>
            <a:off x="303317" y="244386"/>
            <a:ext cx="11585366" cy="1181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8" name="Google Shape;128;p15"/>
          <p:cNvCxnSpPr/>
          <p:nvPr/>
        </p:nvCxnSpPr>
        <p:spPr>
          <a:xfrm>
            <a:off x="303317" y="1560014"/>
            <a:ext cx="11585366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15"/>
          <p:cNvSpPr/>
          <p:nvPr>
            <p:ph idx="6" type="pic"/>
          </p:nvPr>
        </p:nvSpPr>
        <p:spPr>
          <a:xfrm>
            <a:off x="3284887" y="1675270"/>
            <a:ext cx="2684395" cy="1603875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5"/>
          <p:cNvSpPr/>
          <p:nvPr>
            <p:ph idx="7" type="pic"/>
          </p:nvPr>
        </p:nvSpPr>
        <p:spPr>
          <a:xfrm>
            <a:off x="6244587" y="1675270"/>
            <a:ext cx="2684395" cy="1603875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5"/>
          <p:cNvSpPr/>
          <p:nvPr>
            <p:ph idx="8" type="pic"/>
          </p:nvPr>
        </p:nvSpPr>
        <p:spPr>
          <a:xfrm>
            <a:off x="9204288" y="1675270"/>
            <a:ext cx="2684395" cy="1603875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32" name="Google Shape;132;p15"/>
          <p:cNvCxnSpPr/>
          <p:nvPr/>
        </p:nvCxnSpPr>
        <p:spPr>
          <a:xfrm>
            <a:off x="6093911" y="1691208"/>
            <a:ext cx="0" cy="441048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15"/>
          <p:cNvCxnSpPr/>
          <p:nvPr/>
        </p:nvCxnSpPr>
        <p:spPr>
          <a:xfrm>
            <a:off x="9061158" y="1691208"/>
            <a:ext cx="0" cy="4410487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losing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square with white lines&#10;&#10;Description automatically generated with medium confidence" id="135" name="Google Shape;13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>
            <p:ph type="ctrTitle"/>
          </p:nvPr>
        </p:nvSpPr>
        <p:spPr>
          <a:xfrm>
            <a:off x="882316" y="953546"/>
            <a:ext cx="10379241" cy="17786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ahoma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1" type="subTitle"/>
          </p:nvPr>
        </p:nvSpPr>
        <p:spPr>
          <a:xfrm>
            <a:off x="882316" y="3015916"/>
            <a:ext cx="10379241" cy="896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882650" y="4090988"/>
            <a:ext cx="10379075" cy="198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Logo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square with white lines&#10;&#10;Description automatically generated with medium confidence" id="140" name="Google Shape;14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"/>
            <a:ext cx="12192001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white text&#10;&#10;Description automatically generated" id="141" name="Google Shape;1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058" y="1376787"/>
            <a:ext cx="9875883" cy="41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Collage">
  <p:cSld name="Image Collag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>
            <p:ph idx="2" type="pic"/>
          </p:nvPr>
        </p:nvSpPr>
        <p:spPr>
          <a:xfrm>
            <a:off x="6128703" y="0"/>
            <a:ext cx="6063297" cy="57785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8"/>
          <p:cNvSpPr/>
          <p:nvPr>
            <p:ph idx="3" type="pic"/>
          </p:nvPr>
        </p:nvSpPr>
        <p:spPr>
          <a:xfrm>
            <a:off x="0" y="0"/>
            <a:ext cx="5994400" cy="37084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18"/>
          <p:cNvSpPr/>
          <p:nvPr>
            <p:ph idx="4" type="pic"/>
          </p:nvPr>
        </p:nvSpPr>
        <p:spPr>
          <a:xfrm>
            <a:off x="0" y="3797300"/>
            <a:ext cx="2857500" cy="19812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18"/>
          <p:cNvSpPr txBox="1"/>
          <p:nvPr>
            <p:ph idx="10" type="dt"/>
          </p:nvPr>
        </p:nvSpPr>
        <p:spPr>
          <a:xfrm>
            <a:off x="303317" y="6248488"/>
            <a:ext cx="1665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1" type="ftr"/>
          </p:nvPr>
        </p:nvSpPr>
        <p:spPr>
          <a:xfrm>
            <a:off x="2636728" y="6245438"/>
            <a:ext cx="69143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10218545" y="6248487"/>
            <a:ext cx="12327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8"/>
          <p:cNvSpPr/>
          <p:nvPr>
            <p:ph idx="5" type="pic"/>
          </p:nvPr>
        </p:nvSpPr>
        <p:spPr>
          <a:xfrm>
            <a:off x="2991804" y="3797300"/>
            <a:ext cx="3002595" cy="1981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A blue square with white lines&#10;&#10;Description automatically generated with medium confidence" id="150" name="Google Shape;15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867400"/>
            <a:ext cx="121920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204537" y="6098381"/>
            <a:ext cx="9554760" cy="528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875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 sz="16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w/ Image 2">
  <p:cSld name="Three Column w/ Image 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idx="10" type="dt"/>
          </p:nvPr>
        </p:nvSpPr>
        <p:spPr>
          <a:xfrm>
            <a:off x="303317" y="6248488"/>
            <a:ext cx="1665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1" type="ftr"/>
          </p:nvPr>
        </p:nvSpPr>
        <p:spPr>
          <a:xfrm>
            <a:off x="2636728" y="6245438"/>
            <a:ext cx="69143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10218545" y="6248487"/>
            <a:ext cx="12327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303257" y="2639944"/>
            <a:ext cx="3593619" cy="3471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2" type="body"/>
          </p:nvPr>
        </p:nvSpPr>
        <p:spPr>
          <a:xfrm>
            <a:off x="4308562" y="2639944"/>
            <a:ext cx="3570653" cy="3471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3" type="body"/>
          </p:nvPr>
        </p:nvSpPr>
        <p:spPr>
          <a:xfrm>
            <a:off x="8317987" y="2639944"/>
            <a:ext cx="3570637" cy="3471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9"/>
          <p:cNvSpPr/>
          <p:nvPr>
            <p:ph idx="4" type="pic"/>
          </p:nvPr>
        </p:nvSpPr>
        <p:spPr>
          <a:xfrm>
            <a:off x="326181" y="244387"/>
            <a:ext cx="3570695" cy="2261308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0" name="Google Shape;160;p19"/>
          <p:cNvCxnSpPr/>
          <p:nvPr/>
        </p:nvCxnSpPr>
        <p:spPr>
          <a:xfrm>
            <a:off x="4097475" y="244387"/>
            <a:ext cx="0" cy="5866798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19"/>
          <p:cNvCxnSpPr/>
          <p:nvPr/>
        </p:nvCxnSpPr>
        <p:spPr>
          <a:xfrm>
            <a:off x="8098799" y="244387"/>
            <a:ext cx="0" cy="5866798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19"/>
          <p:cNvSpPr/>
          <p:nvPr>
            <p:ph idx="5" type="pic"/>
          </p:nvPr>
        </p:nvSpPr>
        <p:spPr>
          <a:xfrm>
            <a:off x="4298075" y="244387"/>
            <a:ext cx="3570695" cy="2261308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9"/>
          <p:cNvSpPr/>
          <p:nvPr>
            <p:ph idx="6" type="pic"/>
          </p:nvPr>
        </p:nvSpPr>
        <p:spPr>
          <a:xfrm>
            <a:off x="8317987" y="244387"/>
            <a:ext cx="3570695" cy="226130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w/ Image 2">
  <p:cSld name="Four Column w/ Image 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idx="10" type="dt"/>
          </p:nvPr>
        </p:nvSpPr>
        <p:spPr>
          <a:xfrm>
            <a:off x="303317" y="6248488"/>
            <a:ext cx="1665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2636728" y="6245438"/>
            <a:ext cx="69143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10218545" y="6248487"/>
            <a:ext cx="12327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303315" y="2322921"/>
            <a:ext cx="2684391" cy="3778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2" type="body"/>
          </p:nvPr>
        </p:nvSpPr>
        <p:spPr>
          <a:xfrm>
            <a:off x="3284887" y="2322921"/>
            <a:ext cx="2683117" cy="3778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3" type="body"/>
          </p:nvPr>
        </p:nvSpPr>
        <p:spPr>
          <a:xfrm>
            <a:off x="6244586" y="2322921"/>
            <a:ext cx="2684393" cy="3778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4" type="body"/>
          </p:nvPr>
        </p:nvSpPr>
        <p:spPr>
          <a:xfrm>
            <a:off x="9204288" y="2322921"/>
            <a:ext cx="2684376" cy="3778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0"/>
          <p:cNvSpPr/>
          <p:nvPr>
            <p:ph idx="5" type="pic"/>
          </p:nvPr>
        </p:nvSpPr>
        <p:spPr>
          <a:xfrm>
            <a:off x="303315" y="244387"/>
            <a:ext cx="2684395" cy="193479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73" name="Google Shape;173;p20"/>
          <p:cNvCxnSpPr/>
          <p:nvPr/>
        </p:nvCxnSpPr>
        <p:spPr>
          <a:xfrm>
            <a:off x="3140347" y="244387"/>
            <a:ext cx="0" cy="5857308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20"/>
          <p:cNvSpPr/>
          <p:nvPr>
            <p:ph idx="6" type="pic"/>
          </p:nvPr>
        </p:nvSpPr>
        <p:spPr>
          <a:xfrm>
            <a:off x="3284886" y="244387"/>
            <a:ext cx="2684395" cy="1934791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20"/>
          <p:cNvSpPr/>
          <p:nvPr>
            <p:ph idx="7" type="pic"/>
          </p:nvPr>
        </p:nvSpPr>
        <p:spPr>
          <a:xfrm>
            <a:off x="6244586" y="244387"/>
            <a:ext cx="2684395" cy="1934791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0"/>
          <p:cNvSpPr/>
          <p:nvPr>
            <p:ph idx="8" type="pic"/>
          </p:nvPr>
        </p:nvSpPr>
        <p:spPr>
          <a:xfrm>
            <a:off x="9204287" y="244387"/>
            <a:ext cx="2684395" cy="193479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77" name="Google Shape;177;p20"/>
          <p:cNvCxnSpPr/>
          <p:nvPr/>
        </p:nvCxnSpPr>
        <p:spPr>
          <a:xfrm>
            <a:off x="6093911" y="244387"/>
            <a:ext cx="0" cy="5857308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20"/>
          <p:cNvCxnSpPr/>
          <p:nvPr/>
        </p:nvCxnSpPr>
        <p:spPr>
          <a:xfrm>
            <a:off x="9061158" y="244387"/>
            <a:ext cx="0" cy="5857308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98" y="0"/>
            <a:ext cx="12188302" cy="686008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type="ctrTitle"/>
          </p:nvPr>
        </p:nvSpPr>
        <p:spPr>
          <a:xfrm>
            <a:off x="6096001" y="1199408"/>
            <a:ext cx="5519350" cy="2315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  <a:defRPr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6096000" y="3692901"/>
            <a:ext cx="5519351" cy="78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74166"/>
              </a:lnSpc>
              <a:spcBef>
                <a:spcPts val="1000"/>
              </a:spcBef>
              <a:spcAft>
                <a:spcPts val="0"/>
              </a:spcAft>
              <a:buClr>
                <a:srgbClr val="4E97E0"/>
              </a:buClr>
              <a:buSzPts val="2400"/>
              <a:buNone/>
              <a:defRPr b="1" sz="2400">
                <a:solidFill>
                  <a:srgbClr val="4E97E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black background with white text&#10;&#10;Description automatically generated"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8770" y="5095306"/>
            <a:ext cx="4293230" cy="178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>
            <p:ph idx="2" type="body"/>
          </p:nvPr>
        </p:nvSpPr>
        <p:spPr>
          <a:xfrm>
            <a:off x="6096000" y="4476751"/>
            <a:ext cx="5519738" cy="451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0" type="dt"/>
          </p:nvPr>
        </p:nvSpPr>
        <p:spPr>
          <a:xfrm>
            <a:off x="303317" y="6248488"/>
            <a:ext cx="1665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idx="11" type="ftr"/>
          </p:nvPr>
        </p:nvSpPr>
        <p:spPr>
          <a:xfrm>
            <a:off x="2636728" y="6245438"/>
            <a:ext cx="69143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10218545" y="6248487"/>
            <a:ext cx="12327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2">
  <p:cSld name="Section Title 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ctrTitle"/>
          </p:nvPr>
        </p:nvSpPr>
        <p:spPr>
          <a:xfrm>
            <a:off x="4706223" y="2104373"/>
            <a:ext cx="6909127" cy="17786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4706223" y="4108537"/>
            <a:ext cx="6909128" cy="9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32" name="Google Shape;32;p4"/>
          <p:cNvCxnSpPr/>
          <p:nvPr/>
        </p:nvCxnSpPr>
        <p:spPr>
          <a:xfrm>
            <a:off x="529817" y="1937657"/>
            <a:ext cx="11085533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218545" y="6248487"/>
            <a:ext cx="12327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706223" y="6248488"/>
            <a:ext cx="4846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/>
          <p:nvPr>
            <p:ph idx="2" type="pic"/>
          </p:nvPr>
        </p:nvSpPr>
        <p:spPr>
          <a:xfrm>
            <a:off x="0" y="0"/>
            <a:ext cx="4010526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4">
  <p:cSld name="Section Title 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square with white lines&#10;&#10;Description automatically generated with medium confidence"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>
            <p:ph type="ctrTitle"/>
          </p:nvPr>
        </p:nvSpPr>
        <p:spPr>
          <a:xfrm>
            <a:off x="1475873" y="723901"/>
            <a:ext cx="9240253" cy="30346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  <a:defRPr b="1"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1475873" y="4061125"/>
            <a:ext cx="9240253" cy="222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square with white lines&#10;&#10;Description automatically generated with medium confidence"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>
            <p:ph type="ctrTitle"/>
          </p:nvPr>
        </p:nvSpPr>
        <p:spPr>
          <a:xfrm>
            <a:off x="1475873" y="1979845"/>
            <a:ext cx="9240253" cy="1778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  <a:defRPr b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1475873" y="4264325"/>
            <a:ext cx="9240253" cy="9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6"/>
          <p:cNvSpPr txBox="1"/>
          <p:nvPr/>
        </p:nvSpPr>
        <p:spPr>
          <a:xfrm>
            <a:off x="5313093" y="990422"/>
            <a:ext cx="156581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w/ Caption">
  <p:cSld name="Image w/ 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square with white lines&#10;&#10;Description automatically generated with medium confidence" id="46" name="Google Shape;4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892842"/>
            <a:ext cx="12192000" cy="196515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" type="body"/>
          </p:nvPr>
        </p:nvSpPr>
        <p:spPr>
          <a:xfrm>
            <a:off x="303317" y="5149850"/>
            <a:ext cx="9247777" cy="528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1" sz="18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/>
          <p:nvPr>
            <p:ph idx="2" type="pic"/>
          </p:nvPr>
        </p:nvSpPr>
        <p:spPr>
          <a:xfrm>
            <a:off x="0" y="9571"/>
            <a:ext cx="12192000" cy="4892842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303317" y="6248488"/>
            <a:ext cx="1665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2636728" y="6245438"/>
            <a:ext cx="69143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218545" y="6248487"/>
            <a:ext cx="12327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 w/ Caption">
  <p:cSld name="1_Image w/ 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square with white lines&#10;&#10;Description automatically generated with medium confidence"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089" y="0"/>
            <a:ext cx="12192000" cy="164079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idx="1" type="body"/>
          </p:nvPr>
        </p:nvSpPr>
        <p:spPr>
          <a:xfrm>
            <a:off x="303317" y="1805025"/>
            <a:ext cx="11585365" cy="4245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TR"/>
              <a:buChar char="–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03317" y="6248488"/>
            <a:ext cx="1665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636728" y="6245438"/>
            <a:ext cx="69143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0218545" y="6248487"/>
            <a:ext cx="12327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303317" y="244386"/>
            <a:ext cx="11585366" cy="1181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w/ Image">
  <p:cSld name="One Column w/ Imag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03317" y="1677172"/>
            <a:ext cx="5695739" cy="4408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303317" y="1551469"/>
            <a:ext cx="11085533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9"/>
          <p:cNvSpPr/>
          <p:nvPr>
            <p:ph idx="2" type="pic"/>
          </p:nvPr>
        </p:nvSpPr>
        <p:spPr>
          <a:xfrm>
            <a:off x="6188765" y="0"/>
            <a:ext cx="600323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303317" y="6248488"/>
            <a:ext cx="1665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2636728" y="6245438"/>
            <a:ext cx="33623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0218545" y="6248487"/>
            <a:ext cx="12327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303317" y="244386"/>
            <a:ext cx="5695739" cy="1181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w/ Two Images">
  <p:cSld name="One Column w/ Two Image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03317" y="1697405"/>
            <a:ext cx="5695741" cy="4396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10"/>
          <p:cNvCxnSpPr/>
          <p:nvPr/>
        </p:nvCxnSpPr>
        <p:spPr>
          <a:xfrm>
            <a:off x="303317" y="1560014"/>
            <a:ext cx="11085533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10"/>
          <p:cNvSpPr/>
          <p:nvPr>
            <p:ph idx="2" type="pic"/>
          </p:nvPr>
        </p:nvSpPr>
        <p:spPr>
          <a:xfrm>
            <a:off x="6188765" y="0"/>
            <a:ext cx="6003235" cy="3428996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/>
          <p:nvPr>
            <p:ph idx="3" type="pic"/>
          </p:nvPr>
        </p:nvSpPr>
        <p:spPr>
          <a:xfrm>
            <a:off x="6188764" y="3565069"/>
            <a:ext cx="6003235" cy="3428996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303317" y="6248488"/>
            <a:ext cx="1665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2636728" y="6245438"/>
            <a:ext cx="33623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0218545" y="6248487"/>
            <a:ext cx="12327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303317" y="244386"/>
            <a:ext cx="5695740" cy="1181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303317" y="1529696"/>
            <a:ext cx="11585366" cy="4469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303317" y="6248488"/>
            <a:ext cx="16659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57A9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2636728" y="6245438"/>
            <a:ext cx="691436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57A9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218545" y="6248487"/>
            <a:ext cx="123272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57A9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57A9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57A9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57A9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57A9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57A97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57A97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57A97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57A97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shield with a book and a globe&#10;&#10;Description automatically generated"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537907" y="6234732"/>
            <a:ext cx="350776" cy="37583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type="title"/>
          </p:nvPr>
        </p:nvSpPr>
        <p:spPr>
          <a:xfrm>
            <a:off x="303317" y="244386"/>
            <a:ext cx="11585366" cy="1181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i.org/10.21203/rs.3.rs-4687761/v1" TargetMode="External"/><Relationship Id="rId4" Type="http://schemas.openxmlformats.org/officeDocument/2006/relationships/hyperlink" Target="https://doi.org/10.1093/ofid/ofaa056" TargetMode="External"/><Relationship Id="rId5" Type="http://schemas.openxmlformats.org/officeDocument/2006/relationships/hyperlink" Target="https://ai.jmir.org/2024/1/e48067" TargetMode="External"/><Relationship Id="rId6" Type="http://schemas.openxmlformats.org/officeDocument/2006/relationships/hyperlink" Target="https://doi.org/10.1101/2024.07.14.24310393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ctrTitle"/>
          </p:nvPr>
        </p:nvSpPr>
        <p:spPr>
          <a:xfrm>
            <a:off x="986025" y="1199400"/>
            <a:ext cx="10629300" cy="231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400"/>
              <a:t>Improving Empirical Antibiotic Prescribing in the Emergency Department Through Artificial Intelligence to Predict Multi-drug Resistant Organisms</a:t>
            </a:r>
            <a:endParaRPr sz="4700"/>
          </a:p>
        </p:txBody>
      </p:sp>
      <p:sp>
        <p:nvSpPr>
          <p:cNvPr id="189" name="Google Shape;189;p22"/>
          <p:cNvSpPr txBox="1"/>
          <p:nvPr>
            <p:ph idx="1" type="subTitle"/>
          </p:nvPr>
        </p:nvSpPr>
        <p:spPr>
          <a:xfrm>
            <a:off x="3828125" y="3692550"/>
            <a:ext cx="7787400" cy="78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EN.580.680: Precision Care Medicine 2024-2025</a:t>
            </a:r>
            <a:endParaRPr/>
          </a:p>
        </p:txBody>
      </p:sp>
      <p:sp>
        <p:nvSpPr>
          <p:cNvPr id="190" name="Google Shape;190;p22"/>
          <p:cNvSpPr txBox="1"/>
          <p:nvPr>
            <p:ph idx="2" type="body"/>
          </p:nvPr>
        </p:nvSpPr>
        <p:spPr>
          <a:xfrm>
            <a:off x="2946500" y="4476750"/>
            <a:ext cx="8669400" cy="94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Team Ptarmigan</a:t>
            </a:r>
            <a:r>
              <a:rPr lang="en-US" sz="1600"/>
              <a:t>: </a:t>
            </a:r>
            <a:r>
              <a:rPr lang="en-US" sz="1600"/>
              <a:t>Chloe Sheen, Kyra Bowden, Boaz Goldberg, Yuhan Gui, Sid Raghavan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Biomedical PIs: Eili Y. Klein, PhD., Jeremiah S. Hinson, MD, PhD.</a:t>
            </a:r>
            <a:endParaRPr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Engineering PIs: Joseph Greenstein, PhD., Casey Overby Taylor, PhD.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31"/>
          <p:cNvPicPr preferRelativeResize="0"/>
          <p:nvPr/>
        </p:nvPicPr>
        <p:blipFill rotWithShape="1">
          <a:blip r:embed="rId3">
            <a:alphaModFix/>
          </a:blip>
          <a:srcRect b="26215" l="0" r="18995" t="0"/>
          <a:stretch/>
        </p:blipFill>
        <p:spPr>
          <a:xfrm>
            <a:off x="1497150" y="1353550"/>
            <a:ext cx="9425726" cy="348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1"/>
          <p:cNvSpPr/>
          <p:nvPr/>
        </p:nvSpPr>
        <p:spPr>
          <a:xfrm>
            <a:off x="17308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1"/>
          <p:cNvSpPr/>
          <p:nvPr/>
        </p:nvSpPr>
        <p:spPr>
          <a:xfrm>
            <a:off x="352127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Innovation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1"/>
          <p:cNvSpPr/>
          <p:nvPr/>
        </p:nvSpPr>
        <p:spPr>
          <a:xfrm>
            <a:off x="88923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Timeline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1"/>
          <p:cNvSpPr/>
          <p:nvPr/>
        </p:nvSpPr>
        <p:spPr>
          <a:xfrm>
            <a:off x="5311657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Aims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1"/>
          <p:cNvSpPr/>
          <p:nvPr/>
        </p:nvSpPr>
        <p:spPr>
          <a:xfrm>
            <a:off x="7102020" y="101548"/>
            <a:ext cx="1568700" cy="45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Approach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1"/>
          <p:cNvSpPr txBox="1"/>
          <p:nvPr/>
        </p:nvSpPr>
        <p:spPr>
          <a:xfrm>
            <a:off x="277950" y="778100"/>
            <a:ext cx="1143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Aim 2: Develop a MDRO risk-prediction mod</a:t>
            </a:r>
            <a:r>
              <a:rPr b="1" lang="en-US" sz="2000"/>
              <a:t>el and p</a:t>
            </a:r>
            <a:r>
              <a:rPr b="1" lang="en-US" sz="2000"/>
              <a:t>rovide antibiotic decision support.</a:t>
            </a:r>
            <a:endParaRPr b="1" sz="2000"/>
          </a:p>
        </p:txBody>
      </p:sp>
      <p:sp>
        <p:nvSpPr>
          <p:cNvPr id="453" name="Google Shape;453;p31"/>
          <p:cNvSpPr txBox="1"/>
          <p:nvPr/>
        </p:nvSpPr>
        <p:spPr>
          <a:xfrm>
            <a:off x="5256125" y="1475350"/>
            <a:ext cx="283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Train Neural Network to learn importance of features</a:t>
            </a:r>
            <a:endParaRPr sz="1500"/>
          </a:p>
        </p:txBody>
      </p:sp>
      <p:sp>
        <p:nvSpPr>
          <p:cNvPr id="454" name="Google Shape;454;p31"/>
          <p:cNvSpPr txBox="1"/>
          <p:nvPr/>
        </p:nvSpPr>
        <p:spPr>
          <a:xfrm>
            <a:off x="7133775" y="4346625"/>
            <a:ext cx="2167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Refine Model</a:t>
            </a:r>
            <a:endParaRPr sz="1300"/>
          </a:p>
        </p:txBody>
      </p:sp>
      <p:sp>
        <p:nvSpPr>
          <p:cNvPr id="455" name="Google Shape;455;p31"/>
          <p:cNvSpPr txBox="1"/>
          <p:nvPr/>
        </p:nvSpPr>
        <p:spPr>
          <a:xfrm>
            <a:off x="1471950" y="1475350"/>
            <a:ext cx="310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Contact Networks; EHR data; MDRO lab results</a:t>
            </a:r>
            <a:endParaRPr b="1" i="1" sz="1500"/>
          </a:p>
        </p:txBody>
      </p:sp>
      <p:sp>
        <p:nvSpPr>
          <p:cNvPr id="456" name="Google Shape;456;p31"/>
          <p:cNvSpPr txBox="1"/>
          <p:nvPr/>
        </p:nvSpPr>
        <p:spPr>
          <a:xfrm>
            <a:off x="8159550" y="1475350"/>
            <a:ext cx="246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Predict probability of an MDRO from test data</a:t>
            </a:r>
            <a:endParaRPr sz="1300"/>
          </a:p>
        </p:txBody>
      </p:sp>
      <p:sp>
        <p:nvSpPr>
          <p:cNvPr id="457" name="Google Shape;457;p31"/>
          <p:cNvSpPr txBox="1"/>
          <p:nvPr/>
        </p:nvSpPr>
        <p:spPr>
          <a:xfrm>
            <a:off x="2633125" y="4595400"/>
            <a:ext cx="3107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Models:</a:t>
            </a:r>
            <a:endParaRPr i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accent4"/>
                </a:solidFill>
              </a:rPr>
              <a:t>Random Forest Classifier</a:t>
            </a:r>
            <a:endParaRPr i="1" sz="15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accent4"/>
                </a:solidFill>
              </a:rPr>
              <a:t>Gradient Boosting (XGBoost)</a:t>
            </a:r>
            <a:endParaRPr i="1" sz="15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accent4"/>
                </a:solidFill>
              </a:rPr>
              <a:t>Logistic Regression</a:t>
            </a:r>
            <a:endParaRPr i="1" sz="15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rgbClr val="DF000F"/>
                </a:solidFill>
              </a:rPr>
              <a:t>Recurrent Neural Network</a:t>
            </a:r>
            <a:endParaRPr i="1" sz="1500">
              <a:solidFill>
                <a:srgbClr val="DF000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rgbClr val="DF000F"/>
                </a:solidFill>
              </a:rPr>
              <a:t>Graph</a:t>
            </a:r>
            <a:r>
              <a:rPr i="1" lang="en-US" sz="1500">
                <a:solidFill>
                  <a:srgbClr val="DF000F"/>
                </a:solidFill>
              </a:rPr>
              <a:t> Neural Network</a:t>
            </a:r>
            <a:endParaRPr i="1" sz="1500">
              <a:solidFill>
                <a:srgbClr val="DF000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/>
              <a:t>Test various model iterations</a:t>
            </a:r>
            <a:endParaRPr i="1" sz="1500"/>
          </a:p>
        </p:txBody>
      </p:sp>
      <p:pic>
        <p:nvPicPr>
          <p:cNvPr id="458" name="Google Shape;45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9401" y="2736388"/>
            <a:ext cx="17811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0825" y="3875504"/>
            <a:ext cx="1781175" cy="9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1"/>
          <p:cNvSpPr txBox="1"/>
          <p:nvPr>
            <p:ph idx="12" type="sldNum"/>
          </p:nvPr>
        </p:nvSpPr>
        <p:spPr>
          <a:xfrm>
            <a:off x="10218545" y="624848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50" y="1353550"/>
            <a:ext cx="11636099" cy="47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2"/>
          <p:cNvSpPr txBox="1"/>
          <p:nvPr>
            <p:ph idx="12" type="sldNum"/>
          </p:nvPr>
        </p:nvSpPr>
        <p:spPr>
          <a:xfrm>
            <a:off x="10218545" y="624848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32"/>
          <p:cNvSpPr/>
          <p:nvPr/>
        </p:nvSpPr>
        <p:spPr>
          <a:xfrm>
            <a:off x="17308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2"/>
          <p:cNvSpPr/>
          <p:nvPr/>
        </p:nvSpPr>
        <p:spPr>
          <a:xfrm>
            <a:off x="352127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Innovation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2"/>
          <p:cNvSpPr/>
          <p:nvPr/>
        </p:nvSpPr>
        <p:spPr>
          <a:xfrm>
            <a:off x="88923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Timeline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2"/>
          <p:cNvSpPr/>
          <p:nvPr/>
        </p:nvSpPr>
        <p:spPr>
          <a:xfrm>
            <a:off x="5311657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Aims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2"/>
          <p:cNvSpPr/>
          <p:nvPr/>
        </p:nvSpPr>
        <p:spPr>
          <a:xfrm>
            <a:off x="7102020" y="101548"/>
            <a:ext cx="1568700" cy="45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Approach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2"/>
          <p:cNvSpPr txBox="1"/>
          <p:nvPr/>
        </p:nvSpPr>
        <p:spPr>
          <a:xfrm>
            <a:off x="277950" y="778100"/>
            <a:ext cx="1143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Aim 3: Provide antibiotic decision support.</a:t>
            </a:r>
            <a:endParaRPr b="1" sz="2000"/>
          </a:p>
        </p:txBody>
      </p:sp>
      <p:sp>
        <p:nvSpPr>
          <p:cNvPr id="474" name="Google Shape;474;p32"/>
          <p:cNvSpPr txBox="1"/>
          <p:nvPr/>
        </p:nvSpPr>
        <p:spPr>
          <a:xfrm>
            <a:off x="4265525" y="1475350"/>
            <a:ext cx="283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Train Neural Network to learn importance of features</a:t>
            </a:r>
            <a:endParaRPr sz="1500"/>
          </a:p>
        </p:txBody>
      </p:sp>
      <p:sp>
        <p:nvSpPr>
          <p:cNvPr id="475" name="Google Shape;475;p32"/>
          <p:cNvSpPr txBox="1"/>
          <p:nvPr/>
        </p:nvSpPr>
        <p:spPr>
          <a:xfrm>
            <a:off x="5914575" y="4346625"/>
            <a:ext cx="2167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Refine Model</a:t>
            </a:r>
            <a:endParaRPr sz="1300"/>
          </a:p>
        </p:txBody>
      </p:sp>
      <p:sp>
        <p:nvSpPr>
          <p:cNvPr id="476" name="Google Shape;476;p32"/>
          <p:cNvSpPr txBox="1"/>
          <p:nvPr/>
        </p:nvSpPr>
        <p:spPr>
          <a:xfrm>
            <a:off x="481350" y="1475350"/>
            <a:ext cx="310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Contact Networks; EHR data; MDRO lab results</a:t>
            </a:r>
            <a:endParaRPr b="1" i="1" sz="1500"/>
          </a:p>
        </p:txBody>
      </p:sp>
      <p:sp>
        <p:nvSpPr>
          <p:cNvPr id="477" name="Google Shape;477;p32"/>
          <p:cNvSpPr txBox="1"/>
          <p:nvPr/>
        </p:nvSpPr>
        <p:spPr>
          <a:xfrm>
            <a:off x="7168950" y="1475350"/>
            <a:ext cx="246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Predict probability of an MDRO from test data</a:t>
            </a:r>
            <a:endParaRPr sz="1300"/>
          </a:p>
        </p:txBody>
      </p:sp>
      <p:sp>
        <p:nvSpPr>
          <p:cNvPr id="478" name="Google Shape;478;p32"/>
          <p:cNvSpPr txBox="1"/>
          <p:nvPr/>
        </p:nvSpPr>
        <p:spPr>
          <a:xfrm>
            <a:off x="7515650" y="5967075"/>
            <a:ext cx="246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Clinician Input + Patient Disease Information </a:t>
            </a:r>
            <a:endParaRPr sz="1300"/>
          </a:p>
        </p:txBody>
      </p:sp>
      <p:sp>
        <p:nvSpPr>
          <p:cNvPr id="479" name="Google Shape;479;p32"/>
          <p:cNvSpPr txBox="1"/>
          <p:nvPr/>
        </p:nvSpPr>
        <p:spPr>
          <a:xfrm>
            <a:off x="9703675" y="1475350"/>
            <a:ext cx="186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chemeClr val="accent4"/>
                </a:solidFill>
              </a:rPr>
              <a:t>Antibiotic Decision Support</a:t>
            </a:r>
            <a:endParaRPr sz="1300">
              <a:solidFill>
                <a:schemeClr val="accent4"/>
              </a:solidFill>
            </a:endParaRPr>
          </a:p>
        </p:txBody>
      </p:sp>
      <p:sp>
        <p:nvSpPr>
          <p:cNvPr id="480" name="Google Shape;480;p32"/>
          <p:cNvSpPr txBox="1"/>
          <p:nvPr/>
        </p:nvSpPr>
        <p:spPr>
          <a:xfrm>
            <a:off x="1413925" y="4595400"/>
            <a:ext cx="3107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/>
              <a:t>Models:</a:t>
            </a:r>
            <a:endParaRPr i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accent4"/>
                </a:solidFill>
              </a:rPr>
              <a:t>Random Forest Classifier</a:t>
            </a:r>
            <a:endParaRPr i="1" sz="15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accent4"/>
                </a:solidFill>
              </a:rPr>
              <a:t>Gradient Boosting (XGBoost)</a:t>
            </a:r>
            <a:endParaRPr i="1" sz="15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accent4"/>
                </a:solidFill>
              </a:rPr>
              <a:t>Logistic Regression</a:t>
            </a:r>
            <a:endParaRPr i="1" sz="15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rgbClr val="DF000F"/>
                </a:solidFill>
              </a:rPr>
              <a:t>Recurrent Neural Network</a:t>
            </a:r>
            <a:endParaRPr i="1" sz="1500">
              <a:solidFill>
                <a:srgbClr val="DF000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rgbClr val="DF000F"/>
                </a:solidFill>
              </a:rPr>
              <a:t>Graph Neural Network</a:t>
            </a:r>
            <a:endParaRPr i="1" sz="1500">
              <a:solidFill>
                <a:srgbClr val="DF000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/>
              <a:t>Test various model iterations</a:t>
            </a:r>
            <a:endParaRPr i="1"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/>
          <p:nvPr/>
        </p:nvSpPr>
        <p:spPr>
          <a:xfrm>
            <a:off x="8394478" y="1439670"/>
            <a:ext cx="3797400" cy="4516500"/>
          </a:xfrm>
          <a:prstGeom prst="roundRect">
            <a:avLst>
              <a:gd fmla="val 16667" name="adj"/>
            </a:avLst>
          </a:prstGeom>
          <a:solidFill>
            <a:srgbClr val="4E97E0">
              <a:alpha val="145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7" name="Google Shape;487;p33"/>
          <p:cNvSpPr/>
          <p:nvPr/>
        </p:nvSpPr>
        <p:spPr>
          <a:xfrm>
            <a:off x="-100" y="1428337"/>
            <a:ext cx="7962600" cy="4540200"/>
          </a:xfrm>
          <a:prstGeom prst="roundRect">
            <a:avLst>
              <a:gd fmla="val 16667" name="adj"/>
            </a:avLst>
          </a:prstGeom>
          <a:solidFill>
            <a:srgbClr val="4E97E0">
              <a:alpha val="145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33"/>
          <p:cNvSpPr txBox="1"/>
          <p:nvPr>
            <p:ph idx="12" type="sldNum"/>
          </p:nvPr>
        </p:nvSpPr>
        <p:spPr>
          <a:xfrm>
            <a:off x="10218545" y="624848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9" name="Google Shape;489;p33"/>
          <p:cNvSpPr/>
          <p:nvPr/>
        </p:nvSpPr>
        <p:spPr>
          <a:xfrm>
            <a:off x="17308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3"/>
          <p:cNvSpPr/>
          <p:nvPr/>
        </p:nvSpPr>
        <p:spPr>
          <a:xfrm>
            <a:off x="352127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Innovation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3"/>
          <p:cNvSpPr/>
          <p:nvPr/>
        </p:nvSpPr>
        <p:spPr>
          <a:xfrm>
            <a:off x="88923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Timeline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3"/>
          <p:cNvSpPr/>
          <p:nvPr/>
        </p:nvSpPr>
        <p:spPr>
          <a:xfrm>
            <a:off x="5311657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Aims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3"/>
          <p:cNvSpPr/>
          <p:nvPr/>
        </p:nvSpPr>
        <p:spPr>
          <a:xfrm>
            <a:off x="7102020" y="101548"/>
            <a:ext cx="1568700" cy="45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Approach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3"/>
          <p:cNvSpPr txBox="1"/>
          <p:nvPr/>
        </p:nvSpPr>
        <p:spPr>
          <a:xfrm>
            <a:off x="481350" y="624175"/>
            <a:ext cx="1122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Model Validation and Interpretability</a:t>
            </a:r>
            <a:endParaRPr b="1" sz="2200"/>
          </a:p>
        </p:txBody>
      </p:sp>
      <p:sp>
        <p:nvSpPr>
          <p:cNvPr id="495" name="Google Shape;495;p33"/>
          <p:cNvSpPr txBox="1"/>
          <p:nvPr/>
        </p:nvSpPr>
        <p:spPr>
          <a:xfrm>
            <a:off x="8478950" y="5416050"/>
            <a:ext cx="3177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Identifying importation cases for MDROs in ICUs.</a:t>
            </a:r>
            <a:endParaRPr i="1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6" name="Google Shape;496;p33"/>
          <p:cNvSpPr txBox="1"/>
          <p:nvPr/>
        </p:nvSpPr>
        <p:spPr>
          <a:xfrm>
            <a:off x="8299000" y="1026963"/>
            <a:ext cx="358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Interpretability</a:t>
            </a:r>
            <a:endParaRPr b="1" sz="1700"/>
          </a:p>
        </p:txBody>
      </p:sp>
      <p:sp>
        <p:nvSpPr>
          <p:cNvPr id="497" name="Google Shape;497;p33"/>
          <p:cNvSpPr txBox="1"/>
          <p:nvPr/>
        </p:nvSpPr>
        <p:spPr>
          <a:xfrm>
            <a:off x="2456600" y="1047350"/>
            <a:ext cx="329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Evaluate Model Performance</a:t>
            </a:r>
            <a:endParaRPr b="1" sz="1700"/>
          </a:p>
        </p:txBody>
      </p:sp>
      <p:sp>
        <p:nvSpPr>
          <p:cNvPr id="498" name="Google Shape;498;p33"/>
          <p:cNvSpPr txBox="1"/>
          <p:nvPr/>
        </p:nvSpPr>
        <p:spPr>
          <a:xfrm>
            <a:off x="310600" y="5140788"/>
            <a:ext cx="3297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COVID-19 mortality prediction</a:t>
            </a:r>
            <a:endParaRPr i="1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9" name="Google Shape;499;p33"/>
          <p:cNvSpPr txBox="1"/>
          <p:nvPr/>
        </p:nvSpPr>
        <p:spPr>
          <a:xfrm>
            <a:off x="4586538" y="1566038"/>
            <a:ext cx="329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AUROC</a:t>
            </a:r>
            <a:endParaRPr b="1" sz="1700"/>
          </a:p>
        </p:txBody>
      </p:sp>
      <p:sp>
        <p:nvSpPr>
          <p:cNvPr id="500" name="Google Shape;500;p33"/>
          <p:cNvSpPr txBox="1"/>
          <p:nvPr/>
        </p:nvSpPr>
        <p:spPr>
          <a:xfrm>
            <a:off x="4300450" y="5153388"/>
            <a:ext cx="329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AUROC chart with Youden’s J Statistic</a:t>
            </a:r>
            <a:endParaRPr i="1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1" name="Google Shape;501;p33"/>
          <p:cNvSpPr txBox="1"/>
          <p:nvPr/>
        </p:nvSpPr>
        <p:spPr>
          <a:xfrm>
            <a:off x="6626250" y="6557575"/>
            <a:ext cx="49476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Barda, N. et al., 2020; Zoabi, Y. et al., 2021; Cui, J. et al., 2024</a:t>
            </a:r>
            <a:endParaRPr sz="13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2" name="Google Shape;502;p33"/>
          <p:cNvSpPr txBox="1"/>
          <p:nvPr/>
        </p:nvSpPr>
        <p:spPr>
          <a:xfrm>
            <a:off x="654175" y="1566038"/>
            <a:ext cx="329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Calibration Plot</a:t>
            </a:r>
            <a:endParaRPr b="1" sz="1700"/>
          </a:p>
        </p:txBody>
      </p:sp>
      <p:sp>
        <p:nvSpPr>
          <p:cNvPr id="503" name="Google Shape;503;p33"/>
          <p:cNvSpPr txBox="1"/>
          <p:nvPr/>
        </p:nvSpPr>
        <p:spPr>
          <a:xfrm>
            <a:off x="8815000" y="1509700"/>
            <a:ext cx="307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SHapley Additive exPlanations (SHAP) analysis</a:t>
            </a:r>
            <a:endParaRPr sz="1300"/>
          </a:p>
        </p:txBody>
      </p:sp>
      <p:pic>
        <p:nvPicPr>
          <p:cNvPr id="504" name="Google Shape;5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684" y="2211845"/>
            <a:ext cx="2952250" cy="2972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050" y="2427679"/>
            <a:ext cx="3070500" cy="2873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55787" y="1928038"/>
            <a:ext cx="2674775" cy="363717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3"/>
          <p:cNvSpPr txBox="1"/>
          <p:nvPr/>
        </p:nvSpPr>
        <p:spPr>
          <a:xfrm>
            <a:off x="633200" y="5968525"/>
            <a:ext cx="6944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rgbClr val="DF000F"/>
                </a:solidFill>
              </a:rPr>
              <a:t>Find balance between True Positive Rate and False Positive Rate (overprescribing) through AUROC curve.</a:t>
            </a:r>
            <a:endParaRPr b="1" i="1" sz="1700">
              <a:solidFill>
                <a:srgbClr val="DF000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4"/>
          <p:cNvSpPr txBox="1"/>
          <p:nvPr>
            <p:ph idx="12" type="sldNum"/>
          </p:nvPr>
        </p:nvSpPr>
        <p:spPr>
          <a:xfrm>
            <a:off x="10218545" y="624848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4" name="Google Shape;514;p34"/>
          <p:cNvSpPr/>
          <p:nvPr/>
        </p:nvSpPr>
        <p:spPr>
          <a:xfrm>
            <a:off x="17308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4"/>
          <p:cNvSpPr/>
          <p:nvPr/>
        </p:nvSpPr>
        <p:spPr>
          <a:xfrm>
            <a:off x="352127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Innovation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4"/>
          <p:cNvSpPr/>
          <p:nvPr/>
        </p:nvSpPr>
        <p:spPr>
          <a:xfrm>
            <a:off x="8892395" y="101548"/>
            <a:ext cx="1568700" cy="45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Timeline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4"/>
          <p:cNvSpPr/>
          <p:nvPr/>
        </p:nvSpPr>
        <p:spPr>
          <a:xfrm>
            <a:off x="5311657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Aims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4"/>
          <p:cNvSpPr/>
          <p:nvPr/>
        </p:nvSpPr>
        <p:spPr>
          <a:xfrm>
            <a:off x="710202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Approach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825" y="770325"/>
            <a:ext cx="7658327" cy="560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5"/>
          <p:cNvSpPr txBox="1"/>
          <p:nvPr>
            <p:ph idx="12" type="sldNum"/>
          </p:nvPr>
        </p:nvSpPr>
        <p:spPr>
          <a:xfrm>
            <a:off x="10218545" y="624848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6" name="Google Shape;526;p35"/>
          <p:cNvSpPr txBox="1"/>
          <p:nvPr/>
        </p:nvSpPr>
        <p:spPr>
          <a:xfrm>
            <a:off x="889450" y="763875"/>
            <a:ext cx="106734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AutoNum type="arabicPeriod"/>
            </a:pPr>
            <a:r>
              <a:rPr lang="en-US" sz="1200">
                <a:solidFill>
                  <a:srgbClr val="212121"/>
                </a:solidFill>
              </a:rPr>
              <a:t>B. Aditya Prakash, Jiaming Cui, Jack Heavey et al. Identifying Importation and Asymptomatic Spreaders of Multi-drug Resistant Organisms in Hospital Settings, 18 July 2024, PREPRINT (Version 1) available at Research Square [</a:t>
            </a:r>
            <a:r>
              <a:rPr lang="en-US" sz="1200">
                <a:solidFill>
                  <a:srgbClr val="21212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https://doi.org/10.21203/rs.3.rs-4687761/v1</a:t>
            </a:r>
            <a:r>
              <a:rPr lang="en-US" sz="1200">
                <a:solidFill>
                  <a:srgbClr val="212121"/>
                </a:solidFill>
              </a:rPr>
              <a:t>] </a:t>
            </a:r>
            <a:endParaRPr sz="1200">
              <a:solidFill>
                <a:srgbClr val="21212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AutoNum type="arabicPeriod"/>
            </a:pPr>
            <a:r>
              <a:rPr lang="en-US" sz="1200">
                <a:solidFill>
                  <a:srgbClr val="212121"/>
                </a:solidFill>
              </a:rPr>
              <a:t>Smith, D. L., Dushoff, J., Perencevich, E. N., Harris, A. D. &amp; Levin, S. A. Persistent colonization and the spread of  antibiotic resistance in nosocomial pathogens: resistance is a regional problem. Proc. Natl. Acad. Sci. 101, 3709–3714  (2004).</a:t>
            </a:r>
            <a:endParaRPr sz="1200">
              <a:solidFill>
                <a:srgbClr val="21212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AutoNum type="arabicPeriod"/>
            </a:pPr>
            <a:r>
              <a:rPr lang="en-US" sz="1200">
                <a:solidFill>
                  <a:srgbClr val="212121"/>
                </a:solidFill>
              </a:rPr>
              <a:t>Eili Y Klein, Katie K Tseng, Jeremiah Hinson, Katherine E Goodman, Aria Smith, Matt Toerper, Joe Amoah, Pranita D Tamma, Scott R Levin, Aaron M Milstone, CDC Prevention Epicenters Program and the CDC MInD-Healthcare Program, The Role of Healthcare Worker-Mediated Contact Networks in the Transmission of Vancomycin-Resistant Enterococci, Open Forum Infectious Diseases, Volume 7, Issue 3, March 2020, ofaa056, </a:t>
            </a:r>
            <a:r>
              <a:rPr lang="en-US" sz="1200">
                <a:solidFill>
                  <a:srgbClr val="21212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https://doi.org/10.1093/ofid/ofaa056</a:t>
            </a:r>
            <a:endParaRPr sz="1200">
              <a:solidFill>
                <a:srgbClr val="21212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AutoNum type="arabicPeriod"/>
            </a:pPr>
            <a:r>
              <a:rPr lang="en-US" sz="1200">
                <a:solidFill>
                  <a:srgbClr val="212121"/>
                </a:solidFill>
              </a:rPr>
              <a:t>Niforatos et al., in prep (from PCM slides - need to find preprint)?</a:t>
            </a:r>
            <a:endParaRPr sz="1200">
              <a:solidFill>
                <a:srgbClr val="21212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AutoNum type="arabicPeriod"/>
            </a:pPr>
            <a:r>
              <a:rPr lang="en-US" sz="1200">
                <a:solidFill>
                  <a:srgbClr val="212121"/>
                </a:solidFill>
              </a:rPr>
              <a:t>Kamruzzaman M, Heavey J, Song A, Bielskas M, Bhattacharya P, Madden G, Klein E, Deng X, Vullikanti A </a:t>
            </a:r>
            <a:r>
              <a:rPr i="1" lang="en-US" sz="1200">
                <a:solidFill>
                  <a:srgbClr val="212121"/>
                </a:solidFill>
              </a:rPr>
              <a:t>Improving Risk Prediction of Methicillin-Resistant Staphylococcus aureus Using Machine Learning Methods With Network Features: Retrospective Development Study </a:t>
            </a:r>
            <a:r>
              <a:rPr lang="en-US" sz="1200">
                <a:solidFill>
                  <a:srgbClr val="212121"/>
                </a:solidFill>
              </a:rPr>
              <a:t>JMIR AI 2024;3:e48067 </a:t>
            </a:r>
            <a:r>
              <a:rPr lang="en-US" sz="1200">
                <a:solidFill>
                  <a:srgbClr val="21212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https://ai.jmir.org/2024/1/e48067</a:t>
            </a:r>
            <a:r>
              <a:rPr lang="en-US" sz="1200">
                <a:solidFill>
                  <a:srgbClr val="212121"/>
                </a:solidFill>
              </a:rPr>
              <a:t>. DOI: 10.2196/48067</a:t>
            </a:r>
            <a:endParaRPr sz="1200">
              <a:solidFill>
                <a:srgbClr val="21212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AutoNum type="arabicPeriod"/>
            </a:pPr>
            <a:r>
              <a:rPr lang="en-US" sz="1200">
                <a:solidFill>
                  <a:srgbClr val="212121"/>
                </a:solidFill>
              </a:rPr>
              <a:t>Estimating the impact of healthcare-associated infections on length of stay and costs. De Angelis, G. et al. Clinical Microbiology and Infection, Volume 16, Issue 12, 1729 - 1735</a:t>
            </a:r>
            <a:endParaRPr sz="1200">
              <a:solidFill>
                <a:srgbClr val="21212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AutoNum type="arabicPeriod"/>
            </a:pPr>
            <a:r>
              <a:rPr lang="en-US" sz="1200">
                <a:solidFill>
                  <a:srgbClr val="212121"/>
                </a:solidFill>
              </a:rPr>
              <a:t>Shang JS, Lin YS, Goetz AM. Diagnosis of MRSA with neural networks and logistic regression approach. Health Care Manag Sci. Sep 2000;3(4):287-297.</a:t>
            </a:r>
            <a:endParaRPr sz="1200">
              <a:solidFill>
                <a:srgbClr val="21212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AutoNum type="arabicPeriod"/>
            </a:pPr>
            <a:r>
              <a:rPr lang="en-US" sz="1200">
                <a:solidFill>
                  <a:srgbClr val="212121"/>
                </a:solidFill>
              </a:rPr>
              <a:t>Raschpichler, G. et al. Development and external validation of a clinical prediction model for mrsa carriage at hospital admission in southeast lower saxony, germany. Sci. reports 10, 17998 (2020).</a:t>
            </a:r>
            <a:endParaRPr sz="1200">
              <a:solidFill>
                <a:srgbClr val="21212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AutoNum type="arabicPeriod"/>
            </a:pPr>
            <a:r>
              <a:rPr lang="en-US" sz="1200">
                <a:solidFill>
                  <a:srgbClr val="212121"/>
                </a:solidFill>
              </a:rPr>
              <a:t>Tang R, Luo R, Tang S, Song H, Chen X. Machine learning in predicting antimicrobial resistance: a systematic review and meta-analysis. Int J Antimicrob Agents. 2022;60(5-6):106684.</a:t>
            </a:r>
            <a:endParaRPr sz="1200">
              <a:solidFill>
                <a:srgbClr val="21212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AutoNum type="arabicPeriod"/>
            </a:pPr>
            <a:r>
              <a:rPr lang="en-US" sz="1200">
                <a:solidFill>
                  <a:srgbClr val="212121"/>
                </a:solidFill>
                <a:highlight>
                  <a:srgbClr val="FFFFFF"/>
                </a:highlight>
              </a:rPr>
              <a:t>Barda, N., Riesel, D., Akriv, A., Levy, J., Finkel, U., Yona, G., Greenfeld, D., Sheiba, S., Somer, J., Bachmat, E., Rothblum, G. N., Shalit, U., Netzer, D., Balicer, R., &amp; Dagan, N. (2020). Developing a COVID-19 mortality risk prediction model when individual-level data are not available. </a:t>
            </a:r>
            <a:r>
              <a:rPr i="1" lang="en-US" sz="1200">
                <a:solidFill>
                  <a:srgbClr val="212121"/>
                </a:solidFill>
                <a:highlight>
                  <a:srgbClr val="FFFFFF"/>
                </a:highlight>
              </a:rPr>
              <a:t>Nature communications</a:t>
            </a:r>
            <a:r>
              <a:rPr lang="en-US" sz="1200">
                <a:solidFill>
                  <a:srgbClr val="212121"/>
                </a:solidFill>
                <a:highlight>
                  <a:srgbClr val="FFFFFF"/>
                </a:highlight>
              </a:rPr>
              <a:t>, </a:t>
            </a:r>
            <a:r>
              <a:rPr i="1" lang="en-US" sz="1200">
                <a:solidFill>
                  <a:srgbClr val="212121"/>
                </a:solidFill>
                <a:highlight>
                  <a:srgbClr val="FFFFFF"/>
                </a:highlight>
              </a:rPr>
              <a:t>11</a:t>
            </a:r>
            <a:r>
              <a:rPr lang="en-US" sz="1200">
                <a:solidFill>
                  <a:srgbClr val="212121"/>
                </a:solidFill>
                <a:highlight>
                  <a:srgbClr val="FFFFFF"/>
                </a:highlight>
              </a:rPr>
              <a:t>(1), 4439. https://doi.org/10.1038/s41467-020-18297-9</a:t>
            </a:r>
            <a:endParaRPr sz="1200">
              <a:solidFill>
                <a:srgbClr val="21212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AutoNum type="arabicPeriod"/>
            </a:pPr>
            <a:r>
              <a:rPr lang="en-US" sz="1200">
                <a:solidFill>
                  <a:srgbClr val="212121"/>
                </a:solidFill>
                <a:highlight>
                  <a:srgbClr val="FFFFFF"/>
                </a:highlight>
              </a:rPr>
              <a:t>Zoabi, Y., Deri-Rozov, S., &amp; Shomron, N. (2021). Machine learning-based prediction of COVID-19 diagnosis based on symptoms. </a:t>
            </a:r>
            <a:r>
              <a:rPr i="1" lang="en-US" sz="1200">
                <a:solidFill>
                  <a:srgbClr val="212121"/>
                </a:solidFill>
                <a:highlight>
                  <a:srgbClr val="FFFFFF"/>
                </a:highlight>
              </a:rPr>
              <a:t>NPJ digital medicine</a:t>
            </a:r>
            <a:r>
              <a:rPr lang="en-US" sz="1200">
                <a:solidFill>
                  <a:srgbClr val="212121"/>
                </a:solidFill>
                <a:highlight>
                  <a:srgbClr val="FFFFFF"/>
                </a:highlight>
              </a:rPr>
              <a:t>, </a:t>
            </a:r>
            <a:r>
              <a:rPr i="1" lang="en-US" sz="1200">
                <a:solidFill>
                  <a:srgbClr val="212121"/>
                </a:solidFill>
                <a:highlight>
                  <a:srgbClr val="FFFFFF"/>
                </a:highlight>
              </a:rPr>
              <a:t>4</a:t>
            </a:r>
            <a:r>
              <a:rPr lang="en-US" sz="1200">
                <a:solidFill>
                  <a:srgbClr val="212121"/>
                </a:solidFill>
                <a:highlight>
                  <a:srgbClr val="FFFFFF"/>
                </a:highlight>
              </a:rPr>
              <a:t>(1), 3. https://doi.org/10.1038/s41746-020-00372-6</a:t>
            </a:r>
            <a:endParaRPr sz="1200">
              <a:solidFill>
                <a:srgbClr val="21212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AutoNum type="arabicPeriod"/>
            </a:pPr>
            <a:r>
              <a:rPr lang="en-US" sz="1200">
                <a:solidFill>
                  <a:srgbClr val="212121"/>
                </a:solidFill>
                <a:highlight>
                  <a:srgbClr val="FFFFFF"/>
                </a:highlight>
              </a:rPr>
              <a:t>Cui, J., Heavey, J., Klein, E., Madden, G. R., Vullikanti, A., &amp; Prakash, B. A. (2024). Identifying Importation and Asymptomatic Spreaders of Multi-drug Resistant Organisms in Hospital Settings. </a:t>
            </a:r>
            <a:r>
              <a:rPr i="1" lang="en-US" sz="1200">
                <a:solidFill>
                  <a:srgbClr val="212121"/>
                </a:solidFill>
                <a:highlight>
                  <a:srgbClr val="FFFFFF"/>
                </a:highlight>
              </a:rPr>
              <a:t>medRxiv : the preprint server for health sciences</a:t>
            </a:r>
            <a:r>
              <a:rPr lang="en-US" sz="1200">
                <a:solidFill>
                  <a:srgbClr val="212121"/>
                </a:solidFill>
                <a:highlight>
                  <a:srgbClr val="FFFFFF"/>
                </a:highlight>
              </a:rPr>
              <a:t>, 2024.07.14.24310393. </a:t>
            </a:r>
            <a:r>
              <a:rPr lang="en-US" sz="12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https://doi.org/10.1101/2024.07.14.24310393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AutoNum type="arabicPeriod"/>
            </a:pPr>
            <a:r>
              <a:rPr lang="en-US" sz="1100">
                <a:solidFill>
                  <a:srgbClr val="181817"/>
                </a:solidFill>
                <a:highlight>
                  <a:srgbClr val="FFFFFF"/>
                </a:highlight>
              </a:rPr>
              <a:t>Burnham JP, Kwon JH, Olsen MA, Babcock HM, Kollef MH. Readmissions With Multidrug-Resistant Infection in Patients With Prior Multidrug Resistant Infection. </a:t>
            </a:r>
            <a:r>
              <a:rPr i="1" lang="en-US" sz="1100">
                <a:solidFill>
                  <a:srgbClr val="181817"/>
                </a:solidFill>
                <a:highlight>
                  <a:srgbClr val="FFFFFF"/>
                </a:highlight>
              </a:rPr>
              <a:t>Infection Control &amp; Hospital Epidemiology</a:t>
            </a:r>
            <a:r>
              <a:rPr lang="en-US" sz="1100">
                <a:solidFill>
                  <a:srgbClr val="181817"/>
                </a:solidFill>
                <a:highlight>
                  <a:srgbClr val="FFFFFF"/>
                </a:highlight>
              </a:rPr>
              <a:t>. 2018;39(1):12-19. doi:10.1017/ice.2017.254</a:t>
            </a:r>
            <a:endParaRPr sz="1100">
              <a:solidFill>
                <a:srgbClr val="181817"/>
              </a:solidFill>
              <a:highlight>
                <a:srgbClr val="FFFFFF"/>
              </a:highlight>
            </a:endParaRPr>
          </a:p>
        </p:txBody>
      </p:sp>
      <p:sp>
        <p:nvSpPr>
          <p:cNvPr id="527" name="Google Shape;527;p35"/>
          <p:cNvSpPr/>
          <p:nvPr/>
        </p:nvSpPr>
        <p:spPr>
          <a:xfrm>
            <a:off x="1730924" y="101550"/>
            <a:ext cx="8487600" cy="45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References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6"/>
          <p:cNvSpPr txBox="1"/>
          <p:nvPr>
            <p:ph idx="12" type="sldNum"/>
          </p:nvPr>
        </p:nvSpPr>
        <p:spPr>
          <a:xfrm>
            <a:off x="10218545" y="624848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4" name="Google Shape;534;p36"/>
          <p:cNvSpPr/>
          <p:nvPr/>
        </p:nvSpPr>
        <p:spPr>
          <a:xfrm>
            <a:off x="17308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6"/>
          <p:cNvSpPr/>
          <p:nvPr/>
        </p:nvSpPr>
        <p:spPr>
          <a:xfrm>
            <a:off x="352127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Innovation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6"/>
          <p:cNvSpPr/>
          <p:nvPr/>
        </p:nvSpPr>
        <p:spPr>
          <a:xfrm>
            <a:off x="88923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Timeline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6"/>
          <p:cNvSpPr/>
          <p:nvPr/>
        </p:nvSpPr>
        <p:spPr>
          <a:xfrm>
            <a:off x="5311657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Aims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6"/>
          <p:cNvSpPr/>
          <p:nvPr/>
        </p:nvSpPr>
        <p:spPr>
          <a:xfrm>
            <a:off x="7102020" y="101548"/>
            <a:ext cx="1568700" cy="45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Approach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6"/>
          <p:cNvSpPr txBox="1"/>
          <p:nvPr/>
        </p:nvSpPr>
        <p:spPr>
          <a:xfrm>
            <a:off x="1875300" y="961600"/>
            <a:ext cx="844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further directions (for final, not mid-project)</a:t>
            </a:r>
            <a:endParaRPr b="1" sz="2200"/>
          </a:p>
        </p:txBody>
      </p:sp>
      <p:sp>
        <p:nvSpPr>
          <p:cNvPr id="540" name="Google Shape;540;p36"/>
          <p:cNvSpPr txBox="1"/>
          <p:nvPr/>
        </p:nvSpPr>
        <p:spPr>
          <a:xfrm>
            <a:off x="1424725" y="1988175"/>
            <a:ext cx="8604600" cy="2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add blurb about federated learning environment here</a:t>
            </a:r>
            <a:endParaRPr sz="24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7"/>
          <p:cNvSpPr txBox="1"/>
          <p:nvPr>
            <p:ph idx="12" type="sldNum"/>
          </p:nvPr>
        </p:nvSpPr>
        <p:spPr>
          <a:xfrm>
            <a:off x="10218545" y="624848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7" name="Google Shape;547;p37"/>
          <p:cNvSpPr/>
          <p:nvPr/>
        </p:nvSpPr>
        <p:spPr>
          <a:xfrm>
            <a:off x="17308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7"/>
          <p:cNvSpPr/>
          <p:nvPr/>
        </p:nvSpPr>
        <p:spPr>
          <a:xfrm>
            <a:off x="352127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Innovation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7"/>
          <p:cNvSpPr/>
          <p:nvPr/>
        </p:nvSpPr>
        <p:spPr>
          <a:xfrm>
            <a:off x="88923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Timeline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7"/>
          <p:cNvSpPr/>
          <p:nvPr/>
        </p:nvSpPr>
        <p:spPr>
          <a:xfrm>
            <a:off x="5311657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Aims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7"/>
          <p:cNvSpPr/>
          <p:nvPr/>
        </p:nvSpPr>
        <p:spPr>
          <a:xfrm>
            <a:off x="7102020" y="101548"/>
            <a:ext cx="1568700" cy="45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Approach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7"/>
          <p:cNvSpPr/>
          <p:nvPr/>
        </p:nvSpPr>
        <p:spPr>
          <a:xfrm>
            <a:off x="2306400" y="1031175"/>
            <a:ext cx="7579200" cy="984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128,165 Patient Samples</a:t>
            </a:r>
            <a:endParaRPr b="1"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53" name="Google Shape;553;p37"/>
          <p:cNvCxnSpPr/>
          <p:nvPr/>
        </p:nvCxnSpPr>
        <p:spPr>
          <a:xfrm flipH="1">
            <a:off x="6092400" y="2187838"/>
            <a:ext cx="3600" cy="94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37"/>
          <p:cNvSpPr/>
          <p:nvPr/>
        </p:nvSpPr>
        <p:spPr>
          <a:xfrm>
            <a:off x="2304600" y="3307608"/>
            <a:ext cx="7579200" cy="16164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Extract important features; Filter dataset to target population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Admission_time, Discharge_time, Lab/test_result_time, Positive MDRO_result</a:t>
            </a:r>
            <a:endParaRPr b="1" sz="1800"/>
          </a:p>
        </p:txBody>
      </p:sp>
      <p:sp>
        <p:nvSpPr>
          <p:cNvPr id="555" name="Google Shape;555;p37"/>
          <p:cNvSpPr txBox="1"/>
          <p:nvPr/>
        </p:nvSpPr>
        <p:spPr>
          <a:xfrm>
            <a:off x="2306400" y="6021525"/>
            <a:ext cx="757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*Data access was provided on 10/30, so will update post-meeting. </a:t>
            </a:r>
            <a:endParaRPr i="1"/>
          </a:p>
        </p:txBody>
      </p:sp>
      <p:sp>
        <p:nvSpPr>
          <p:cNvPr id="556" name="Google Shape;556;p37"/>
          <p:cNvSpPr txBox="1"/>
          <p:nvPr/>
        </p:nvSpPr>
        <p:spPr>
          <a:xfrm>
            <a:off x="370275" y="901500"/>
            <a:ext cx="1261200" cy="1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diagram showing how filtering is done, what the columns look like, etc.</a:t>
            </a:r>
            <a:endParaRPr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8"/>
          <p:cNvSpPr txBox="1"/>
          <p:nvPr>
            <p:ph idx="12" type="sldNum"/>
          </p:nvPr>
        </p:nvSpPr>
        <p:spPr>
          <a:xfrm>
            <a:off x="10218545" y="624848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3" name="Google Shape;563;p38"/>
          <p:cNvSpPr/>
          <p:nvPr/>
        </p:nvSpPr>
        <p:spPr>
          <a:xfrm>
            <a:off x="17308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8"/>
          <p:cNvSpPr/>
          <p:nvPr/>
        </p:nvSpPr>
        <p:spPr>
          <a:xfrm>
            <a:off x="352127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Innovation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8"/>
          <p:cNvSpPr/>
          <p:nvPr/>
        </p:nvSpPr>
        <p:spPr>
          <a:xfrm>
            <a:off x="88923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Timeline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8"/>
          <p:cNvSpPr/>
          <p:nvPr/>
        </p:nvSpPr>
        <p:spPr>
          <a:xfrm>
            <a:off x="5311657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Aims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8"/>
          <p:cNvSpPr/>
          <p:nvPr/>
        </p:nvSpPr>
        <p:spPr>
          <a:xfrm>
            <a:off x="7102020" y="101548"/>
            <a:ext cx="1568700" cy="45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Approach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8"/>
          <p:cNvSpPr txBox="1"/>
          <p:nvPr/>
        </p:nvSpPr>
        <p:spPr>
          <a:xfrm>
            <a:off x="1875300" y="961600"/>
            <a:ext cx="844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Aim 3: </a:t>
            </a:r>
            <a:endParaRPr b="1" sz="2200"/>
          </a:p>
        </p:txBody>
      </p:sp>
      <p:sp>
        <p:nvSpPr>
          <p:cNvPr id="569" name="Google Shape;569;p38"/>
          <p:cNvSpPr txBox="1"/>
          <p:nvPr/>
        </p:nvSpPr>
        <p:spPr>
          <a:xfrm>
            <a:off x="423000" y="1888550"/>
            <a:ext cx="11346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Aim 2.2: Fine-tune model to provide a clinically-relevant antibiotic plan dependent on model result.</a:t>
            </a:r>
            <a:endParaRPr b="1"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Convert the probability of infection into a clinically relevant tool.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What specific antibiotic-agent should be used to treat a patient?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Need to utilize infection dynamics and patient disease information.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Requires clinician input from Dr. Hinson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70" name="Google Shape;570;p38"/>
          <p:cNvSpPr txBox="1"/>
          <p:nvPr/>
        </p:nvSpPr>
        <p:spPr>
          <a:xfrm>
            <a:off x="9521925" y="2441900"/>
            <a:ext cx="2430900" cy="1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use clinical insight to recommend broad-spectrum vs. narrow-spectrum antibiotic for treatment</a:t>
            </a:r>
            <a:endParaRPr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9"/>
          <p:cNvSpPr txBox="1"/>
          <p:nvPr>
            <p:ph idx="12" type="sldNum"/>
          </p:nvPr>
        </p:nvSpPr>
        <p:spPr>
          <a:xfrm>
            <a:off x="10218545" y="624848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7" name="Google Shape;577;p39"/>
          <p:cNvSpPr/>
          <p:nvPr/>
        </p:nvSpPr>
        <p:spPr>
          <a:xfrm>
            <a:off x="17308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9"/>
          <p:cNvSpPr/>
          <p:nvPr/>
        </p:nvSpPr>
        <p:spPr>
          <a:xfrm>
            <a:off x="352127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Innovation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9"/>
          <p:cNvSpPr/>
          <p:nvPr/>
        </p:nvSpPr>
        <p:spPr>
          <a:xfrm>
            <a:off x="88923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Timeline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9"/>
          <p:cNvSpPr/>
          <p:nvPr/>
        </p:nvSpPr>
        <p:spPr>
          <a:xfrm>
            <a:off x="5311657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Aims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9"/>
          <p:cNvSpPr/>
          <p:nvPr/>
        </p:nvSpPr>
        <p:spPr>
          <a:xfrm>
            <a:off x="7102020" y="101548"/>
            <a:ext cx="1568700" cy="45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Approach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9"/>
          <p:cNvSpPr txBox="1"/>
          <p:nvPr/>
        </p:nvSpPr>
        <p:spPr>
          <a:xfrm>
            <a:off x="1875300" y="691650"/>
            <a:ext cx="844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Dataset: Overview </a:t>
            </a:r>
            <a:r>
              <a:rPr b="1" lang="en-US" sz="2200"/>
              <a:t> </a:t>
            </a:r>
            <a:endParaRPr b="1" sz="2200"/>
          </a:p>
        </p:txBody>
      </p:sp>
      <p:sp>
        <p:nvSpPr>
          <p:cNvPr id="583" name="Google Shape;583;p39"/>
          <p:cNvSpPr txBox="1"/>
          <p:nvPr/>
        </p:nvSpPr>
        <p:spPr>
          <a:xfrm>
            <a:off x="1813050" y="1117675"/>
            <a:ext cx="8565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n = 128165 patients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all identified by patient ID and visit ID</a:t>
            </a:r>
            <a:endParaRPr b="1" sz="1600"/>
          </a:p>
        </p:txBody>
      </p:sp>
      <p:sp>
        <p:nvSpPr>
          <p:cNvPr id="584" name="Google Shape;584;p39"/>
          <p:cNvSpPr/>
          <p:nvPr/>
        </p:nvSpPr>
        <p:spPr>
          <a:xfrm>
            <a:off x="1078400" y="4344650"/>
            <a:ext cx="2873718" cy="950670"/>
          </a:xfrm>
          <a:prstGeom prst="flowChartDocument">
            <a:avLst/>
          </a:prstGeom>
          <a:solidFill>
            <a:srgbClr val="001F4D">
              <a:alpha val="620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Demographic, Status, Medication</a:t>
            </a:r>
            <a:endParaRPr/>
          </a:p>
        </p:txBody>
      </p:sp>
      <p:sp>
        <p:nvSpPr>
          <p:cNvPr id="585" name="Google Shape;585;p39"/>
          <p:cNvSpPr/>
          <p:nvPr/>
        </p:nvSpPr>
        <p:spPr>
          <a:xfrm>
            <a:off x="4681150" y="4344650"/>
            <a:ext cx="2873718" cy="950670"/>
          </a:xfrm>
          <a:prstGeom prst="flowChartDocument">
            <a:avLst/>
          </a:prstGeom>
          <a:solidFill>
            <a:srgbClr val="001F4D">
              <a:alpha val="620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Vitals</a:t>
            </a:r>
            <a:endParaRPr sz="2300"/>
          </a:p>
        </p:txBody>
      </p:sp>
      <p:sp>
        <p:nvSpPr>
          <p:cNvPr id="586" name="Google Shape;586;p39"/>
          <p:cNvSpPr/>
          <p:nvPr/>
        </p:nvSpPr>
        <p:spPr>
          <a:xfrm>
            <a:off x="8283900" y="4344650"/>
            <a:ext cx="2873718" cy="950670"/>
          </a:xfrm>
          <a:prstGeom prst="flowChartDocument">
            <a:avLst/>
          </a:prstGeom>
          <a:solidFill>
            <a:srgbClr val="001F4D">
              <a:alpha val="620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Labs</a:t>
            </a:r>
            <a:endParaRPr sz="2300"/>
          </a:p>
        </p:txBody>
      </p:sp>
      <p:sp>
        <p:nvSpPr>
          <p:cNvPr id="587" name="Google Shape;587;p39"/>
          <p:cNvSpPr/>
          <p:nvPr/>
        </p:nvSpPr>
        <p:spPr>
          <a:xfrm>
            <a:off x="4597853" y="2168900"/>
            <a:ext cx="3531600" cy="1221696"/>
          </a:xfrm>
          <a:prstGeom prst="flowChartMultidocument">
            <a:avLst/>
          </a:prstGeom>
          <a:solidFill>
            <a:schemeClr val="dk2"/>
          </a:solidFill>
          <a:ln cap="flat" cmpd="sng" w="9525">
            <a:solidFill>
              <a:srgbClr val="4E97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E97E0"/>
                </a:solidFill>
              </a:rPr>
              <a:t>Patient Data</a:t>
            </a:r>
            <a:endParaRPr sz="2200">
              <a:solidFill>
                <a:srgbClr val="4E97E0"/>
              </a:solidFill>
            </a:endParaRPr>
          </a:p>
        </p:txBody>
      </p:sp>
      <p:cxnSp>
        <p:nvCxnSpPr>
          <p:cNvPr id="588" name="Google Shape;588;p39"/>
          <p:cNvCxnSpPr>
            <a:stCxn id="584" idx="0"/>
            <a:endCxn id="587" idx="2"/>
          </p:cNvCxnSpPr>
          <p:nvPr/>
        </p:nvCxnSpPr>
        <p:spPr>
          <a:xfrm rot="-5400000">
            <a:off x="3816509" y="2043200"/>
            <a:ext cx="1000200" cy="3602700"/>
          </a:xfrm>
          <a:prstGeom prst="bentConnector3">
            <a:avLst>
              <a:gd fmla="val 47821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39"/>
          <p:cNvCxnSpPr>
            <a:stCxn id="585" idx="0"/>
            <a:endCxn id="587" idx="2"/>
          </p:cNvCxnSpPr>
          <p:nvPr/>
        </p:nvCxnSpPr>
        <p:spPr>
          <a:xfrm rot="10800000">
            <a:off x="6118009" y="3344450"/>
            <a:ext cx="0" cy="100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39"/>
          <p:cNvCxnSpPr>
            <a:stCxn id="586" idx="0"/>
            <a:endCxn id="587" idx="2"/>
          </p:cNvCxnSpPr>
          <p:nvPr/>
        </p:nvCxnSpPr>
        <p:spPr>
          <a:xfrm flipH="1" rot="5400000">
            <a:off x="7419309" y="2043200"/>
            <a:ext cx="1000200" cy="3602700"/>
          </a:xfrm>
          <a:prstGeom prst="bentConnector3">
            <a:avLst>
              <a:gd fmla="val 47821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0"/>
          <p:cNvSpPr txBox="1"/>
          <p:nvPr>
            <p:ph idx="12" type="sldNum"/>
          </p:nvPr>
        </p:nvSpPr>
        <p:spPr>
          <a:xfrm>
            <a:off x="10232420" y="622813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7" name="Google Shape;597;p40"/>
          <p:cNvSpPr/>
          <p:nvPr/>
        </p:nvSpPr>
        <p:spPr>
          <a:xfrm>
            <a:off x="17308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0"/>
          <p:cNvSpPr/>
          <p:nvPr/>
        </p:nvSpPr>
        <p:spPr>
          <a:xfrm>
            <a:off x="352127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Innovation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40"/>
          <p:cNvSpPr/>
          <p:nvPr/>
        </p:nvSpPr>
        <p:spPr>
          <a:xfrm>
            <a:off x="88923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Timeline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0"/>
          <p:cNvSpPr/>
          <p:nvPr/>
        </p:nvSpPr>
        <p:spPr>
          <a:xfrm>
            <a:off x="5311657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Aims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0"/>
          <p:cNvSpPr/>
          <p:nvPr/>
        </p:nvSpPr>
        <p:spPr>
          <a:xfrm>
            <a:off x="7102020" y="101548"/>
            <a:ext cx="1568700" cy="45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Approach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0"/>
          <p:cNvSpPr/>
          <p:nvPr/>
        </p:nvSpPr>
        <p:spPr>
          <a:xfrm>
            <a:off x="1048000" y="3535000"/>
            <a:ext cx="2873700" cy="14703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/>
              <a:t>Demographics</a:t>
            </a:r>
            <a:endParaRPr b="1" sz="1600" u="sng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/>
              <a:t>gender, age, race, ethnicity</a:t>
            </a:r>
            <a:endParaRPr sz="800"/>
          </a:p>
        </p:txBody>
      </p:sp>
      <p:sp>
        <p:nvSpPr>
          <p:cNvPr id="603" name="Google Shape;603;p40"/>
          <p:cNvSpPr/>
          <p:nvPr/>
        </p:nvSpPr>
        <p:spPr>
          <a:xfrm>
            <a:off x="4665950" y="3535000"/>
            <a:ext cx="2873700" cy="14703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/>
              <a:t>Time Course</a:t>
            </a:r>
            <a:endParaRPr b="1" sz="1600" u="sng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/>
              <a:t>arrival, ED departure, hospital admission, hospital discharge, medication administration, room exposure</a:t>
            </a:r>
            <a:endParaRPr b="1" sz="1600" u="sng"/>
          </a:p>
        </p:txBody>
      </p:sp>
      <p:sp>
        <p:nvSpPr>
          <p:cNvPr id="604" name="Google Shape;604;p40"/>
          <p:cNvSpPr/>
          <p:nvPr/>
        </p:nvSpPr>
        <p:spPr>
          <a:xfrm>
            <a:off x="4659138" y="1881250"/>
            <a:ext cx="2873718" cy="1221696"/>
          </a:xfrm>
          <a:prstGeom prst="flowChartDocument">
            <a:avLst/>
          </a:prstGeom>
          <a:solidFill>
            <a:srgbClr val="001F4D">
              <a:alpha val="620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Demographic, Status, Medication</a:t>
            </a:r>
            <a:endParaRPr/>
          </a:p>
        </p:txBody>
      </p:sp>
      <p:sp>
        <p:nvSpPr>
          <p:cNvPr id="605" name="Google Shape;605;p40"/>
          <p:cNvSpPr/>
          <p:nvPr/>
        </p:nvSpPr>
        <p:spPr>
          <a:xfrm>
            <a:off x="8283900" y="3535000"/>
            <a:ext cx="2873700" cy="14703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/>
              <a:t>Connections</a:t>
            </a:r>
            <a:endParaRPr b="1" sz="1600" u="sng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/>
              <a:t>admission source, arrival mode, inpatient disposition, prior hospitalization, prior ICU, prior procedures, ESBL, CP, room exposures</a:t>
            </a:r>
            <a:endParaRPr sz="800"/>
          </a:p>
        </p:txBody>
      </p:sp>
      <p:cxnSp>
        <p:nvCxnSpPr>
          <p:cNvPr id="606" name="Google Shape;606;p40"/>
          <p:cNvCxnSpPr>
            <a:stCxn id="602" idx="0"/>
            <a:endCxn id="604" idx="2"/>
          </p:cNvCxnSpPr>
          <p:nvPr/>
        </p:nvCxnSpPr>
        <p:spPr>
          <a:xfrm rot="-5400000">
            <a:off x="4034050" y="1473100"/>
            <a:ext cx="512700" cy="3611100"/>
          </a:xfrm>
          <a:prstGeom prst="bentConnector3">
            <a:avLst>
              <a:gd fmla="val 4365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40"/>
          <p:cNvCxnSpPr>
            <a:stCxn id="603" idx="0"/>
            <a:endCxn id="604" idx="2"/>
          </p:cNvCxnSpPr>
          <p:nvPr/>
        </p:nvCxnSpPr>
        <p:spPr>
          <a:xfrm rot="10800000">
            <a:off x="6095900" y="3022300"/>
            <a:ext cx="6900" cy="51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40"/>
          <p:cNvCxnSpPr>
            <a:stCxn id="605" idx="0"/>
            <a:endCxn id="604" idx="2"/>
          </p:cNvCxnSpPr>
          <p:nvPr/>
        </p:nvCxnSpPr>
        <p:spPr>
          <a:xfrm flipH="1" rot="5400000">
            <a:off x="7651950" y="1466200"/>
            <a:ext cx="512700" cy="3624900"/>
          </a:xfrm>
          <a:prstGeom prst="bentConnector3">
            <a:avLst>
              <a:gd fmla="val 4365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40"/>
          <p:cNvSpPr/>
          <p:nvPr/>
        </p:nvSpPr>
        <p:spPr>
          <a:xfrm>
            <a:off x="2868775" y="5222150"/>
            <a:ext cx="2873700" cy="14703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/>
              <a:t>Comorbidities</a:t>
            </a:r>
            <a:endParaRPr b="1" sz="1600" u="sng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/>
              <a:t>HIV, Acute myocardial infarction, cancer, cerebrovascular disease, heart failure, pulmonary disease, dementia, diabetes, liver disease, etc.</a:t>
            </a:r>
            <a:endParaRPr sz="800"/>
          </a:p>
        </p:txBody>
      </p:sp>
      <p:sp>
        <p:nvSpPr>
          <p:cNvPr id="610" name="Google Shape;610;p40"/>
          <p:cNvSpPr/>
          <p:nvPr/>
        </p:nvSpPr>
        <p:spPr>
          <a:xfrm>
            <a:off x="6471450" y="5222150"/>
            <a:ext cx="2873700" cy="14703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/>
              <a:t>Medication</a:t>
            </a:r>
            <a:endParaRPr b="1" sz="1600" u="sng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/>
              <a:t>antibiotic types, cefepime/meropenem</a:t>
            </a:r>
            <a:endParaRPr sz="800"/>
          </a:p>
        </p:txBody>
      </p:sp>
      <p:cxnSp>
        <p:nvCxnSpPr>
          <p:cNvPr id="611" name="Google Shape;611;p40"/>
          <p:cNvCxnSpPr>
            <a:stCxn id="609" idx="0"/>
            <a:endCxn id="604" idx="2"/>
          </p:cNvCxnSpPr>
          <p:nvPr/>
        </p:nvCxnSpPr>
        <p:spPr>
          <a:xfrm rot="-5400000">
            <a:off x="4100875" y="3227000"/>
            <a:ext cx="2199900" cy="1790400"/>
          </a:xfrm>
          <a:prstGeom prst="bentConnector3">
            <a:avLst>
              <a:gd fmla="val 8653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40"/>
          <p:cNvCxnSpPr>
            <a:stCxn id="610" idx="0"/>
            <a:endCxn id="604" idx="2"/>
          </p:cNvCxnSpPr>
          <p:nvPr/>
        </p:nvCxnSpPr>
        <p:spPr>
          <a:xfrm flipH="1" rot="5400000">
            <a:off x="5902200" y="3216050"/>
            <a:ext cx="2199900" cy="1812300"/>
          </a:xfrm>
          <a:prstGeom prst="bentConnector3">
            <a:avLst>
              <a:gd fmla="val 87168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10218545" y="624848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1730895" y="101548"/>
            <a:ext cx="1568700" cy="45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352127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Innovation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88923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Timeline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5311657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Aims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710202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Approach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1033050" y="937475"/>
            <a:ext cx="10125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Healthcare-associated infections (HAIs) caused by multidrug resistant organisms (MDROs) are a major public health issue.</a:t>
            </a:r>
            <a:endParaRPr b="1" sz="2400"/>
          </a:p>
        </p:txBody>
      </p:sp>
      <p:sp>
        <p:nvSpPr>
          <p:cNvPr id="203" name="Google Shape;203;p23"/>
          <p:cNvSpPr/>
          <p:nvPr/>
        </p:nvSpPr>
        <p:spPr>
          <a:xfrm>
            <a:off x="2006550" y="1986950"/>
            <a:ext cx="3305100" cy="984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3.5%-12% of patients acquire at least one HAI during their stay at the hospital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2117100" y="3515375"/>
            <a:ext cx="3084000" cy="726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Longer hospitalizations, higher mortality rates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5" name="Google Shape;205;p23"/>
          <p:cNvCxnSpPr>
            <a:stCxn id="203" idx="2"/>
            <a:endCxn id="204" idx="0"/>
          </p:cNvCxnSpPr>
          <p:nvPr/>
        </p:nvCxnSpPr>
        <p:spPr>
          <a:xfrm>
            <a:off x="3659100" y="2970950"/>
            <a:ext cx="0" cy="5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950" y="4362075"/>
            <a:ext cx="1812300" cy="207545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/>
        </p:nvSpPr>
        <p:spPr>
          <a:xfrm>
            <a:off x="9645625" y="6497900"/>
            <a:ext cx="1936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Burnham</a:t>
            </a: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et al., 2018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0325" y="2075687"/>
            <a:ext cx="4170773" cy="389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1"/>
          <p:cNvSpPr txBox="1"/>
          <p:nvPr>
            <p:ph idx="12" type="sldNum"/>
          </p:nvPr>
        </p:nvSpPr>
        <p:spPr>
          <a:xfrm>
            <a:off x="10218545" y="622103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9" name="Google Shape;619;p41"/>
          <p:cNvSpPr/>
          <p:nvPr/>
        </p:nvSpPr>
        <p:spPr>
          <a:xfrm>
            <a:off x="17308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1"/>
          <p:cNvSpPr/>
          <p:nvPr/>
        </p:nvSpPr>
        <p:spPr>
          <a:xfrm>
            <a:off x="352127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Innovation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1"/>
          <p:cNvSpPr/>
          <p:nvPr/>
        </p:nvSpPr>
        <p:spPr>
          <a:xfrm>
            <a:off x="88923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Timeline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1"/>
          <p:cNvSpPr/>
          <p:nvPr/>
        </p:nvSpPr>
        <p:spPr>
          <a:xfrm>
            <a:off x="5311657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Aims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1"/>
          <p:cNvSpPr/>
          <p:nvPr/>
        </p:nvSpPr>
        <p:spPr>
          <a:xfrm>
            <a:off x="7102020" y="101548"/>
            <a:ext cx="1568700" cy="45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Approach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1"/>
          <p:cNvSpPr/>
          <p:nvPr/>
        </p:nvSpPr>
        <p:spPr>
          <a:xfrm>
            <a:off x="1048000" y="4192250"/>
            <a:ext cx="2873700" cy="22689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/>
              <a:t>Time</a:t>
            </a:r>
            <a:endParaRPr/>
          </a:p>
        </p:txBody>
      </p:sp>
      <p:sp>
        <p:nvSpPr>
          <p:cNvPr id="625" name="Google Shape;625;p41"/>
          <p:cNvSpPr/>
          <p:nvPr/>
        </p:nvSpPr>
        <p:spPr>
          <a:xfrm>
            <a:off x="4665950" y="4192250"/>
            <a:ext cx="2873700" cy="22689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/>
              <a:t>Category</a:t>
            </a:r>
            <a:endParaRPr b="1" sz="2200" u="sng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pulse, respiratory rate, blood pressure, O</a:t>
            </a:r>
            <a:r>
              <a:rPr baseline="-25000" lang="en-US" sz="1900"/>
              <a:t>2</a:t>
            </a:r>
            <a:r>
              <a:rPr lang="en-US" sz="1900"/>
              <a:t> saturation, temperature</a:t>
            </a:r>
            <a:endParaRPr b="1" sz="2200" u="sng"/>
          </a:p>
        </p:txBody>
      </p:sp>
      <p:sp>
        <p:nvSpPr>
          <p:cNvPr id="626" name="Google Shape;626;p41"/>
          <p:cNvSpPr/>
          <p:nvPr/>
        </p:nvSpPr>
        <p:spPr>
          <a:xfrm>
            <a:off x="4659138" y="2109850"/>
            <a:ext cx="2873718" cy="1221696"/>
          </a:xfrm>
          <a:prstGeom prst="flowChartDocument">
            <a:avLst/>
          </a:prstGeom>
          <a:solidFill>
            <a:srgbClr val="001F4D">
              <a:alpha val="620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Vitals</a:t>
            </a:r>
            <a:r>
              <a:rPr lang="en-US" sz="2300"/>
              <a:t> </a:t>
            </a:r>
            <a:endParaRPr sz="2300"/>
          </a:p>
        </p:txBody>
      </p:sp>
      <p:sp>
        <p:nvSpPr>
          <p:cNvPr id="627" name="Google Shape;627;p41"/>
          <p:cNvSpPr/>
          <p:nvPr/>
        </p:nvSpPr>
        <p:spPr>
          <a:xfrm>
            <a:off x="8283900" y="4192250"/>
            <a:ext cx="2873700" cy="22689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/>
              <a:t>Value</a:t>
            </a:r>
            <a:endParaRPr b="1" sz="2200" u="sng"/>
          </a:p>
        </p:txBody>
      </p:sp>
      <p:cxnSp>
        <p:nvCxnSpPr>
          <p:cNvPr id="628" name="Google Shape;628;p41"/>
          <p:cNvCxnSpPr>
            <a:stCxn id="624" idx="0"/>
            <a:endCxn id="626" idx="2"/>
          </p:cNvCxnSpPr>
          <p:nvPr/>
        </p:nvCxnSpPr>
        <p:spPr>
          <a:xfrm rot="-5400000">
            <a:off x="3819700" y="1916000"/>
            <a:ext cx="941400" cy="3611100"/>
          </a:xfrm>
          <a:prstGeom prst="bentConnector3">
            <a:avLst>
              <a:gd fmla="val 46541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41"/>
          <p:cNvCxnSpPr>
            <a:stCxn id="625" idx="0"/>
            <a:endCxn id="626" idx="2"/>
          </p:cNvCxnSpPr>
          <p:nvPr/>
        </p:nvCxnSpPr>
        <p:spPr>
          <a:xfrm rot="10800000">
            <a:off x="6095900" y="3250850"/>
            <a:ext cx="6900" cy="94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41"/>
          <p:cNvCxnSpPr>
            <a:stCxn id="627" idx="0"/>
            <a:endCxn id="626" idx="2"/>
          </p:cNvCxnSpPr>
          <p:nvPr/>
        </p:nvCxnSpPr>
        <p:spPr>
          <a:xfrm flipH="1" rot="5400000">
            <a:off x="7437600" y="1909100"/>
            <a:ext cx="941400" cy="3624900"/>
          </a:xfrm>
          <a:prstGeom prst="bentConnector3">
            <a:avLst>
              <a:gd fmla="val 46541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2"/>
          <p:cNvSpPr txBox="1"/>
          <p:nvPr>
            <p:ph idx="12" type="sldNum"/>
          </p:nvPr>
        </p:nvSpPr>
        <p:spPr>
          <a:xfrm>
            <a:off x="10218545" y="622103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7" name="Google Shape;637;p42"/>
          <p:cNvSpPr/>
          <p:nvPr/>
        </p:nvSpPr>
        <p:spPr>
          <a:xfrm>
            <a:off x="17308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352127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Innovation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88923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Timeline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5311657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Aims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7102020" y="101548"/>
            <a:ext cx="1568700" cy="45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Approach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2"/>
          <p:cNvSpPr/>
          <p:nvPr/>
        </p:nvSpPr>
        <p:spPr>
          <a:xfrm>
            <a:off x="1048000" y="4192250"/>
            <a:ext cx="2873700" cy="20289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/>
              <a:t>Time</a:t>
            </a:r>
            <a:endParaRPr b="1" sz="2200" u="sng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administration, results</a:t>
            </a:r>
            <a:endParaRPr/>
          </a:p>
        </p:txBody>
      </p:sp>
      <p:sp>
        <p:nvSpPr>
          <p:cNvPr id="643" name="Google Shape;643;p42"/>
          <p:cNvSpPr/>
          <p:nvPr/>
        </p:nvSpPr>
        <p:spPr>
          <a:xfrm>
            <a:off x="4665950" y="4192250"/>
            <a:ext cx="2873700" cy="20289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/>
              <a:t>Type</a:t>
            </a:r>
            <a:endParaRPr b="1" sz="2200" u="sng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 u="sng"/>
          </a:p>
        </p:txBody>
      </p:sp>
      <p:sp>
        <p:nvSpPr>
          <p:cNvPr id="644" name="Google Shape;644;p42"/>
          <p:cNvSpPr/>
          <p:nvPr/>
        </p:nvSpPr>
        <p:spPr>
          <a:xfrm>
            <a:off x="4659138" y="2109850"/>
            <a:ext cx="2873718" cy="1221696"/>
          </a:xfrm>
          <a:prstGeom prst="flowChartDocument">
            <a:avLst/>
          </a:prstGeom>
          <a:solidFill>
            <a:srgbClr val="001F4D">
              <a:alpha val="620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Labs</a:t>
            </a:r>
            <a:r>
              <a:rPr lang="en-US" sz="2300"/>
              <a:t> </a:t>
            </a:r>
            <a:endParaRPr sz="2300"/>
          </a:p>
        </p:txBody>
      </p:sp>
      <p:cxnSp>
        <p:nvCxnSpPr>
          <p:cNvPr id="645" name="Google Shape;645;p42"/>
          <p:cNvCxnSpPr>
            <a:stCxn id="642" idx="0"/>
            <a:endCxn id="644" idx="2"/>
          </p:cNvCxnSpPr>
          <p:nvPr/>
        </p:nvCxnSpPr>
        <p:spPr>
          <a:xfrm rot="-5400000">
            <a:off x="3819700" y="1916000"/>
            <a:ext cx="941400" cy="3611100"/>
          </a:xfrm>
          <a:prstGeom prst="bentConnector3">
            <a:avLst>
              <a:gd fmla="val 46541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42"/>
          <p:cNvCxnSpPr>
            <a:stCxn id="643" idx="0"/>
            <a:endCxn id="644" idx="2"/>
          </p:cNvCxnSpPr>
          <p:nvPr/>
        </p:nvCxnSpPr>
        <p:spPr>
          <a:xfrm rot="10800000">
            <a:off x="6095900" y="3250850"/>
            <a:ext cx="6900" cy="94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42"/>
          <p:cNvCxnSpPr>
            <a:stCxn id="648" idx="0"/>
            <a:endCxn id="644" idx="2"/>
          </p:cNvCxnSpPr>
          <p:nvPr/>
        </p:nvCxnSpPr>
        <p:spPr>
          <a:xfrm flipH="1" rot="5400000">
            <a:off x="7437600" y="1909100"/>
            <a:ext cx="941400" cy="3624900"/>
          </a:xfrm>
          <a:prstGeom prst="bentConnector3">
            <a:avLst>
              <a:gd fmla="val 46541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8" name="Google Shape;648;p42"/>
          <p:cNvSpPr/>
          <p:nvPr/>
        </p:nvSpPr>
        <p:spPr>
          <a:xfrm>
            <a:off x="8283900" y="4192250"/>
            <a:ext cx="2873700" cy="20289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/>
              <a:t>Result</a:t>
            </a:r>
            <a:endParaRPr b="1" sz="2200" u="sng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 u="sng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3"/>
          <p:cNvSpPr txBox="1"/>
          <p:nvPr>
            <p:ph idx="12" type="sldNum"/>
          </p:nvPr>
        </p:nvSpPr>
        <p:spPr>
          <a:xfrm>
            <a:off x="10218545" y="624848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5" name="Google Shape;655;p43"/>
          <p:cNvSpPr/>
          <p:nvPr/>
        </p:nvSpPr>
        <p:spPr>
          <a:xfrm>
            <a:off x="17308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3"/>
          <p:cNvSpPr/>
          <p:nvPr/>
        </p:nvSpPr>
        <p:spPr>
          <a:xfrm>
            <a:off x="352127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Innovation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43"/>
          <p:cNvSpPr/>
          <p:nvPr/>
        </p:nvSpPr>
        <p:spPr>
          <a:xfrm>
            <a:off x="88923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Timeline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3"/>
          <p:cNvSpPr/>
          <p:nvPr/>
        </p:nvSpPr>
        <p:spPr>
          <a:xfrm>
            <a:off x="5311657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Aims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3"/>
          <p:cNvSpPr/>
          <p:nvPr/>
        </p:nvSpPr>
        <p:spPr>
          <a:xfrm>
            <a:off x="7102020" y="101548"/>
            <a:ext cx="1568700" cy="45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Approach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3"/>
          <p:cNvSpPr txBox="1"/>
          <p:nvPr/>
        </p:nvSpPr>
        <p:spPr>
          <a:xfrm>
            <a:off x="1875300" y="580600"/>
            <a:ext cx="844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Aim 1: Data Processing </a:t>
            </a:r>
            <a:endParaRPr b="1" sz="2200"/>
          </a:p>
        </p:txBody>
      </p:sp>
      <p:sp>
        <p:nvSpPr>
          <p:cNvPr id="661" name="Google Shape;661;p43"/>
          <p:cNvSpPr txBox="1"/>
          <p:nvPr/>
        </p:nvSpPr>
        <p:spPr>
          <a:xfrm>
            <a:off x="867750" y="1054650"/>
            <a:ext cx="85659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Aim 1.1: Choose models to test</a:t>
            </a:r>
            <a:endParaRPr b="1"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Neural Network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We will also test Logistic Regression, XGBoost, and Random Forest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Aim 1.2: Generate datasets of connections using criteria</a:t>
            </a:r>
            <a:endParaRPr b="1"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Connections from healthcare worker- and room- mediated contacts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Hospital worker contacts infected patient, than non-infected patient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non-infected patient enters room formerly containing infected patient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We will generate connections datasets by looking back from hospital-acquired infections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We will generate several datasets using different lookback criteria: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How long after a positive test are patients infectious?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How long after contracting an infectious patient is a healthcare worker infectious?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How long after an infectious patient vacates is a room infectious?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Aim 1.3: Train and Compare models on each dataset</a:t>
            </a:r>
            <a:endParaRPr b="1"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Train each model on each dataset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Assess the performance of each model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Area under ROC curve, specificity, sensitivity etc.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Choose optimal model and dataset for future use</a:t>
            </a:r>
            <a:endParaRPr sz="1600"/>
          </a:p>
        </p:txBody>
      </p:sp>
      <p:sp>
        <p:nvSpPr>
          <p:cNvPr id="662" name="Google Shape;662;p43"/>
          <p:cNvSpPr txBox="1"/>
          <p:nvPr/>
        </p:nvSpPr>
        <p:spPr>
          <a:xfrm>
            <a:off x="9433775" y="740500"/>
            <a:ext cx="2430900" cy="26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what is the question being asked here? what output do we want to see?</a:t>
            </a:r>
            <a:endParaRPr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Create a preprocessing script/pipeline for generating a connected network from raw patient data.</a:t>
            </a:r>
            <a:endParaRPr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→ deliverable: visualize with a graph</a:t>
            </a:r>
            <a:endParaRPr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3" name="Google Shape;663;p43"/>
          <p:cNvSpPr txBox="1"/>
          <p:nvPr/>
        </p:nvSpPr>
        <p:spPr>
          <a:xfrm>
            <a:off x="6830225" y="6177750"/>
            <a:ext cx="538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4"/>
          <p:cNvSpPr txBox="1"/>
          <p:nvPr>
            <p:ph idx="12" type="sldNum"/>
          </p:nvPr>
        </p:nvSpPr>
        <p:spPr>
          <a:xfrm>
            <a:off x="10218545" y="624848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0" name="Google Shape;670;p44"/>
          <p:cNvSpPr/>
          <p:nvPr/>
        </p:nvSpPr>
        <p:spPr>
          <a:xfrm>
            <a:off x="17308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4"/>
          <p:cNvSpPr/>
          <p:nvPr/>
        </p:nvSpPr>
        <p:spPr>
          <a:xfrm>
            <a:off x="352127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Innovation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44"/>
          <p:cNvSpPr/>
          <p:nvPr/>
        </p:nvSpPr>
        <p:spPr>
          <a:xfrm>
            <a:off x="88923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Timeline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4"/>
          <p:cNvSpPr/>
          <p:nvPr/>
        </p:nvSpPr>
        <p:spPr>
          <a:xfrm>
            <a:off x="5311657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Aims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4"/>
          <p:cNvSpPr/>
          <p:nvPr/>
        </p:nvSpPr>
        <p:spPr>
          <a:xfrm>
            <a:off x="7102020" y="101548"/>
            <a:ext cx="1568700" cy="45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Approach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44"/>
          <p:cNvSpPr txBox="1"/>
          <p:nvPr/>
        </p:nvSpPr>
        <p:spPr>
          <a:xfrm>
            <a:off x="1875300" y="961600"/>
            <a:ext cx="844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Aim 2: </a:t>
            </a:r>
            <a:r>
              <a:rPr b="1" lang="en-US" sz="2200"/>
              <a:t>Develop a MDRO risk-prediction model</a:t>
            </a:r>
            <a:endParaRPr b="1" sz="2200"/>
          </a:p>
        </p:txBody>
      </p:sp>
      <p:sp>
        <p:nvSpPr>
          <p:cNvPr id="676" name="Google Shape;676;p44"/>
          <p:cNvSpPr txBox="1"/>
          <p:nvPr/>
        </p:nvSpPr>
        <p:spPr>
          <a:xfrm>
            <a:off x="846675" y="1708775"/>
            <a:ext cx="5013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Inputs:</a:t>
            </a:r>
            <a:r>
              <a:rPr lang="en-US" sz="1700"/>
              <a:t> Patient connection records, patient lab results (blood work, infection tests), age, any risk factor in the EHR that increases risk of infection.</a:t>
            </a:r>
            <a:endParaRPr sz="1900"/>
          </a:p>
        </p:txBody>
      </p:sp>
      <p:sp>
        <p:nvSpPr>
          <p:cNvPr id="677" name="Google Shape;677;p44"/>
          <p:cNvSpPr txBox="1"/>
          <p:nvPr/>
        </p:nvSpPr>
        <p:spPr>
          <a:xfrm>
            <a:off x="6204000" y="1805750"/>
            <a:ext cx="5013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Outputs:</a:t>
            </a:r>
            <a:r>
              <a:rPr lang="en-US" sz="1700"/>
              <a:t> probability of an MDRO infection (based on prediction of the outcome of culture)-&gt; antibiotics for treatment</a:t>
            </a:r>
            <a:endParaRPr sz="1900"/>
          </a:p>
        </p:txBody>
      </p:sp>
      <p:sp>
        <p:nvSpPr>
          <p:cNvPr id="678" name="Google Shape;678;p44"/>
          <p:cNvSpPr txBox="1"/>
          <p:nvPr/>
        </p:nvSpPr>
        <p:spPr>
          <a:xfrm>
            <a:off x="472125" y="2902350"/>
            <a:ext cx="9172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Aim 2.1: Develop a model of risk prediction that assesses MDRO risk with high accuracy.</a:t>
            </a:r>
            <a:endParaRPr b="1"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Data preprocessing, filter out/handling for NaN values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Data weighting - age or certain diseases will matter much more as compared to connections. (Decision Tree)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Start with a binary predictor (does the patient have an MDRO or not?)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Then, move to a probability between 0 and 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Patients may never get an MDRO, but they might need MDRO-related antibiotics regardless, due to their condition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/>
              <a:t>Model Ideas</a:t>
            </a:r>
            <a:endParaRPr b="1" i="1"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Random Forest Classifier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Gradient boosting, XGBoost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Neural Network</a:t>
            </a:r>
            <a:endParaRPr sz="1800"/>
          </a:p>
        </p:txBody>
      </p:sp>
      <p:sp>
        <p:nvSpPr>
          <p:cNvPr id="679" name="Google Shape;679;p44"/>
          <p:cNvSpPr txBox="1"/>
          <p:nvPr/>
        </p:nvSpPr>
        <p:spPr>
          <a:xfrm>
            <a:off x="9521925" y="2441900"/>
            <a:ext cx="2430900" cy="27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start by </a:t>
            </a: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building</a:t>
            </a: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a model that will predict the result of a positive culture/infection given EHR data.</a:t>
            </a:r>
            <a:endParaRPr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we will augment this model using connections from aim 1</a:t>
            </a:r>
            <a:endParaRPr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y/n: test comes back positive.</a:t>
            </a:r>
            <a:endParaRPr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45"/>
          <p:cNvPicPr preferRelativeResize="0"/>
          <p:nvPr/>
        </p:nvPicPr>
        <p:blipFill rotWithShape="1">
          <a:blip r:embed="rId3">
            <a:alphaModFix/>
          </a:blip>
          <a:srcRect b="4552" l="0" r="0" t="0"/>
          <a:stretch/>
        </p:blipFill>
        <p:spPr>
          <a:xfrm>
            <a:off x="8525200" y="2125561"/>
            <a:ext cx="2952250" cy="38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45"/>
          <p:cNvSpPr txBox="1"/>
          <p:nvPr>
            <p:ph idx="12" type="sldNum"/>
          </p:nvPr>
        </p:nvSpPr>
        <p:spPr>
          <a:xfrm>
            <a:off x="10218545" y="624848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7" name="Google Shape;687;p45"/>
          <p:cNvSpPr/>
          <p:nvPr/>
        </p:nvSpPr>
        <p:spPr>
          <a:xfrm>
            <a:off x="17308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5"/>
          <p:cNvSpPr/>
          <p:nvPr/>
        </p:nvSpPr>
        <p:spPr>
          <a:xfrm>
            <a:off x="352127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Innovation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5"/>
          <p:cNvSpPr/>
          <p:nvPr/>
        </p:nvSpPr>
        <p:spPr>
          <a:xfrm>
            <a:off x="88923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Timeline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5"/>
          <p:cNvSpPr/>
          <p:nvPr/>
        </p:nvSpPr>
        <p:spPr>
          <a:xfrm>
            <a:off x="5311657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Aims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5"/>
          <p:cNvSpPr/>
          <p:nvPr/>
        </p:nvSpPr>
        <p:spPr>
          <a:xfrm>
            <a:off x="7102020" y="101548"/>
            <a:ext cx="1568700" cy="45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Approach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5"/>
          <p:cNvSpPr txBox="1"/>
          <p:nvPr/>
        </p:nvSpPr>
        <p:spPr>
          <a:xfrm>
            <a:off x="481350" y="759650"/>
            <a:ext cx="1122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Model Validation and Interpretability</a:t>
            </a:r>
            <a:endParaRPr b="1" sz="2200"/>
          </a:p>
        </p:txBody>
      </p:sp>
      <p:sp>
        <p:nvSpPr>
          <p:cNvPr id="693" name="Google Shape;693;p45"/>
          <p:cNvSpPr txBox="1"/>
          <p:nvPr/>
        </p:nvSpPr>
        <p:spPr>
          <a:xfrm>
            <a:off x="8185325" y="5704725"/>
            <a:ext cx="40458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Identifying importation cases for MDROs in ICUs.</a:t>
            </a:r>
            <a:endParaRPr i="1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4" name="Google Shape;694;p45"/>
          <p:cNvSpPr txBox="1"/>
          <p:nvPr/>
        </p:nvSpPr>
        <p:spPr>
          <a:xfrm>
            <a:off x="8329900" y="1312100"/>
            <a:ext cx="3583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SHapley Additive </a:t>
            </a:r>
            <a:r>
              <a:rPr b="1" lang="en-US" sz="1600"/>
              <a:t>exPlanations</a:t>
            </a:r>
            <a:r>
              <a:rPr b="1" lang="en-US" sz="1600"/>
              <a:t> (SHAP) analysis for Interpretability</a:t>
            </a:r>
            <a:endParaRPr b="1" sz="1600"/>
          </a:p>
        </p:txBody>
      </p:sp>
      <p:sp>
        <p:nvSpPr>
          <p:cNvPr id="695" name="Google Shape;695;p45"/>
          <p:cNvSpPr txBox="1"/>
          <p:nvPr/>
        </p:nvSpPr>
        <p:spPr>
          <a:xfrm>
            <a:off x="464000" y="1442888"/>
            <a:ext cx="3297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Calibration Plot to </a:t>
            </a:r>
            <a:r>
              <a:rPr b="1" lang="en-US" sz="1700"/>
              <a:t>Evaluate Model Performance</a:t>
            </a:r>
            <a:endParaRPr b="1" sz="1700"/>
          </a:p>
        </p:txBody>
      </p:sp>
      <p:pic>
        <p:nvPicPr>
          <p:cNvPr id="696" name="Google Shape;69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625" y="2125550"/>
            <a:ext cx="3646276" cy="3408721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45"/>
          <p:cNvSpPr txBox="1"/>
          <p:nvPr/>
        </p:nvSpPr>
        <p:spPr>
          <a:xfrm>
            <a:off x="414850" y="5595225"/>
            <a:ext cx="3297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COVID-19 mortality prediction</a:t>
            </a:r>
            <a:endParaRPr i="1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8" name="Google Shape;698;p45"/>
          <p:cNvSpPr txBox="1"/>
          <p:nvPr/>
        </p:nvSpPr>
        <p:spPr>
          <a:xfrm>
            <a:off x="4668775" y="1442888"/>
            <a:ext cx="3297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AUPRC </a:t>
            </a:r>
            <a:r>
              <a:rPr b="1" lang="en-US" sz="1700"/>
              <a:t>to Evaluate Model Performance</a:t>
            </a:r>
            <a:endParaRPr b="1" sz="1700"/>
          </a:p>
        </p:txBody>
      </p:sp>
      <p:pic>
        <p:nvPicPr>
          <p:cNvPr id="699" name="Google Shape;69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9775" y="2190351"/>
            <a:ext cx="4110124" cy="3279111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45"/>
          <p:cNvSpPr txBox="1"/>
          <p:nvPr/>
        </p:nvSpPr>
        <p:spPr>
          <a:xfrm>
            <a:off x="4668788" y="5649975"/>
            <a:ext cx="32979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COVID-19 diagnosis </a:t>
            </a:r>
            <a:r>
              <a:rPr i="1"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prediction</a:t>
            </a:r>
            <a:endParaRPr i="1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1" name="Google Shape;701;p45"/>
          <p:cNvSpPr txBox="1"/>
          <p:nvPr/>
        </p:nvSpPr>
        <p:spPr>
          <a:xfrm>
            <a:off x="9637050" y="6463575"/>
            <a:ext cx="1936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Barda, N.</a:t>
            </a:r>
            <a:r>
              <a:rPr lang="en-US" sz="13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et al., 2020; </a:t>
            </a:r>
            <a:r>
              <a:rPr lang="en-US" sz="13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Zoabi, Y.</a:t>
            </a:r>
            <a:r>
              <a:rPr lang="en-US" sz="13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et al., 2021;</a:t>
            </a:r>
            <a:endParaRPr sz="13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Cui, J. et al., 2024</a:t>
            </a:r>
            <a:endParaRPr sz="13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6"/>
          <p:cNvSpPr txBox="1"/>
          <p:nvPr>
            <p:ph idx="12" type="sldNum"/>
          </p:nvPr>
        </p:nvSpPr>
        <p:spPr>
          <a:xfrm>
            <a:off x="10218545" y="624848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8" name="Google Shape;708;p46"/>
          <p:cNvSpPr/>
          <p:nvPr/>
        </p:nvSpPr>
        <p:spPr>
          <a:xfrm>
            <a:off x="17308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6"/>
          <p:cNvSpPr/>
          <p:nvPr/>
        </p:nvSpPr>
        <p:spPr>
          <a:xfrm>
            <a:off x="352127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Innovation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46"/>
          <p:cNvSpPr/>
          <p:nvPr/>
        </p:nvSpPr>
        <p:spPr>
          <a:xfrm>
            <a:off x="88923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Timeline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6"/>
          <p:cNvSpPr/>
          <p:nvPr/>
        </p:nvSpPr>
        <p:spPr>
          <a:xfrm>
            <a:off x="5311657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Aims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6"/>
          <p:cNvSpPr/>
          <p:nvPr/>
        </p:nvSpPr>
        <p:spPr>
          <a:xfrm>
            <a:off x="7102020" y="101548"/>
            <a:ext cx="1568700" cy="45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Approach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6"/>
          <p:cNvSpPr txBox="1"/>
          <p:nvPr/>
        </p:nvSpPr>
        <p:spPr>
          <a:xfrm>
            <a:off x="481350" y="835850"/>
            <a:ext cx="1122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Aim 3: P</a:t>
            </a:r>
            <a:r>
              <a:rPr b="1" lang="en-US" sz="2200"/>
              <a:t>rovide antibiotic decision support.</a:t>
            </a:r>
            <a:endParaRPr b="1" sz="2200"/>
          </a:p>
        </p:txBody>
      </p:sp>
      <p:sp>
        <p:nvSpPr>
          <p:cNvPr id="714" name="Google Shape;714;p46"/>
          <p:cNvSpPr txBox="1"/>
          <p:nvPr/>
        </p:nvSpPr>
        <p:spPr>
          <a:xfrm>
            <a:off x="411000" y="1359050"/>
            <a:ext cx="1137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rgbClr val="DF000F"/>
                </a:solidFill>
              </a:rPr>
              <a:t>Find balance between True Positive Rate and False Positive Rate (overprescribing) through AUROC curve.</a:t>
            </a:r>
            <a:endParaRPr b="1" i="1" sz="1700">
              <a:solidFill>
                <a:srgbClr val="DF000F"/>
              </a:solidFill>
            </a:endParaRPr>
          </a:p>
        </p:txBody>
      </p:sp>
      <p:grpSp>
        <p:nvGrpSpPr>
          <p:cNvPr id="715" name="Google Shape;715;p46"/>
          <p:cNvGrpSpPr/>
          <p:nvPr/>
        </p:nvGrpSpPr>
        <p:grpSpPr>
          <a:xfrm>
            <a:off x="572850" y="1956200"/>
            <a:ext cx="4738800" cy="4699233"/>
            <a:chOff x="4231950" y="1914275"/>
            <a:chExt cx="4738800" cy="4699233"/>
          </a:xfrm>
        </p:grpSpPr>
        <p:sp>
          <p:nvSpPr>
            <p:cNvPr id="716" name="Google Shape;716;p46"/>
            <p:cNvSpPr/>
            <p:nvPr/>
          </p:nvSpPr>
          <p:spPr>
            <a:xfrm>
              <a:off x="4231950" y="1914275"/>
              <a:ext cx="4738800" cy="4699200"/>
            </a:xfrm>
            <a:prstGeom prst="roundRect">
              <a:avLst>
                <a:gd fmla="val 16667" name="adj"/>
              </a:avLst>
            </a:prstGeom>
            <a:solidFill>
              <a:srgbClr val="4E97E0">
                <a:alpha val="1456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ahoma"/>
                <a:ea typeface="Tahoma"/>
                <a:cs typeface="Tahoma"/>
                <a:sym typeface="Tahoma"/>
              </a:endParaRPr>
            </a:p>
          </p:txBody>
        </p:sp>
        <p:pic>
          <p:nvPicPr>
            <p:cNvPr id="717" name="Google Shape;717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67413" y="2293348"/>
              <a:ext cx="4291260" cy="43201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8" name="Google Shape;718;p46"/>
          <p:cNvSpPr txBox="1"/>
          <p:nvPr/>
        </p:nvSpPr>
        <p:spPr>
          <a:xfrm>
            <a:off x="5532200" y="1956200"/>
            <a:ext cx="54039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1F1F1F"/>
                </a:solidFill>
              </a:rPr>
              <a:t>Youden’s J Statistic:</a:t>
            </a:r>
            <a:endParaRPr b="1" sz="17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rgbClr val="1F1F1F"/>
                </a:solidFill>
              </a:rPr>
              <a:t>Probability of making an informed </a:t>
            </a:r>
            <a:r>
              <a:rPr i="1" lang="en-US" sz="1700">
                <a:solidFill>
                  <a:srgbClr val="1F1F1F"/>
                </a:solidFill>
              </a:rPr>
              <a:t>decision compared to a random guess.</a:t>
            </a:r>
            <a:endParaRPr i="1" sz="1700">
              <a:solidFill>
                <a:srgbClr val="1F1F1F"/>
              </a:solidFill>
            </a:endParaRPr>
          </a:p>
        </p:txBody>
      </p:sp>
      <p:pic>
        <p:nvPicPr>
          <p:cNvPr id="719" name="Google Shape;71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595" y="2417696"/>
            <a:ext cx="5135455" cy="694004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46"/>
          <p:cNvSpPr txBox="1"/>
          <p:nvPr/>
        </p:nvSpPr>
        <p:spPr>
          <a:xfrm>
            <a:off x="5664600" y="5905575"/>
            <a:ext cx="5805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rgbClr val="DF000F"/>
                </a:solidFill>
              </a:rPr>
              <a:t>Find balance between True Positive Rate and False Positive Rate (overprescribing) through AUROC curve.</a:t>
            </a:r>
            <a:endParaRPr b="1" i="1" sz="1700">
              <a:solidFill>
                <a:srgbClr val="DF000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7"/>
          <p:cNvSpPr txBox="1"/>
          <p:nvPr>
            <p:ph idx="12" type="sldNum"/>
          </p:nvPr>
        </p:nvSpPr>
        <p:spPr>
          <a:xfrm>
            <a:off x="10218545" y="624848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7" name="Google Shape;727;p47"/>
          <p:cNvSpPr txBox="1"/>
          <p:nvPr/>
        </p:nvSpPr>
        <p:spPr>
          <a:xfrm>
            <a:off x="1039300" y="442000"/>
            <a:ext cx="48528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add a slide bringing our approaches back to how it will address undertreatment/overtreatment of antibiotics…</a:t>
            </a:r>
            <a:endParaRPr sz="24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Use AUPRC plot as a basis for this (from Hinson exp)</a:t>
            </a:r>
            <a:endParaRPr sz="24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8" name="Google Shape;728;p47"/>
          <p:cNvSpPr txBox="1"/>
          <p:nvPr/>
        </p:nvSpPr>
        <p:spPr>
          <a:xfrm>
            <a:off x="6231425" y="5217100"/>
            <a:ext cx="48819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DF000F"/>
                </a:solidFill>
                <a:latin typeface="Tahoma"/>
                <a:ea typeface="Tahoma"/>
                <a:cs typeface="Tahoma"/>
                <a:sym typeface="Tahoma"/>
              </a:rPr>
              <a:t>TP 					   TN </a:t>
            </a:r>
            <a:endParaRPr sz="2200">
              <a:solidFill>
                <a:srgbClr val="DF000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DF000F"/>
                </a:solidFill>
                <a:latin typeface="Tahoma"/>
                <a:ea typeface="Tahoma"/>
                <a:cs typeface="Tahoma"/>
                <a:sym typeface="Tahoma"/>
              </a:rPr>
              <a:t>FP (overprescribing) FN (under) </a:t>
            </a:r>
            <a:endParaRPr sz="2200">
              <a:solidFill>
                <a:srgbClr val="DF000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F000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9" name="Google Shape;729;p47"/>
          <p:cNvSpPr/>
          <p:nvPr/>
        </p:nvSpPr>
        <p:spPr>
          <a:xfrm>
            <a:off x="4641600" y="783350"/>
            <a:ext cx="7550400" cy="4306500"/>
          </a:xfrm>
          <a:prstGeom prst="roundRect">
            <a:avLst>
              <a:gd fmla="val 16667" name="adj"/>
            </a:avLst>
          </a:prstGeom>
          <a:solidFill>
            <a:srgbClr val="4E97E0">
              <a:alpha val="145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0" name="Google Shape;730;p47"/>
          <p:cNvSpPr txBox="1"/>
          <p:nvPr/>
        </p:nvSpPr>
        <p:spPr>
          <a:xfrm>
            <a:off x="0" y="0"/>
            <a:ext cx="3000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rgbClr val="1F1F1F"/>
                </a:solidFill>
              </a:rPr>
              <a:t>Probability of making an informed decision compared to a random guess.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10218545" y="624848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1730895" y="101548"/>
            <a:ext cx="1568700" cy="45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352127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Innovation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88923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Timeline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5311657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Aims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710202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Approach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1033050" y="937475"/>
            <a:ext cx="10125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Healthcare-associated infections (HAIs) caused by </a:t>
            </a:r>
            <a:r>
              <a:rPr b="1" lang="en-US" sz="2200"/>
              <a:t>multidrug</a:t>
            </a:r>
            <a:r>
              <a:rPr b="1" lang="en-US" sz="2200"/>
              <a:t> resistant organisms (MDROs) are a major public health issue.</a:t>
            </a:r>
            <a:endParaRPr b="1" sz="2400"/>
          </a:p>
        </p:txBody>
      </p:sp>
      <p:sp>
        <p:nvSpPr>
          <p:cNvPr id="221" name="Google Shape;221;p24"/>
          <p:cNvSpPr/>
          <p:nvPr/>
        </p:nvSpPr>
        <p:spPr>
          <a:xfrm>
            <a:off x="2006550" y="1986950"/>
            <a:ext cx="3305100" cy="984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3.5%-12% of patients acquire at least one HAI during their stay at the hospital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2117100" y="3515375"/>
            <a:ext cx="3084000" cy="726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Longer hospitalizations, higher mortality rates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6880350" y="1986950"/>
            <a:ext cx="3346500" cy="984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Prolonged hospital stays, post-discharge complications, infection control measures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7011600" y="3515375"/>
            <a:ext cx="3084000" cy="7260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Burden on healthcare facilities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5" name="Google Shape;225;p24"/>
          <p:cNvCxnSpPr>
            <a:stCxn id="221" idx="2"/>
            <a:endCxn id="222" idx="0"/>
          </p:cNvCxnSpPr>
          <p:nvPr/>
        </p:nvCxnSpPr>
        <p:spPr>
          <a:xfrm>
            <a:off x="3659100" y="2970950"/>
            <a:ext cx="0" cy="5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4"/>
          <p:cNvCxnSpPr/>
          <p:nvPr/>
        </p:nvCxnSpPr>
        <p:spPr>
          <a:xfrm>
            <a:off x="8553600" y="2970950"/>
            <a:ext cx="0" cy="5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7" name="Google Shape;2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525" y="4343775"/>
            <a:ext cx="1852147" cy="211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2950" y="4362075"/>
            <a:ext cx="1812300" cy="207545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/>
        </p:nvSpPr>
        <p:spPr>
          <a:xfrm>
            <a:off x="9645625" y="6497900"/>
            <a:ext cx="1936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Prakash et al., 2024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/>
          <p:nvPr/>
        </p:nvSpPr>
        <p:spPr>
          <a:xfrm>
            <a:off x="0" y="3918175"/>
            <a:ext cx="12192000" cy="1154400"/>
          </a:xfrm>
          <a:prstGeom prst="rect">
            <a:avLst/>
          </a:prstGeom>
          <a:solidFill>
            <a:srgbClr val="4E97E0">
              <a:alpha val="145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" name="Google Shape;236;p25"/>
          <p:cNvSpPr txBox="1"/>
          <p:nvPr>
            <p:ph idx="12" type="sldNum"/>
          </p:nvPr>
        </p:nvSpPr>
        <p:spPr>
          <a:xfrm>
            <a:off x="10218545" y="624848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1730895" y="101548"/>
            <a:ext cx="1568700" cy="45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352127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Innovation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88923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Timeline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5311657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Aims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710202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Approach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944875" y="3918175"/>
            <a:ext cx="10685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accent6"/>
                </a:solidFill>
              </a:rPr>
              <a:t>Clinicians need automated MDRO risk assessments</a:t>
            </a:r>
            <a:r>
              <a:rPr b="1" lang="en-US" sz="2100">
                <a:solidFill>
                  <a:srgbClr val="1F1F1F"/>
                </a:solidFill>
              </a:rPr>
              <a:t> for patients in the Emergency Department </a:t>
            </a:r>
            <a:r>
              <a:rPr b="1" lang="en-US" sz="2100">
                <a:solidFill>
                  <a:schemeClr val="accent6"/>
                </a:solidFill>
              </a:rPr>
              <a:t>to improve empirical prescriptions of antibiotics,</a:t>
            </a:r>
            <a:r>
              <a:rPr b="1" lang="en-US" sz="2100">
                <a:solidFill>
                  <a:srgbClr val="1F1F1F"/>
                </a:solidFill>
              </a:rPr>
              <a:t> which will </a:t>
            </a:r>
            <a:r>
              <a:rPr b="1" lang="en-US" sz="2100">
                <a:solidFill>
                  <a:srgbClr val="1F1F1F"/>
                </a:solidFill>
              </a:rPr>
              <a:t>lead to better patient outcomes and </a:t>
            </a:r>
            <a:r>
              <a:rPr b="1" lang="en-US" sz="2100">
                <a:solidFill>
                  <a:srgbClr val="1F1F1F"/>
                </a:solidFill>
              </a:rPr>
              <a:t>reduce the risk of antibiotic resistance.</a:t>
            </a:r>
            <a:endParaRPr b="1" sz="2100"/>
          </a:p>
        </p:txBody>
      </p:sp>
      <p:sp>
        <p:nvSpPr>
          <p:cNvPr id="243" name="Google Shape;243;p25"/>
          <p:cNvSpPr txBox="1"/>
          <p:nvPr/>
        </p:nvSpPr>
        <p:spPr>
          <a:xfrm>
            <a:off x="839075" y="936400"/>
            <a:ext cx="9991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-US" sz="2200"/>
              <a:t>The emergency department (ED) is a fast-paced decision-making environment, and patients are often prescribed inappropriate antibiotics.</a:t>
            </a:r>
            <a:endParaRPr i="1" sz="2200"/>
          </a:p>
        </p:txBody>
      </p:sp>
      <p:sp>
        <p:nvSpPr>
          <p:cNvPr id="244" name="Google Shape;244;p25"/>
          <p:cNvSpPr txBox="1"/>
          <p:nvPr/>
        </p:nvSpPr>
        <p:spPr>
          <a:xfrm>
            <a:off x="1062750" y="2152525"/>
            <a:ext cx="9683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/>
              <a:t>Undertreatment:</a:t>
            </a:r>
            <a:r>
              <a:rPr lang="en-US" sz="2100"/>
              <a:t> lower appropriate antibiotic coverage (leads to patient harm).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/>
              <a:t>Overtreatment:</a:t>
            </a:r>
            <a:r>
              <a:rPr lang="en-US" sz="2100"/>
              <a:t> unnecessary use of extended-spectrum antibiotics (leads to resistance).  </a:t>
            </a:r>
            <a:endParaRPr sz="2100"/>
          </a:p>
        </p:txBody>
      </p:sp>
      <p:sp>
        <p:nvSpPr>
          <p:cNvPr id="245" name="Google Shape;245;p25"/>
          <p:cNvSpPr txBox="1"/>
          <p:nvPr/>
        </p:nvSpPr>
        <p:spPr>
          <a:xfrm>
            <a:off x="9645625" y="6421700"/>
            <a:ext cx="1936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Cui et al., 2024; Niforatos et al., 2024</a:t>
            </a:r>
            <a:endParaRPr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idx="12" type="sldNum"/>
          </p:nvPr>
        </p:nvSpPr>
        <p:spPr>
          <a:xfrm>
            <a:off x="10218545" y="624848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17308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3521270" y="101548"/>
            <a:ext cx="1568700" cy="45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Innovation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88923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Timeline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5311657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Aims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710202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Approach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1045200" y="4553625"/>
            <a:ext cx="10101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58" name="Google Shape;258;p26"/>
          <p:cNvSpPr txBox="1"/>
          <p:nvPr/>
        </p:nvSpPr>
        <p:spPr>
          <a:xfrm>
            <a:off x="2306400" y="5401625"/>
            <a:ext cx="7579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/>
              <a:t>Can we predict </a:t>
            </a:r>
            <a:r>
              <a:rPr b="1" i="1" lang="en-US" sz="2000"/>
              <a:t>patient</a:t>
            </a:r>
            <a:r>
              <a:rPr b="1" i="1" lang="en-US" sz="2000"/>
              <a:t> risk based on prior healthcare worker mediated contacts with MDRO-infected patients?</a:t>
            </a:r>
            <a:endParaRPr i="1" sz="1600"/>
          </a:p>
        </p:txBody>
      </p:sp>
      <p:pic>
        <p:nvPicPr>
          <p:cNvPr id="259" name="Google Shape;2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200" y="1162075"/>
            <a:ext cx="4971024" cy="39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0950" y="1219351"/>
            <a:ext cx="4266450" cy="3520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/>
          <p:nvPr/>
        </p:nvSpPr>
        <p:spPr>
          <a:xfrm>
            <a:off x="17308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352127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Innovation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88923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Timeline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27"/>
          <p:cNvCxnSpPr/>
          <p:nvPr/>
        </p:nvCxnSpPr>
        <p:spPr>
          <a:xfrm>
            <a:off x="3129800" y="2098700"/>
            <a:ext cx="7748100" cy="3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7"/>
          <p:cNvSpPr/>
          <p:nvPr/>
        </p:nvSpPr>
        <p:spPr>
          <a:xfrm>
            <a:off x="1829450" y="3705350"/>
            <a:ext cx="2873700" cy="1920000"/>
          </a:xfrm>
          <a:prstGeom prst="roundRect">
            <a:avLst>
              <a:gd fmla="val 16667" name="adj"/>
            </a:avLst>
          </a:prstGeom>
          <a:solidFill>
            <a:srgbClr val="4E97E0">
              <a:alpha val="145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/>
              <a:t>Aim 1</a:t>
            </a:r>
            <a:endParaRPr b="1" sz="2200" u="sng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Data processing</a:t>
            </a:r>
            <a:r>
              <a:rPr lang="en-US" sz="1900"/>
              <a:t>, D</a:t>
            </a:r>
            <a:r>
              <a:rPr lang="en-US" sz="1900"/>
              <a:t>efining contact network </a:t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5051275" y="3705350"/>
            <a:ext cx="2873700" cy="1920000"/>
          </a:xfrm>
          <a:prstGeom prst="roundRect">
            <a:avLst>
              <a:gd fmla="val 16667" name="adj"/>
            </a:avLst>
          </a:prstGeom>
          <a:solidFill>
            <a:srgbClr val="4E97E0">
              <a:alpha val="145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/>
              <a:t>Aim 2</a:t>
            </a:r>
            <a:endParaRPr b="1" sz="2200" u="sng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Developing machine learning model, model testing &amp; validation</a:t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8273100" y="3705350"/>
            <a:ext cx="2873700" cy="1920000"/>
          </a:xfrm>
          <a:prstGeom prst="roundRect">
            <a:avLst>
              <a:gd fmla="val 16667" name="adj"/>
            </a:avLst>
          </a:prstGeom>
          <a:solidFill>
            <a:srgbClr val="4E97E0">
              <a:alpha val="145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/>
              <a:t>Aim 3</a:t>
            </a:r>
            <a:endParaRPr b="1" sz="2200" u="sng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Overall risk score, Interpretable output, Prescription recommendation</a:t>
            </a:r>
            <a:endParaRPr/>
          </a:p>
        </p:txBody>
      </p:sp>
      <p:sp>
        <p:nvSpPr>
          <p:cNvPr id="273" name="Google Shape;273;p27"/>
          <p:cNvSpPr txBox="1"/>
          <p:nvPr/>
        </p:nvSpPr>
        <p:spPr>
          <a:xfrm>
            <a:off x="2370488" y="1744500"/>
            <a:ext cx="99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Hospital Stay</a:t>
            </a:r>
            <a:r>
              <a:rPr b="1" lang="en-US" sz="1500"/>
              <a:t>  </a:t>
            </a:r>
            <a:endParaRPr b="1" sz="1500"/>
          </a:p>
        </p:txBody>
      </p:sp>
      <p:sp>
        <p:nvSpPr>
          <p:cNvPr id="274" name="Google Shape;274;p27"/>
          <p:cNvSpPr/>
          <p:nvPr/>
        </p:nvSpPr>
        <p:spPr>
          <a:xfrm>
            <a:off x="5980175" y="1915800"/>
            <a:ext cx="110700" cy="456300"/>
          </a:xfrm>
          <a:prstGeom prst="rect">
            <a:avLst/>
          </a:prstGeom>
          <a:solidFill>
            <a:srgbClr val="4E97E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1387250" y="2038475"/>
            <a:ext cx="204900" cy="193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1654800" y="2038463"/>
            <a:ext cx="204900" cy="193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1918300" y="2038475"/>
            <a:ext cx="204900" cy="193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8" name="Google Shape;278;p27"/>
          <p:cNvSpPr/>
          <p:nvPr/>
        </p:nvSpPr>
        <p:spPr>
          <a:xfrm rot="5400000">
            <a:off x="1531200" y="1714225"/>
            <a:ext cx="452100" cy="847500"/>
          </a:xfrm>
          <a:prstGeom prst="bracePair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1045200" y="1373338"/>
            <a:ext cx="142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prior connections</a:t>
            </a:r>
            <a:r>
              <a:rPr b="1" lang="en-US" sz="1500"/>
              <a:t> </a:t>
            </a:r>
            <a:endParaRPr b="1" sz="1500"/>
          </a:p>
        </p:txBody>
      </p:sp>
      <p:sp>
        <p:nvSpPr>
          <p:cNvPr id="280" name="Google Shape;280;p27"/>
          <p:cNvSpPr/>
          <p:nvPr/>
        </p:nvSpPr>
        <p:spPr>
          <a:xfrm>
            <a:off x="4256625" y="2320325"/>
            <a:ext cx="204900" cy="193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4524175" y="2320313"/>
            <a:ext cx="204900" cy="193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4787675" y="2320325"/>
            <a:ext cx="204900" cy="193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3" name="Google Shape;283;p27"/>
          <p:cNvSpPr/>
          <p:nvPr/>
        </p:nvSpPr>
        <p:spPr>
          <a:xfrm rot="5400000">
            <a:off x="4400575" y="1993313"/>
            <a:ext cx="452100" cy="847500"/>
          </a:xfrm>
          <a:prstGeom prst="bracePair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3829675" y="1456675"/>
            <a:ext cx="150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 vitals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demographics</a:t>
            </a:r>
            <a:endParaRPr b="1" sz="1500"/>
          </a:p>
        </p:txBody>
      </p:sp>
      <p:cxnSp>
        <p:nvCxnSpPr>
          <p:cNvPr id="285" name="Google Shape;285;p27"/>
          <p:cNvCxnSpPr>
            <a:stCxn id="278" idx="3"/>
            <a:endCxn id="270" idx="0"/>
          </p:cNvCxnSpPr>
          <p:nvPr/>
        </p:nvCxnSpPr>
        <p:spPr>
          <a:xfrm>
            <a:off x="1757250" y="2364025"/>
            <a:ext cx="1509000" cy="134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7"/>
          <p:cNvCxnSpPr>
            <a:stCxn id="283" idx="3"/>
            <a:endCxn id="270" idx="0"/>
          </p:cNvCxnSpPr>
          <p:nvPr/>
        </p:nvCxnSpPr>
        <p:spPr>
          <a:xfrm flipH="1">
            <a:off x="3266425" y="2643113"/>
            <a:ext cx="1360200" cy="106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27"/>
          <p:cNvSpPr/>
          <p:nvPr/>
        </p:nvSpPr>
        <p:spPr>
          <a:xfrm>
            <a:off x="8717825" y="1915800"/>
            <a:ext cx="110700" cy="4563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5323475" y="1488850"/>
            <a:ext cx="142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 prescription</a:t>
            </a:r>
            <a:endParaRPr b="1" sz="1500"/>
          </a:p>
        </p:txBody>
      </p:sp>
      <p:sp>
        <p:nvSpPr>
          <p:cNvPr id="289" name="Google Shape;289;p27"/>
          <p:cNvSpPr txBox="1"/>
          <p:nvPr/>
        </p:nvSpPr>
        <p:spPr>
          <a:xfrm>
            <a:off x="8061125" y="1488850"/>
            <a:ext cx="142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 outcome</a:t>
            </a:r>
            <a:endParaRPr b="1" sz="1500"/>
          </a:p>
        </p:txBody>
      </p:sp>
      <p:sp>
        <p:nvSpPr>
          <p:cNvPr id="290" name="Google Shape;290;p27"/>
          <p:cNvSpPr txBox="1"/>
          <p:nvPr/>
        </p:nvSpPr>
        <p:spPr>
          <a:xfrm>
            <a:off x="8061125" y="2383550"/>
            <a:ext cx="2873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C0000"/>
                </a:solidFill>
              </a:rPr>
              <a:t> MDRO, death, or recovery</a:t>
            </a:r>
            <a:endParaRPr b="1" sz="1500">
              <a:solidFill>
                <a:srgbClr val="CC0000"/>
              </a:solidFill>
            </a:endParaRPr>
          </a:p>
        </p:txBody>
      </p:sp>
      <p:cxnSp>
        <p:nvCxnSpPr>
          <p:cNvPr id="291" name="Google Shape;291;p27"/>
          <p:cNvCxnSpPr>
            <a:stCxn id="270" idx="3"/>
            <a:endCxn id="271" idx="1"/>
          </p:cNvCxnSpPr>
          <p:nvPr/>
        </p:nvCxnSpPr>
        <p:spPr>
          <a:xfrm>
            <a:off x="4703150" y="4665350"/>
            <a:ext cx="34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7"/>
          <p:cNvCxnSpPr>
            <a:stCxn id="271" idx="3"/>
            <a:endCxn id="272" idx="1"/>
          </p:cNvCxnSpPr>
          <p:nvPr/>
        </p:nvCxnSpPr>
        <p:spPr>
          <a:xfrm>
            <a:off x="7924975" y="4665350"/>
            <a:ext cx="34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7"/>
          <p:cNvCxnSpPr>
            <a:stCxn id="272" idx="0"/>
            <a:endCxn id="274" idx="2"/>
          </p:cNvCxnSpPr>
          <p:nvPr/>
        </p:nvCxnSpPr>
        <p:spPr>
          <a:xfrm flipH="1" rot="5400000">
            <a:off x="7206150" y="1201550"/>
            <a:ext cx="1333200" cy="36744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7"/>
          <p:cNvCxnSpPr>
            <a:endCxn id="274" idx="2"/>
          </p:cNvCxnSpPr>
          <p:nvPr/>
        </p:nvCxnSpPr>
        <p:spPr>
          <a:xfrm flipH="1" rot="10800000">
            <a:off x="6033725" y="2372100"/>
            <a:ext cx="1800" cy="69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27"/>
          <p:cNvSpPr txBox="1"/>
          <p:nvPr/>
        </p:nvSpPr>
        <p:spPr>
          <a:xfrm>
            <a:off x="5883150" y="2966525"/>
            <a:ext cx="382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 MDRO Risk Score + Recommendation</a:t>
            </a:r>
            <a:endParaRPr b="1" sz="1500"/>
          </a:p>
        </p:txBody>
      </p:sp>
      <p:sp>
        <p:nvSpPr>
          <p:cNvPr id="296" name="Google Shape;296;p27"/>
          <p:cNvSpPr/>
          <p:nvPr/>
        </p:nvSpPr>
        <p:spPr>
          <a:xfrm>
            <a:off x="5311657" y="101548"/>
            <a:ext cx="1568700" cy="45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Aims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710202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Approach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7"/>
          <p:cNvSpPr txBox="1"/>
          <p:nvPr>
            <p:ph idx="12" type="sldNum"/>
          </p:nvPr>
        </p:nvSpPr>
        <p:spPr>
          <a:xfrm>
            <a:off x="10218545" y="624848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idx="12" type="sldNum"/>
          </p:nvPr>
        </p:nvSpPr>
        <p:spPr>
          <a:xfrm>
            <a:off x="10218545" y="624848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5" name="Google Shape;305;p28"/>
          <p:cNvCxnSpPr>
            <a:stCxn id="306" idx="3"/>
            <a:endCxn id="307" idx="1"/>
          </p:cNvCxnSpPr>
          <p:nvPr/>
        </p:nvCxnSpPr>
        <p:spPr>
          <a:xfrm>
            <a:off x="2113350" y="3755610"/>
            <a:ext cx="722100" cy="19842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28"/>
          <p:cNvCxnSpPr>
            <a:stCxn id="306" idx="3"/>
            <a:endCxn id="309" idx="1"/>
          </p:cNvCxnSpPr>
          <p:nvPr/>
        </p:nvCxnSpPr>
        <p:spPr>
          <a:xfrm flipH="1" rot="10800000">
            <a:off x="2113350" y="1946310"/>
            <a:ext cx="722400" cy="1809300"/>
          </a:xfrm>
          <a:prstGeom prst="bentConnector3">
            <a:avLst>
              <a:gd fmla="val 49991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28"/>
          <p:cNvSpPr/>
          <p:nvPr/>
        </p:nvSpPr>
        <p:spPr>
          <a:xfrm>
            <a:off x="2835625" y="1482375"/>
            <a:ext cx="1653000" cy="927600"/>
          </a:xfrm>
          <a:prstGeom prst="roundRect">
            <a:avLst>
              <a:gd fmla="val 16667" name="adj"/>
            </a:avLst>
          </a:prstGeom>
          <a:solidFill>
            <a:srgbClr val="4E97E0"/>
          </a:solidFill>
          <a:ln cap="flat" cmpd="sng" w="9525">
            <a:solidFill>
              <a:srgbClr val="0D5C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12121"/>
                </a:solidFill>
              </a:rPr>
              <a:t>Demographic, Status, Medication</a:t>
            </a:r>
            <a:endParaRPr b="1">
              <a:solidFill>
                <a:srgbClr val="212121"/>
              </a:solidFill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2835425" y="5389475"/>
            <a:ext cx="1568700" cy="700500"/>
          </a:xfrm>
          <a:prstGeom prst="roundRect">
            <a:avLst>
              <a:gd fmla="val 16667" name="adj"/>
            </a:avLst>
          </a:prstGeom>
          <a:solidFill>
            <a:srgbClr val="4E97E0"/>
          </a:solidFill>
          <a:ln cap="flat" cmpd="sng" w="9525">
            <a:solidFill>
              <a:srgbClr val="0D5C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Labs</a:t>
            </a:r>
            <a:endParaRPr b="1" sz="15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5493000" y="1012400"/>
            <a:ext cx="2694000" cy="5154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rgbClr val="307A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Demographics</a:t>
            </a:r>
            <a:endParaRPr>
              <a:solidFill>
                <a:srgbClr val="1F1F1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gender, age, race, ethnicity</a:t>
            </a:r>
            <a:endParaRPr>
              <a:solidFill>
                <a:srgbClr val="1F1F1F"/>
              </a:solidFill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8579450" y="2323575"/>
            <a:ext cx="3152100" cy="8784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rgbClr val="307A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Time Course</a:t>
            </a:r>
            <a:endParaRPr>
              <a:solidFill>
                <a:srgbClr val="1F1F1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arrival/departure, hospital admission/discharge, medication administration, room exposure</a:t>
            </a:r>
            <a:endParaRPr>
              <a:solidFill>
                <a:srgbClr val="1F1F1F"/>
              </a:solidFill>
            </a:endParaRPr>
          </a:p>
        </p:txBody>
      </p:sp>
      <p:cxnSp>
        <p:nvCxnSpPr>
          <p:cNvPr id="312" name="Google Shape;312;p28"/>
          <p:cNvCxnSpPr>
            <a:stCxn id="309" idx="3"/>
            <a:endCxn id="310" idx="1"/>
          </p:cNvCxnSpPr>
          <p:nvPr/>
        </p:nvCxnSpPr>
        <p:spPr>
          <a:xfrm flipH="1" rot="10800000">
            <a:off x="4488625" y="1269975"/>
            <a:ext cx="1004400" cy="676200"/>
          </a:xfrm>
          <a:prstGeom prst="bentConnector3">
            <a:avLst>
              <a:gd fmla="val 46120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28"/>
          <p:cNvCxnSpPr>
            <a:stCxn id="309" idx="3"/>
            <a:endCxn id="311" idx="1"/>
          </p:cNvCxnSpPr>
          <p:nvPr/>
        </p:nvCxnSpPr>
        <p:spPr>
          <a:xfrm>
            <a:off x="4488625" y="1946175"/>
            <a:ext cx="4090800" cy="816600"/>
          </a:xfrm>
          <a:prstGeom prst="bentConnector3">
            <a:avLst>
              <a:gd fmla="val 11382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p28"/>
          <p:cNvSpPr/>
          <p:nvPr/>
        </p:nvSpPr>
        <p:spPr>
          <a:xfrm>
            <a:off x="544650" y="3028500"/>
            <a:ext cx="1568700" cy="1454220"/>
          </a:xfrm>
          <a:prstGeom prst="flowChartMultidocument">
            <a:avLst/>
          </a:prstGeom>
          <a:solidFill>
            <a:schemeClr val="dk2"/>
          </a:solidFill>
          <a:ln cap="flat" cmpd="sng" w="9525">
            <a:solidFill>
              <a:srgbClr val="4E97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Patient Data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4" name="Google Shape;314;p28"/>
          <p:cNvSpPr/>
          <p:nvPr/>
        </p:nvSpPr>
        <p:spPr>
          <a:xfrm>
            <a:off x="2835425" y="4146513"/>
            <a:ext cx="1568700" cy="700500"/>
          </a:xfrm>
          <a:prstGeom prst="roundRect">
            <a:avLst>
              <a:gd fmla="val 16667" name="adj"/>
            </a:avLst>
          </a:prstGeom>
          <a:solidFill>
            <a:srgbClr val="4E97E0"/>
          </a:solidFill>
          <a:ln cap="flat" cmpd="sng" w="9525">
            <a:solidFill>
              <a:srgbClr val="0D5C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Vitals</a:t>
            </a:r>
            <a:endParaRPr b="1" sz="15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5" name="Google Shape;315;p28"/>
          <p:cNvCxnSpPr>
            <a:stCxn id="306" idx="3"/>
            <a:endCxn id="314" idx="1"/>
          </p:cNvCxnSpPr>
          <p:nvPr/>
        </p:nvCxnSpPr>
        <p:spPr>
          <a:xfrm>
            <a:off x="2113350" y="3755610"/>
            <a:ext cx="722100" cy="7413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p28"/>
          <p:cNvSpPr/>
          <p:nvPr/>
        </p:nvSpPr>
        <p:spPr>
          <a:xfrm>
            <a:off x="17308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8"/>
          <p:cNvSpPr/>
          <p:nvPr/>
        </p:nvSpPr>
        <p:spPr>
          <a:xfrm>
            <a:off x="352127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Innovation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8"/>
          <p:cNvSpPr/>
          <p:nvPr/>
        </p:nvSpPr>
        <p:spPr>
          <a:xfrm>
            <a:off x="88923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Timeline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8"/>
          <p:cNvSpPr/>
          <p:nvPr/>
        </p:nvSpPr>
        <p:spPr>
          <a:xfrm>
            <a:off x="5311657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Aims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8"/>
          <p:cNvSpPr/>
          <p:nvPr/>
        </p:nvSpPr>
        <p:spPr>
          <a:xfrm>
            <a:off x="7102020" y="101548"/>
            <a:ext cx="1568700" cy="45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Approach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8"/>
          <p:cNvSpPr/>
          <p:nvPr/>
        </p:nvSpPr>
        <p:spPr>
          <a:xfrm>
            <a:off x="5470975" y="2874663"/>
            <a:ext cx="2937900" cy="6549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rgbClr val="307A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Connections</a:t>
            </a:r>
            <a:endParaRPr>
              <a:solidFill>
                <a:srgbClr val="1F1F1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admission source, arrival mode, prior hospitalization, prior ICU</a:t>
            </a:r>
            <a:endParaRPr>
              <a:solidFill>
                <a:srgbClr val="1F1F1F"/>
              </a:solidFill>
            </a:endParaRPr>
          </a:p>
        </p:txBody>
      </p:sp>
      <p:sp>
        <p:nvSpPr>
          <p:cNvPr id="322" name="Google Shape;322;p28"/>
          <p:cNvSpPr/>
          <p:nvPr/>
        </p:nvSpPr>
        <p:spPr>
          <a:xfrm>
            <a:off x="8481700" y="1168875"/>
            <a:ext cx="3152100" cy="8784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rgbClr val="307A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Comorbidities</a:t>
            </a:r>
            <a:endParaRPr>
              <a:solidFill>
                <a:srgbClr val="1F1F1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HIV, Acute myocardial infarction, cancer, cerebrovascular disease, etc.</a:t>
            </a:r>
            <a:endParaRPr>
              <a:solidFill>
                <a:srgbClr val="1F1F1F"/>
              </a:solidFill>
            </a:endParaRPr>
          </a:p>
        </p:txBody>
      </p:sp>
      <p:sp>
        <p:nvSpPr>
          <p:cNvPr id="323" name="Google Shape;323;p28"/>
          <p:cNvSpPr/>
          <p:nvPr/>
        </p:nvSpPr>
        <p:spPr>
          <a:xfrm>
            <a:off x="5733625" y="1780149"/>
            <a:ext cx="2073300" cy="7005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rgbClr val="307A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Medication</a:t>
            </a:r>
            <a:endParaRPr>
              <a:solidFill>
                <a:srgbClr val="1F1F1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antibiotic types, cefepime/meropenem</a:t>
            </a:r>
            <a:endParaRPr>
              <a:solidFill>
                <a:srgbClr val="1F1F1F"/>
              </a:solidFill>
            </a:endParaRPr>
          </a:p>
        </p:txBody>
      </p:sp>
      <p:cxnSp>
        <p:nvCxnSpPr>
          <p:cNvPr id="324" name="Google Shape;324;p28"/>
          <p:cNvCxnSpPr>
            <a:stCxn id="309" idx="3"/>
            <a:endCxn id="321" idx="1"/>
          </p:cNvCxnSpPr>
          <p:nvPr/>
        </p:nvCxnSpPr>
        <p:spPr>
          <a:xfrm>
            <a:off x="4488625" y="1946175"/>
            <a:ext cx="982500" cy="1255800"/>
          </a:xfrm>
          <a:prstGeom prst="bentConnector3">
            <a:avLst>
              <a:gd fmla="val 47265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28"/>
          <p:cNvCxnSpPr>
            <a:stCxn id="309" idx="3"/>
            <a:endCxn id="322" idx="1"/>
          </p:cNvCxnSpPr>
          <p:nvPr/>
        </p:nvCxnSpPr>
        <p:spPr>
          <a:xfrm flipH="1" rot="10800000">
            <a:off x="4488625" y="1608075"/>
            <a:ext cx="3993000" cy="338100"/>
          </a:xfrm>
          <a:prstGeom prst="bentConnector3">
            <a:avLst>
              <a:gd fmla="val 11609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p28"/>
          <p:cNvCxnSpPr>
            <a:stCxn id="309" idx="3"/>
            <a:endCxn id="323" idx="1"/>
          </p:cNvCxnSpPr>
          <p:nvPr/>
        </p:nvCxnSpPr>
        <p:spPr>
          <a:xfrm>
            <a:off x="4488625" y="1946175"/>
            <a:ext cx="1245000" cy="184200"/>
          </a:xfrm>
          <a:prstGeom prst="bentConnector3">
            <a:avLst>
              <a:gd fmla="val 37512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7" name="Google Shape;327;p28"/>
          <p:cNvSpPr/>
          <p:nvPr/>
        </p:nvSpPr>
        <p:spPr>
          <a:xfrm>
            <a:off x="5552350" y="3984088"/>
            <a:ext cx="982500" cy="3651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rgbClr val="307A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Time</a:t>
            </a:r>
            <a:endParaRPr>
              <a:solidFill>
                <a:srgbClr val="1F1F1F"/>
              </a:solidFill>
            </a:endParaRPr>
          </a:p>
        </p:txBody>
      </p:sp>
      <p:sp>
        <p:nvSpPr>
          <p:cNvPr id="328" name="Google Shape;328;p28"/>
          <p:cNvSpPr/>
          <p:nvPr/>
        </p:nvSpPr>
        <p:spPr>
          <a:xfrm>
            <a:off x="7346050" y="4148863"/>
            <a:ext cx="3554100" cy="6549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rgbClr val="307A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Category</a:t>
            </a:r>
            <a:endParaRPr>
              <a:solidFill>
                <a:srgbClr val="1F1F1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pulse, respiratory rate, blood pressure, </a:t>
            </a:r>
            <a:endParaRPr>
              <a:solidFill>
                <a:srgbClr val="1F1F1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O2 saturation, temperature</a:t>
            </a:r>
            <a:endParaRPr>
              <a:solidFill>
                <a:srgbClr val="1F1F1F"/>
              </a:solidFill>
            </a:endParaRPr>
          </a:p>
        </p:txBody>
      </p:sp>
      <p:sp>
        <p:nvSpPr>
          <p:cNvPr id="329" name="Google Shape;329;p28"/>
          <p:cNvSpPr/>
          <p:nvPr/>
        </p:nvSpPr>
        <p:spPr>
          <a:xfrm>
            <a:off x="5552350" y="4674225"/>
            <a:ext cx="982500" cy="3651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rgbClr val="307A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endParaRPr sz="15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8"/>
          <p:cNvSpPr txBox="1"/>
          <p:nvPr/>
        </p:nvSpPr>
        <p:spPr>
          <a:xfrm>
            <a:off x="378000" y="4548925"/>
            <a:ext cx="19020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128165 patients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Identified by visit ID</a:t>
            </a:r>
            <a:endParaRPr b="1"/>
          </a:p>
        </p:txBody>
      </p:sp>
      <p:cxnSp>
        <p:nvCxnSpPr>
          <p:cNvPr id="331" name="Google Shape;331;p28"/>
          <p:cNvCxnSpPr>
            <a:stCxn id="328" idx="1"/>
            <a:endCxn id="314" idx="3"/>
          </p:cNvCxnSpPr>
          <p:nvPr/>
        </p:nvCxnSpPr>
        <p:spPr>
          <a:xfrm flipH="1">
            <a:off x="4404250" y="4476313"/>
            <a:ext cx="2941800" cy="20400"/>
          </a:xfrm>
          <a:prstGeom prst="bentConnector3">
            <a:avLst>
              <a:gd fmla="val 80740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28"/>
          <p:cNvCxnSpPr>
            <a:stCxn id="327" idx="1"/>
            <a:endCxn id="314" idx="3"/>
          </p:cNvCxnSpPr>
          <p:nvPr/>
        </p:nvCxnSpPr>
        <p:spPr>
          <a:xfrm flipH="1">
            <a:off x="4404250" y="4166638"/>
            <a:ext cx="1148100" cy="330000"/>
          </a:xfrm>
          <a:prstGeom prst="bentConnector3">
            <a:avLst>
              <a:gd fmla="val 50005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28"/>
          <p:cNvCxnSpPr>
            <a:stCxn id="329" idx="1"/>
            <a:endCxn id="314" idx="3"/>
          </p:cNvCxnSpPr>
          <p:nvPr/>
        </p:nvCxnSpPr>
        <p:spPr>
          <a:xfrm rot="10800000">
            <a:off x="4404250" y="4496775"/>
            <a:ext cx="1148100" cy="360000"/>
          </a:xfrm>
          <a:prstGeom prst="bentConnector3">
            <a:avLst>
              <a:gd fmla="val 50005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4" name="Google Shape;334;p28"/>
          <p:cNvSpPr/>
          <p:nvPr/>
        </p:nvSpPr>
        <p:spPr>
          <a:xfrm>
            <a:off x="5552247" y="5310250"/>
            <a:ext cx="982500" cy="3651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rgbClr val="307A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Time</a:t>
            </a:r>
            <a:endParaRPr>
              <a:solidFill>
                <a:srgbClr val="1F1F1F"/>
              </a:solidFill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6801255" y="5602524"/>
            <a:ext cx="840900" cy="4431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rgbClr val="307A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Type</a:t>
            </a:r>
            <a:endParaRPr>
              <a:solidFill>
                <a:srgbClr val="1F1F1F"/>
              </a:solidFill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5552247" y="6000379"/>
            <a:ext cx="982500" cy="3651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rgbClr val="307A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Result</a:t>
            </a:r>
            <a:endParaRPr sz="15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7" name="Google Shape;337;p28"/>
          <p:cNvCxnSpPr>
            <a:stCxn id="335" idx="1"/>
            <a:endCxn id="307" idx="3"/>
          </p:cNvCxnSpPr>
          <p:nvPr/>
        </p:nvCxnSpPr>
        <p:spPr>
          <a:xfrm rot="10800000">
            <a:off x="4404255" y="5739774"/>
            <a:ext cx="2397000" cy="84300"/>
          </a:xfrm>
          <a:prstGeom prst="bentConnector3">
            <a:avLst>
              <a:gd fmla="val 75989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28"/>
          <p:cNvCxnSpPr>
            <a:stCxn id="334" idx="1"/>
            <a:endCxn id="307" idx="3"/>
          </p:cNvCxnSpPr>
          <p:nvPr/>
        </p:nvCxnSpPr>
        <p:spPr>
          <a:xfrm flipH="1">
            <a:off x="4404147" y="5492800"/>
            <a:ext cx="1148100" cy="2469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" name="Google Shape;339;p28"/>
          <p:cNvCxnSpPr>
            <a:stCxn id="336" idx="1"/>
            <a:endCxn id="307" idx="3"/>
          </p:cNvCxnSpPr>
          <p:nvPr/>
        </p:nvCxnSpPr>
        <p:spPr>
          <a:xfrm rot="10800000">
            <a:off x="4404147" y="5739829"/>
            <a:ext cx="1148100" cy="4431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10218545" y="624848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6" name="Google Shape;346;p29"/>
          <p:cNvCxnSpPr>
            <a:stCxn id="347" idx="3"/>
            <a:endCxn id="348" idx="1"/>
          </p:cNvCxnSpPr>
          <p:nvPr/>
        </p:nvCxnSpPr>
        <p:spPr>
          <a:xfrm>
            <a:off x="2113350" y="3755610"/>
            <a:ext cx="722100" cy="19842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p29"/>
          <p:cNvCxnSpPr>
            <a:stCxn id="347" idx="3"/>
            <a:endCxn id="350" idx="1"/>
          </p:cNvCxnSpPr>
          <p:nvPr/>
        </p:nvCxnSpPr>
        <p:spPr>
          <a:xfrm flipH="1" rot="10800000">
            <a:off x="2113350" y="1946310"/>
            <a:ext cx="722400" cy="1809300"/>
          </a:xfrm>
          <a:prstGeom prst="bentConnector3">
            <a:avLst>
              <a:gd fmla="val 49991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0" name="Google Shape;350;p29"/>
          <p:cNvSpPr/>
          <p:nvPr/>
        </p:nvSpPr>
        <p:spPr>
          <a:xfrm>
            <a:off x="2835625" y="1482375"/>
            <a:ext cx="1653000" cy="927600"/>
          </a:xfrm>
          <a:prstGeom prst="roundRect">
            <a:avLst>
              <a:gd fmla="val 16667" name="adj"/>
            </a:avLst>
          </a:prstGeom>
          <a:solidFill>
            <a:srgbClr val="4E97E0"/>
          </a:solidFill>
          <a:ln cap="flat" cmpd="sng" w="9525">
            <a:solidFill>
              <a:srgbClr val="0D5C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12121"/>
                </a:solidFill>
              </a:rPr>
              <a:t>Demographic, Status, Medication</a:t>
            </a:r>
            <a:endParaRPr b="1">
              <a:solidFill>
                <a:srgbClr val="212121"/>
              </a:solidFill>
            </a:endParaRPr>
          </a:p>
        </p:txBody>
      </p:sp>
      <p:sp>
        <p:nvSpPr>
          <p:cNvPr id="348" name="Google Shape;348;p29"/>
          <p:cNvSpPr/>
          <p:nvPr/>
        </p:nvSpPr>
        <p:spPr>
          <a:xfrm>
            <a:off x="2835425" y="5389475"/>
            <a:ext cx="1568700" cy="700500"/>
          </a:xfrm>
          <a:prstGeom prst="roundRect">
            <a:avLst>
              <a:gd fmla="val 16667" name="adj"/>
            </a:avLst>
          </a:prstGeom>
          <a:solidFill>
            <a:srgbClr val="4E97E0"/>
          </a:solidFill>
          <a:ln cap="flat" cmpd="sng" w="9525">
            <a:solidFill>
              <a:srgbClr val="0D5C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Labs</a:t>
            </a:r>
            <a:endParaRPr b="1" sz="15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29"/>
          <p:cNvSpPr/>
          <p:nvPr/>
        </p:nvSpPr>
        <p:spPr>
          <a:xfrm>
            <a:off x="5493000" y="1012400"/>
            <a:ext cx="2694000" cy="5154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rgbClr val="307A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Demographics</a:t>
            </a:r>
            <a:endParaRPr>
              <a:solidFill>
                <a:srgbClr val="1F1F1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gender, age, race, ethnicity</a:t>
            </a:r>
            <a:endParaRPr>
              <a:solidFill>
                <a:srgbClr val="1F1F1F"/>
              </a:solidFill>
            </a:endParaRPr>
          </a:p>
        </p:txBody>
      </p:sp>
      <p:sp>
        <p:nvSpPr>
          <p:cNvPr id="352" name="Google Shape;352;p29"/>
          <p:cNvSpPr/>
          <p:nvPr/>
        </p:nvSpPr>
        <p:spPr>
          <a:xfrm>
            <a:off x="8579450" y="2323575"/>
            <a:ext cx="3152100" cy="8784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rgbClr val="307A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Time Course</a:t>
            </a:r>
            <a:endParaRPr>
              <a:solidFill>
                <a:srgbClr val="1F1F1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arrival/departure, hospital admission/discharge, medication administration, room exposure</a:t>
            </a:r>
            <a:endParaRPr>
              <a:solidFill>
                <a:srgbClr val="1F1F1F"/>
              </a:solidFill>
            </a:endParaRPr>
          </a:p>
        </p:txBody>
      </p:sp>
      <p:cxnSp>
        <p:nvCxnSpPr>
          <p:cNvPr id="353" name="Google Shape;353;p29"/>
          <p:cNvCxnSpPr>
            <a:stCxn id="350" idx="3"/>
            <a:endCxn id="351" idx="1"/>
          </p:cNvCxnSpPr>
          <p:nvPr/>
        </p:nvCxnSpPr>
        <p:spPr>
          <a:xfrm flipH="1" rot="10800000">
            <a:off x="4488625" y="1269975"/>
            <a:ext cx="1004400" cy="676200"/>
          </a:xfrm>
          <a:prstGeom prst="bentConnector3">
            <a:avLst>
              <a:gd fmla="val 46120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Google Shape;354;p29"/>
          <p:cNvCxnSpPr>
            <a:stCxn id="350" idx="3"/>
            <a:endCxn id="352" idx="1"/>
          </p:cNvCxnSpPr>
          <p:nvPr/>
        </p:nvCxnSpPr>
        <p:spPr>
          <a:xfrm>
            <a:off x="4488625" y="1946175"/>
            <a:ext cx="4090800" cy="816600"/>
          </a:xfrm>
          <a:prstGeom prst="bentConnector3">
            <a:avLst>
              <a:gd fmla="val 11382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p29"/>
          <p:cNvSpPr/>
          <p:nvPr/>
        </p:nvSpPr>
        <p:spPr>
          <a:xfrm>
            <a:off x="544650" y="3028500"/>
            <a:ext cx="1568700" cy="1454220"/>
          </a:xfrm>
          <a:prstGeom prst="flowChartMultidocument">
            <a:avLst/>
          </a:prstGeom>
          <a:solidFill>
            <a:schemeClr val="dk2"/>
          </a:solidFill>
          <a:ln cap="flat" cmpd="sng" w="9525">
            <a:solidFill>
              <a:srgbClr val="4E97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Patient Data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55" name="Google Shape;355;p29"/>
          <p:cNvSpPr/>
          <p:nvPr/>
        </p:nvSpPr>
        <p:spPr>
          <a:xfrm>
            <a:off x="2835425" y="4146513"/>
            <a:ext cx="1568700" cy="700500"/>
          </a:xfrm>
          <a:prstGeom prst="roundRect">
            <a:avLst>
              <a:gd fmla="val 16667" name="adj"/>
            </a:avLst>
          </a:prstGeom>
          <a:solidFill>
            <a:srgbClr val="4E97E0"/>
          </a:solidFill>
          <a:ln cap="flat" cmpd="sng" w="9525">
            <a:solidFill>
              <a:srgbClr val="0D5C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Vitals</a:t>
            </a:r>
            <a:endParaRPr b="1" sz="15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6" name="Google Shape;356;p29"/>
          <p:cNvCxnSpPr>
            <a:stCxn id="347" idx="3"/>
            <a:endCxn id="355" idx="1"/>
          </p:cNvCxnSpPr>
          <p:nvPr/>
        </p:nvCxnSpPr>
        <p:spPr>
          <a:xfrm>
            <a:off x="2113350" y="3755610"/>
            <a:ext cx="722100" cy="7413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p29"/>
          <p:cNvSpPr/>
          <p:nvPr/>
        </p:nvSpPr>
        <p:spPr>
          <a:xfrm>
            <a:off x="17308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9"/>
          <p:cNvSpPr/>
          <p:nvPr/>
        </p:nvSpPr>
        <p:spPr>
          <a:xfrm>
            <a:off x="352127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Innovation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9"/>
          <p:cNvSpPr/>
          <p:nvPr/>
        </p:nvSpPr>
        <p:spPr>
          <a:xfrm>
            <a:off x="88923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Timeline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9"/>
          <p:cNvSpPr/>
          <p:nvPr/>
        </p:nvSpPr>
        <p:spPr>
          <a:xfrm>
            <a:off x="5311657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Aims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9"/>
          <p:cNvSpPr/>
          <p:nvPr/>
        </p:nvSpPr>
        <p:spPr>
          <a:xfrm>
            <a:off x="7102020" y="101548"/>
            <a:ext cx="1568700" cy="45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Approach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9"/>
          <p:cNvSpPr/>
          <p:nvPr/>
        </p:nvSpPr>
        <p:spPr>
          <a:xfrm>
            <a:off x="5470975" y="2874663"/>
            <a:ext cx="2937900" cy="6549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rgbClr val="307A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Connections</a:t>
            </a:r>
            <a:endParaRPr>
              <a:solidFill>
                <a:srgbClr val="1F1F1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admission source, arrival mode, prior hospitalization, prior ICU</a:t>
            </a:r>
            <a:endParaRPr>
              <a:solidFill>
                <a:srgbClr val="1F1F1F"/>
              </a:solidFill>
            </a:endParaRPr>
          </a:p>
        </p:txBody>
      </p:sp>
      <p:sp>
        <p:nvSpPr>
          <p:cNvPr id="363" name="Google Shape;363;p29"/>
          <p:cNvSpPr/>
          <p:nvPr/>
        </p:nvSpPr>
        <p:spPr>
          <a:xfrm>
            <a:off x="8481700" y="1168875"/>
            <a:ext cx="3152100" cy="8784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rgbClr val="307A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Comorbidities</a:t>
            </a:r>
            <a:endParaRPr>
              <a:solidFill>
                <a:srgbClr val="1F1F1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HIV, Acute myocardial infarction, cancer, cerebrovascular disease, etc.</a:t>
            </a:r>
            <a:endParaRPr>
              <a:solidFill>
                <a:srgbClr val="1F1F1F"/>
              </a:solidFill>
            </a:endParaRPr>
          </a:p>
        </p:txBody>
      </p:sp>
      <p:sp>
        <p:nvSpPr>
          <p:cNvPr id="364" name="Google Shape;364;p29"/>
          <p:cNvSpPr/>
          <p:nvPr/>
        </p:nvSpPr>
        <p:spPr>
          <a:xfrm>
            <a:off x="5733625" y="1780149"/>
            <a:ext cx="2073300" cy="7005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rgbClr val="307A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Medication</a:t>
            </a:r>
            <a:endParaRPr>
              <a:solidFill>
                <a:srgbClr val="1F1F1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antibiotic types, cefepime/meropenem</a:t>
            </a:r>
            <a:endParaRPr>
              <a:solidFill>
                <a:srgbClr val="1F1F1F"/>
              </a:solidFill>
            </a:endParaRPr>
          </a:p>
        </p:txBody>
      </p:sp>
      <p:cxnSp>
        <p:nvCxnSpPr>
          <p:cNvPr id="365" name="Google Shape;365;p29"/>
          <p:cNvCxnSpPr>
            <a:stCxn id="350" idx="3"/>
            <a:endCxn id="362" idx="1"/>
          </p:cNvCxnSpPr>
          <p:nvPr/>
        </p:nvCxnSpPr>
        <p:spPr>
          <a:xfrm>
            <a:off x="4488625" y="1946175"/>
            <a:ext cx="982500" cy="1255800"/>
          </a:xfrm>
          <a:prstGeom prst="bentConnector3">
            <a:avLst>
              <a:gd fmla="val 47265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6" name="Google Shape;366;p29"/>
          <p:cNvCxnSpPr>
            <a:stCxn id="350" idx="3"/>
            <a:endCxn id="363" idx="1"/>
          </p:cNvCxnSpPr>
          <p:nvPr/>
        </p:nvCxnSpPr>
        <p:spPr>
          <a:xfrm flipH="1" rot="10800000">
            <a:off x="4488625" y="1608075"/>
            <a:ext cx="3993000" cy="338100"/>
          </a:xfrm>
          <a:prstGeom prst="bentConnector3">
            <a:avLst>
              <a:gd fmla="val 11609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7" name="Google Shape;367;p29"/>
          <p:cNvCxnSpPr>
            <a:stCxn id="350" idx="3"/>
            <a:endCxn id="364" idx="1"/>
          </p:cNvCxnSpPr>
          <p:nvPr/>
        </p:nvCxnSpPr>
        <p:spPr>
          <a:xfrm>
            <a:off x="4488625" y="1946175"/>
            <a:ext cx="1245000" cy="184200"/>
          </a:xfrm>
          <a:prstGeom prst="bentConnector3">
            <a:avLst>
              <a:gd fmla="val 37512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p29"/>
          <p:cNvSpPr/>
          <p:nvPr/>
        </p:nvSpPr>
        <p:spPr>
          <a:xfrm>
            <a:off x="5552350" y="3984088"/>
            <a:ext cx="982500" cy="3651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rgbClr val="307A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Time</a:t>
            </a:r>
            <a:endParaRPr>
              <a:solidFill>
                <a:srgbClr val="1F1F1F"/>
              </a:solidFill>
            </a:endParaRPr>
          </a:p>
        </p:txBody>
      </p:sp>
      <p:sp>
        <p:nvSpPr>
          <p:cNvPr id="369" name="Google Shape;369;p29"/>
          <p:cNvSpPr/>
          <p:nvPr/>
        </p:nvSpPr>
        <p:spPr>
          <a:xfrm>
            <a:off x="7346050" y="4148863"/>
            <a:ext cx="3554100" cy="6549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rgbClr val="307A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Category</a:t>
            </a:r>
            <a:endParaRPr>
              <a:solidFill>
                <a:srgbClr val="1F1F1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pulse, respiratory rate, blood pressure, </a:t>
            </a:r>
            <a:endParaRPr>
              <a:solidFill>
                <a:srgbClr val="1F1F1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O2 saturation, temperature</a:t>
            </a:r>
            <a:endParaRPr>
              <a:solidFill>
                <a:srgbClr val="1F1F1F"/>
              </a:solidFill>
            </a:endParaRPr>
          </a:p>
        </p:txBody>
      </p:sp>
      <p:sp>
        <p:nvSpPr>
          <p:cNvPr id="370" name="Google Shape;370;p29"/>
          <p:cNvSpPr/>
          <p:nvPr/>
        </p:nvSpPr>
        <p:spPr>
          <a:xfrm>
            <a:off x="5552350" y="4674225"/>
            <a:ext cx="982500" cy="3651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rgbClr val="307A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endParaRPr sz="15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29"/>
          <p:cNvSpPr txBox="1"/>
          <p:nvPr/>
        </p:nvSpPr>
        <p:spPr>
          <a:xfrm>
            <a:off x="378000" y="4548925"/>
            <a:ext cx="19020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128165 patients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Identified by visit ID</a:t>
            </a:r>
            <a:endParaRPr b="1"/>
          </a:p>
        </p:txBody>
      </p:sp>
      <p:cxnSp>
        <p:nvCxnSpPr>
          <p:cNvPr id="372" name="Google Shape;372;p29"/>
          <p:cNvCxnSpPr>
            <a:stCxn id="369" idx="1"/>
            <a:endCxn id="355" idx="3"/>
          </p:cNvCxnSpPr>
          <p:nvPr/>
        </p:nvCxnSpPr>
        <p:spPr>
          <a:xfrm flipH="1">
            <a:off x="4404250" y="4476313"/>
            <a:ext cx="2941800" cy="20400"/>
          </a:xfrm>
          <a:prstGeom prst="bentConnector3">
            <a:avLst>
              <a:gd fmla="val 80740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29"/>
          <p:cNvCxnSpPr>
            <a:stCxn id="368" idx="1"/>
            <a:endCxn id="355" idx="3"/>
          </p:cNvCxnSpPr>
          <p:nvPr/>
        </p:nvCxnSpPr>
        <p:spPr>
          <a:xfrm flipH="1">
            <a:off x="4404250" y="4166638"/>
            <a:ext cx="1148100" cy="330000"/>
          </a:xfrm>
          <a:prstGeom prst="bentConnector3">
            <a:avLst>
              <a:gd fmla="val 50005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4" name="Google Shape;374;p29"/>
          <p:cNvCxnSpPr>
            <a:stCxn id="370" idx="1"/>
            <a:endCxn id="355" idx="3"/>
          </p:cNvCxnSpPr>
          <p:nvPr/>
        </p:nvCxnSpPr>
        <p:spPr>
          <a:xfrm rot="10800000">
            <a:off x="4404250" y="4496775"/>
            <a:ext cx="1148100" cy="360000"/>
          </a:xfrm>
          <a:prstGeom prst="bentConnector3">
            <a:avLst>
              <a:gd fmla="val 50005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5" name="Google Shape;375;p29"/>
          <p:cNvSpPr/>
          <p:nvPr/>
        </p:nvSpPr>
        <p:spPr>
          <a:xfrm>
            <a:off x="5552247" y="5310250"/>
            <a:ext cx="982500" cy="3651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rgbClr val="307A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Time</a:t>
            </a:r>
            <a:endParaRPr>
              <a:solidFill>
                <a:srgbClr val="1F1F1F"/>
              </a:solidFill>
            </a:endParaRPr>
          </a:p>
        </p:txBody>
      </p:sp>
      <p:sp>
        <p:nvSpPr>
          <p:cNvPr id="376" name="Google Shape;376;p29"/>
          <p:cNvSpPr/>
          <p:nvPr/>
        </p:nvSpPr>
        <p:spPr>
          <a:xfrm>
            <a:off x="6801255" y="5602524"/>
            <a:ext cx="840900" cy="4431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rgbClr val="307A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</a:rPr>
              <a:t>Type</a:t>
            </a:r>
            <a:endParaRPr>
              <a:solidFill>
                <a:srgbClr val="1F1F1F"/>
              </a:solidFill>
            </a:endParaRPr>
          </a:p>
        </p:txBody>
      </p:sp>
      <p:sp>
        <p:nvSpPr>
          <p:cNvPr id="377" name="Google Shape;377;p29"/>
          <p:cNvSpPr/>
          <p:nvPr/>
        </p:nvSpPr>
        <p:spPr>
          <a:xfrm>
            <a:off x="5552247" y="6000379"/>
            <a:ext cx="982500" cy="3651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rgbClr val="307A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Result</a:t>
            </a:r>
            <a:endParaRPr sz="15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8" name="Google Shape;378;p29"/>
          <p:cNvCxnSpPr>
            <a:stCxn id="376" idx="1"/>
            <a:endCxn id="348" idx="3"/>
          </p:cNvCxnSpPr>
          <p:nvPr/>
        </p:nvCxnSpPr>
        <p:spPr>
          <a:xfrm rot="10800000">
            <a:off x="4404255" y="5739774"/>
            <a:ext cx="2397000" cy="84300"/>
          </a:xfrm>
          <a:prstGeom prst="bentConnector3">
            <a:avLst>
              <a:gd fmla="val 75989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29"/>
          <p:cNvCxnSpPr>
            <a:stCxn id="375" idx="1"/>
            <a:endCxn id="348" idx="3"/>
          </p:cNvCxnSpPr>
          <p:nvPr/>
        </p:nvCxnSpPr>
        <p:spPr>
          <a:xfrm flipH="1">
            <a:off x="4404147" y="5492800"/>
            <a:ext cx="1148100" cy="2469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p29"/>
          <p:cNvCxnSpPr>
            <a:stCxn id="377" idx="1"/>
            <a:endCxn id="348" idx="3"/>
          </p:cNvCxnSpPr>
          <p:nvPr/>
        </p:nvCxnSpPr>
        <p:spPr>
          <a:xfrm rot="10800000">
            <a:off x="4404147" y="5739829"/>
            <a:ext cx="1148100" cy="4431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1" name="Google Shape;381;p29"/>
          <p:cNvSpPr/>
          <p:nvPr/>
        </p:nvSpPr>
        <p:spPr>
          <a:xfrm>
            <a:off x="8300300" y="1012400"/>
            <a:ext cx="3431400" cy="11181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2" name="Google Shape;382;p29"/>
          <p:cNvSpPr/>
          <p:nvPr/>
        </p:nvSpPr>
        <p:spPr>
          <a:xfrm>
            <a:off x="2647525" y="3868213"/>
            <a:ext cx="8397900" cy="12558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"/>
          <p:cNvSpPr/>
          <p:nvPr/>
        </p:nvSpPr>
        <p:spPr>
          <a:xfrm>
            <a:off x="17308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0"/>
          <p:cNvSpPr/>
          <p:nvPr/>
        </p:nvSpPr>
        <p:spPr>
          <a:xfrm>
            <a:off x="3521270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Innovation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0"/>
          <p:cNvSpPr/>
          <p:nvPr/>
        </p:nvSpPr>
        <p:spPr>
          <a:xfrm>
            <a:off x="8892395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Timeline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0"/>
          <p:cNvSpPr/>
          <p:nvPr/>
        </p:nvSpPr>
        <p:spPr>
          <a:xfrm>
            <a:off x="5311657" y="101548"/>
            <a:ext cx="1568700" cy="456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Aims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0"/>
          <p:cNvSpPr/>
          <p:nvPr/>
        </p:nvSpPr>
        <p:spPr>
          <a:xfrm>
            <a:off x="7102020" y="101548"/>
            <a:ext cx="1568700" cy="456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Approach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0"/>
          <p:cNvSpPr txBox="1"/>
          <p:nvPr/>
        </p:nvSpPr>
        <p:spPr>
          <a:xfrm>
            <a:off x="902550" y="670650"/>
            <a:ext cx="1038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Aim 1: D</a:t>
            </a:r>
            <a:r>
              <a:rPr b="1" lang="en-US" sz="2100"/>
              <a:t>efine connections by using an automated data processing pipeline with variable parameters.</a:t>
            </a:r>
            <a:endParaRPr b="1" sz="2100"/>
          </a:p>
        </p:txBody>
      </p:sp>
      <p:sp>
        <p:nvSpPr>
          <p:cNvPr id="394" name="Google Shape;394;p30"/>
          <p:cNvSpPr/>
          <p:nvPr/>
        </p:nvSpPr>
        <p:spPr>
          <a:xfrm>
            <a:off x="1055600" y="1733450"/>
            <a:ext cx="2396100" cy="5232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Patient-Staff Contacts</a:t>
            </a:r>
            <a:endParaRPr b="1" sz="1600"/>
          </a:p>
        </p:txBody>
      </p:sp>
      <p:sp>
        <p:nvSpPr>
          <p:cNvPr id="395" name="Google Shape;395;p30"/>
          <p:cNvSpPr/>
          <p:nvPr/>
        </p:nvSpPr>
        <p:spPr>
          <a:xfrm>
            <a:off x="1068800" y="2952576"/>
            <a:ext cx="2396100" cy="5232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Patient Rooms</a:t>
            </a:r>
            <a:endParaRPr b="1" sz="1600"/>
          </a:p>
        </p:txBody>
      </p:sp>
      <p:sp>
        <p:nvSpPr>
          <p:cNvPr id="396" name="Google Shape;396;p30"/>
          <p:cNvSpPr/>
          <p:nvPr/>
        </p:nvSpPr>
        <p:spPr>
          <a:xfrm>
            <a:off x="1062250" y="4362801"/>
            <a:ext cx="2396100" cy="5232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Culture Results</a:t>
            </a:r>
            <a:endParaRPr b="1" sz="1700"/>
          </a:p>
        </p:txBody>
      </p:sp>
      <p:sp>
        <p:nvSpPr>
          <p:cNvPr id="397" name="Google Shape;397;p30"/>
          <p:cNvSpPr/>
          <p:nvPr/>
        </p:nvSpPr>
        <p:spPr>
          <a:xfrm>
            <a:off x="1068800" y="5581926"/>
            <a:ext cx="2396100" cy="523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Clinical Data</a:t>
            </a:r>
            <a:endParaRPr b="1" sz="2000"/>
          </a:p>
        </p:txBody>
      </p:sp>
      <p:sp>
        <p:nvSpPr>
          <p:cNvPr id="398" name="Google Shape;398;p30"/>
          <p:cNvSpPr/>
          <p:nvPr/>
        </p:nvSpPr>
        <p:spPr>
          <a:xfrm>
            <a:off x="5311650" y="4004176"/>
            <a:ext cx="2873700" cy="456300"/>
          </a:xfrm>
          <a:prstGeom prst="roundRect">
            <a:avLst>
              <a:gd fmla="val 16667" name="adj"/>
            </a:avLst>
          </a:prstGeom>
          <a:solidFill>
            <a:srgbClr val="4E97E0">
              <a:alpha val="145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Nosocomial Infections</a:t>
            </a:r>
            <a:endParaRPr b="1" sz="1700"/>
          </a:p>
        </p:txBody>
      </p:sp>
      <p:cxnSp>
        <p:nvCxnSpPr>
          <p:cNvPr id="399" name="Google Shape;399;p30"/>
          <p:cNvCxnSpPr/>
          <p:nvPr/>
        </p:nvCxnSpPr>
        <p:spPr>
          <a:xfrm>
            <a:off x="4975200" y="4209050"/>
            <a:ext cx="0" cy="65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30"/>
          <p:cNvSpPr/>
          <p:nvPr/>
        </p:nvSpPr>
        <p:spPr>
          <a:xfrm>
            <a:off x="5311650" y="4617651"/>
            <a:ext cx="2873700" cy="456300"/>
          </a:xfrm>
          <a:prstGeom prst="roundRect">
            <a:avLst>
              <a:gd fmla="val 16667" name="adj"/>
            </a:avLst>
          </a:prstGeom>
          <a:solidFill>
            <a:srgbClr val="4E97E0">
              <a:alpha val="145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Controls</a:t>
            </a:r>
            <a:endParaRPr b="1" sz="1700"/>
          </a:p>
        </p:txBody>
      </p:sp>
      <p:cxnSp>
        <p:nvCxnSpPr>
          <p:cNvPr id="401" name="Google Shape;401;p30"/>
          <p:cNvCxnSpPr>
            <a:endCxn id="396" idx="3"/>
          </p:cNvCxnSpPr>
          <p:nvPr/>
        </p:nvCxnSpPr>
        <p:spPr>
          <a:xfrm rot="10800000">
            <a:off x="3458350" y="4624401"/>
            <a:ext cx="150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30"/>
          <p:cNvCxnSpPr/>
          <p:nvPr/>
        </p:nvCxnSpPr>
        <p:spPr>
          <a:xfrm>
            <a:off x="4976200" y="4227800"/>
            <a:ext cx="335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3" name="Google Shape;403;p30"/>
          <p:cNvCxnSpPr/>
          <p:nvPr/>
        </p:nvCxnSpPr>
        <p:spPr>
          <a:xfrm>
            <a:off x="4972025" y="4844850"/>
            <a:ext cx="33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4" name="Google Shape;404;p30"/>
          <p:cNvSpPr/>
          <p:nvPr/>
        </p:nvSpPr>
        <p:spPr>
          <a:xfrm>
            <a:off x="8169150" y="2033750"/>
            <a:ext cx="3306300" cy="523200"/>
          </a:xfrm>
          <a:prstGeom prst="roundRect">
            <a:avLst>
              <a:gd fmla="val 16667" name="adj"/>
            </a:avLst>
          </a:prstGeom>
          <a:solidFill>
            <a:srgbClr val="4E97E0">
              <a:alpha val="3861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Patient-Patient Contacts</a:t>
            </a:r>
            <a:endParaRPr b="1" sz="1700" u="sng"/>
          </a:p>
        </p:txBody>
      </p:sp>
      <p:cxnSp>
        <p:nvCxnSpPr>
          <p:cNvPr id="405" name="Google Shape;405;p30"/>
          <p:cNvCxnSpPr/>
          <p:nvPr/>
        </p:nvCxnSpPr>
        <p:spPr>
          <a:xfrm>
            <a:off x="6754350" y="2295350"/>
            <a:ext cx="1415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6" name="Google Shape;406;p30"/>
          <p:cNvCxnSpPr>
            <a:endCxn id="398" idx="0"/>
          </p:cNvCxnSpPr>
          <p:nvPr/>
        </p:nvCxnSpPr>
        <p:spPr>
          <a:xfrm>
            <a:off x="6747000" y="1957576"/>
            <a:ext cx="1500" cy="204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30"/>
          <p:cNvCxnSpPr/>
          <p:nvPr/>
        </p:nvCxnSpPr>
        <p:spPr>
          <a:xfrm>
            <a:off x="3458350" y="1974475"/>
            <a:ext cx="3283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30"/>
          <p:cNvCxnSpPr/>
          <p:nvPr/>
        </p:nvCxnSpPr>
        <p:spPr>
          <a:xfrm>
            <a:off x="3464947" y="3233525"/>
            <a:ext cx="3283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0"/>
          <p:cNvCxnSpPr>
            <a:endCxn id="410" idx="0"/>
          </p:cNvCxnSpPr>
          <p:nvPr/>
        </p:nvCxnSpPr>
        <p:spPr>
          <a:xfrm flipH="1">
            <a:off x="9822300" y="3220163"/>
            <a:ext cx="2400" cy="219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1" name="Google Shape;411;p30"/>
          <p:cNvCxnSpPr/>
          <p:nvPr/>
        </p:nvCxnSpPr>
        <p:spPr>
          <a:xfrm>
            <a:off x="3486925" y="5843525"/>
            <a:ext cx="4660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10" name="Google Shape;410;p30"/>
          <p:cNvSpPr/>
          <p:nvPr/>
        </p:nvSpPr>
        <p:spPr>
          <a:xfrm>
            <a:off x="8169150" y="5418263"/>
            <a:ext cx="3306300" cy="750300"/>
          </a:xfrm>
          <a:prstGeom prst="roundRect">
            <a:avLst>
              <a:gd fmla="val 16667" name="adj"/>
            </a:avLst>
          </a:prstGeom>
          <a:solidFill>
            <a:srgbClr val="4E97E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Training/Test Data</a:t>
            </a:r>
            <a:endParaRPr b="1" sz="2100" u="sng"/>
          </a:p>
        </p:txBody>
      </p:sp>
      <p:sp>
        <p:nvSpPr>
          <p:cNvPr id="412" name="Google Shape;412;p30"/>
          <p:cNvSpPr txBox="1"/>
          <p:nvPr/>
        </p:nvSpPr>
        <p:spPr>
          <a:xfrm>
            <a:off x="3501150" y="1614738"/>
            <a:ext cx="2948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Lookback Window</a:t>
            </a:r>
            <a:endParaRPr sz="1600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Infectious Window</a:t>
            </a:r>
            <a:endParaRPr sz="1600"/>
          </a:p>
        </p:txBody>
      </p:sp>
      <p:sp>
        <p:nvSpPr>
          <p:cNvPr id="413" name="Google Shape;413;p30"/>
          <p:cNvSpPr txBox="1"/>
          <p:nvPr/>
        </p:nvSpPr>
        <p:spPr>
          <a:xfrm>
            <a:off x="9358950" y="3610750"/>
            <a:ext cx="2219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Contact Quantity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Contact Risk</a:t>
            </a:r>
            <a:endParaRPr sz="1600"/>
          </a:p>
        </p:txBody>
      </p:sp>
      <p:sp>
        <p:nvSpPr>
          <p:cNvPr id="414" name="Google Shape;414;p30"/>
          <p:cNvSpPr/>
          <p:nvPr/>
        </p:nvSpPr>
        <p:spPr>
          <a:xfrm>
            <a:off x="1950225" y="2558850"/>
            <a:ext cx="204900" cy="193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5" name="Google Shape;415;p30"/>
          <p:cNvSpPr/>
          <p:nvPr/>
        </p:nvSpPr>
        <p:spPr>
          <a:xfrm>
            <a:off x="2217775" y="2558838"/>
            <a:ext cx="204900" cy="193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6" name="Google Shape;416;p30"/>
          <p:cNvSpPr/>
          <p:nvPr/>
        </p:nvSpPr>
        <p:spPr>
          <a:xfrm>
            <a:off x="2481275" y="2558850"/>
            <a:ext cx="204900" cy="193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17" name="Google Shape;417;p30"/>
          <p:cNvCxnSpPr/>
          <p:nvPr/>
        </p:nvCxnSpPr>
        <p:spPr>
          <a:xfrm flipH="1" rot="-5400000">
            <a:off x="2188225" y="2425350"/>
            <a:ext cx="600" cy="267600"/>
          </a:xfrm>
          <a:prstGeom prst="curvedConnector3">
            <a:avLst>
              <a:gd fmla="val -39689583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0"/>
          <p:cNvCxnSpPr/>
          <p:nvPr/>
        </p:nvCxnSpPr>
        <p:spPr>
          <a:xfrm flipH="1" rot="-5400000">
            <a:off x="2319925" y="2293650"/>
            <a:ext cx="600" cy="5310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19" name="Google Shape;419;p30"/>
          <p:cNvSpPr/>
          <p:nvPr/>
        </p:nvSpPr>
        <p:spPr>
          <a:xfrm>
            <a:off x="1369000" y="3581400"/>
            <a:ext cx="847500" cy="36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30"/>
          <p:cNvSpPr/>
          <p:nvPr/>
        </p:nvSpPr>
        <p:spPr>
          <a:xfrm>
            <a:off x="1686725" y="3661338"/>
            <a:ext cx="204900" cy="193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1" name="Google Shape;421;p30"/>
          <p:cNvSpPr/>
          <p:nvPr/>
        </p:nvSpPr>
        <p:spPr>
          <a:xfrm>
            <a:off x="1950225" y="3661350"/>
            <a:ext cx="204900" cy="193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2" name="Google Shape;422;p30"/>
          <p:cNvSpPr/>
          <p:nvPr/>
        </p:nvSpPr>
        <p:spPr>
          <a:xfrm>
            <a:off x="2290800" y="3581400"/>
            <a:ext cx="847500" cy="365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30"/>
          <p:cNvSpPr/>
          <p:nvPr/>
        </p:nvSpPr>
        <p:spPr>
          <a:xfrm>
            <a:off x="2608525" y="3661338"/>
            <a:ext cx="204900" cy="193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30"/>
          <p:cNvSpPr/>
          <p:nvPr/>
        </p:nvSpPr>
        <p:spPr>
          <a:xfrm>
            <a:off x="2872025" y="3661350"/>
            <a:ext cx="204900" cy="193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2345025" y="3667188"/>
            <a:ext cx="204900" cy="193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30"/>
          <p:cNvSpPr/>
          <p:nvPr/>
        </p:nvSpPr>
        <p:spPr>
          <a:xfrm>
            <a:off x="1423225" y="3667188"/>
            <a:ext cx="204900" cy="193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7" name="Google Shape;427;p30"/>
          <p:cNvSpPr/>
          <p:nvPr/>
        </p:nvSpPr>
        <p:spPr>
          <a:xfrm>
            <a:off x="8938775" y="2785088"/>
            <a:ext cx="847500" cy="36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8" name="Google Shape;428;p30"/>
          <p:cNvSpPr/>
          <p:nvPr/>
        </p:nvSpPr>
        <p:spPr>
          <a:xfrm>
            <a:off x="8988950" y="2865038"/>
            <a:ext cx="204900" cy="193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9" name="Google Shape;429;p30"/>
          <p:cNvSpPr/>
          <p:nvPr/>
        </p:nvSpPr>
        <p:spPr>
          <a:xfrm>
            <a:off x="9256500" y="2865025"/>
            <a:ext cx="204900" cy="193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0" name="Google Shape;430;p30"/>
          <p:cNvSpPr/>
          <p:nvPr/>
        </p:nvSpPr>
        <p:spPr>
          <a:xfrm>
            <a:off x="9520000" y="2865038"/>
            <a:ext cx="204900" cy="193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1" name="Google Shape;431;p30"/>
          <p:cNvSpPr/>
          <p:nvPr/>
        </p:nvSpPr>
        <p:spPr>
          <a:xfrm>
            <a:off x="9860575" y="2785088"/>
            <a:ext cx="847500" cy="365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2" name="Google Shape;432;p30"/>
          <p:cNvSpPr/>
          <p:nvPr/>
        </p:nvSpPr>
        <p:spPr>
          <a:xfrm>
            <a:off x="9910750" y="2865038"/>
            <a:ext cx="204900" cy="1935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3" name="Google Shape;433;p30"/>
          <p:cNvSpPr/>
          <p:nvPr/>
        </p:nvSpPr>
        <p:spPr>
          <a:xfrm>
            <a:off x="10178300" y="2865025"/>
            <a:ext cx="204900" cy="193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" name="Google Shape;434;p30"/>
          <p:cNvSpPr/>
          <p:nvPr/>
        </p:nvSpPr>
        <p:spPr>
          <a:xfrm>
            <a:off x="10441800" y="2865038"/>
            <a:ext cx="204900" cy="193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35" name="Google Shape;435;p30"/>
          <p:cNvCxnSpPr>
            <a:stCxn id="429" idx="0"/>
            <a:endCxn id="433" idx="0"/>
          </p:cNvCxnSpPr>
          <p:nvPr/>
        </p:nvCxnSpPr>
        <p:spPr>
          <a:xfrm flipH="1" rot="-5400000">
            <a:off x="9819600" y="2404375"/>
            <a:ext cx="600" cy="9219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36" name="Google Shape;436;p30"/>
          <p:cNvSpPr txBox="1"/>
          <p:nvPr/>
        </p:nvSpPr>
        <p:spPr>
          <a:xfrm>
            <a:off x="3501150" y="2896438"/>
            <a:ext cx="2948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Lookback Window</a:t>
            </a:r>
            <a:endParaRPr sz="1600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Infectious Window</a:t>
            </a:r>
            <a:endParaRPr sz="1600"/>
          </a:p>
        </p:txBody>
      </p:sp>
      <p:sp>
        <p:nvSpPr>
          <p:cNvPr id="437" name="Google Shape;437;p30"/>
          <p:cNvSpPr/>
          <p:nvPr/>
        </p:nvSpPr>
        <p:spPr>
          <a:xfrm>
            <a:off x="1880425" y="5061000"/>
            <a:ext cx="204900" cy="193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8" name="Google Shape;438;p30"/>
          <p:cNvSpPr/>
          <p:nvPr/>
        </p:nvSpPr>
        <p:spPr>
          <a:xfrm>
            <a:off x="2183425" y="5015400"/>
            <a:ext cx="490266" cy="31147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latin typeface="Tahoma"/>
                <a:ea typeface="Tahoma"/>
                <a:cs typeface="Tahoma"/>
                <a:sym typeface="Tahoma"/>
              </a:rPr>
              <a:t>+/-</a:t>
            </a:r>
            <a:endParaRPr b="1" sz="13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9" name="Google Shape;439;p30"/>
          <p:cNvSpPr/>
          <p:nvPr/>
        </p:nvSpPr>
        <p:spPr>
          <a:xfrm>
            <a:off x="1434925" y="6224225"/>
            <a:ext cx="1637442" cy="355104"/>
          </a:xfrm>
          <a:prstGeom prst="flowChartMulti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0" name="Google Shape;440;p30"/>
          <p:cNvSpPr txBox="1"/>
          <p:nvPr>
            <p:ph idx="12" type="sldNum"/>
          </p:nvPr>
        </p:nvSpPr>
        <p:spPr>
          <a:xfrm>
            <a:off x="10218545" y="6248487"/>
            <a:ext cx="1232700" cy="3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JHU Colors">
      <a:dk1>
        <a:srgbClr val="415472"/>
      </a:dk1>
      <a:lt1>
        <a:srgbClr val="FFFFFF"/>
      </a:lt1>
      <a:dk2>
        <a:srgbClr val="002C71"/>
      </a:dk2>
      <a:lt2>
        <a:srgbClr val="FFFFFF"/>
      </a:lt2>
      <a:accent1>
        <a:srgbClr val="4E97E0"/>
      </a:accent1>
      <a:accent2>
        <a:srgbClr val="0071CE"/>
      </a:accent2>
      <a:accent3>
        <a:srgbClr val="E19E1B"/>
      </a:accent3>
      <a:accent4>
        <a:srgbClr val="008767"/>
      </a:accent4>
      <a:accent5>
        <a:srgbClr val="F1C300"/>
      </a:accent5>
      <a:accent6>
        <a:srgbClr val="CF4520"/>
      </a:accent6>
      <a:hlink>
        <a:srgbClr val="0071CE"/>
      </a:hlink>
      <a:folHlink>
        <a:srgbClr val="A0A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