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76" r:id="rId4"/>
    <p:sldId id="278" r:id="rId5"/>
    <p:sldId id="258" r:id="rId6"/>
    <p:sldId id="277" r:id="rId7"/>
    <p:sldId id="259" r:id="rId8"/>
    <p:sldId id="280" r:id="rId9"/>
    <p:sldId id="260" r:id="rId10"/>
    <p:sldId id="261" r:id="rId11"/>
    <p:sldId id="262" r:id="rId12"/>
    <p:sldId id="263" r:id="rId13"/>
    <p:sldId id="271" r:id="rId14"/>
    <p:sldId id="272" r:id="rId15"/>
    <p:sldId id="273" r:id="rId16"/>
    <p:sldId id="274" r:id="rId17"/>
    <p:sldId id="275" r:id="rId18"/>
    <p:sldId id="264" r:id="rId19"/>
    <p:sldId id="26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BC83A-745B-1612-A1C3-530DE4007315}" v="189" dt="2024-11-11T04:23:49.664"/>
    <p1510:client id="{36CB6B70-3E4A-C20A-3DE0-78D50E417083}" v="438" dt="2024-11-11T04:31:19.022"/>
    <p1510:client id="{88B01F4D-11B9-4726-BB6C-878367908C5F}" v="80" dt="2024-11-11T05:45:25.296"/>
    <p1510:client id="{9D3FC423-7199-9449-C237-C38974B28301}" v="343" dt="2024-11-11T04:14:02.633"/>
    <p1510:client id="{A2945E4F-2B0A-34C1-8E37-135EC7633232}" v="259" dt="2024-11-11T04:25:17.777"/>
    <p1510:client id="{A3936E4A-39FB-C43C-F03C-1D23DD49B191}" v="283" dt="2024-11-11T02:24:02.208"/>
    <p1510:client id="{CF61824B-71B8-8E1A-5B7E-A709CD802CE1}" v="147" dt="2024-11-11T04:36:03.113"/>
    <p1510:client id="{CFA80E02-089E-3434-6663-B3371D305FA9}" v="488" dt="2024-11-11T05:53:29.001"/>
    <p1510:client id="{E590FE3E-D711-BEC8-5CD5-6CE27BBECBC4}" v="64" dt="2024-11-11T04:33:42.901"/>
    <p1510:client id="{F4FCFB8A-DEED-74E4-4072-C263C910D2CF}" v="552" dt="2024-11-11T05:44:07.943"/>
    <p1510:client id="{FCD0CB6D-C57C-B489-D012-9CB2A29496DA}" v="58" dt="2024-11-11T04:29:06.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cometmail-my.sharepoint.com/personal/sxs210316_utdallas_edu/Documents/Book%20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795-4889-88BE-261284DBC0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795-4889-88BE-261284DBC0F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795-4889-88BE-261284DBC0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795-4889-88BE-261284DBC0F9}"/>
              </c:ext>
            </c:extLst>
          </c:dPt>
          <c:cat>
            <c:strRef>
              <c:f>'https://cometmail-my.sharepoint.com/personal/sxs210316_utdallas_edu/Documents/[Book 6.xlsx]Sheet1'!$A$1:$A$4</c:f>
              <c:strCache>
                <c:ptCount val="4"/>
                <c:pt idx="0">
                  <c:v>Personnel</c:v>
                </c:pt>
                <c:pt idx="1">
                  <c:v>Training</c:v>
                </c:pt>
                <c:pt idx="2">
                  <c:v>Hardware</c:v>
                </c:pt>
                <c:pt idx="3">
                  <c:v>Software</c:v>
                </c:pt>
              </c:strCache>
            </c:strRef>
          </c:cat>
          <c:val>
            <c:numRef>
              <c:f>'https://cometmail-my.sharepoint.com/personal/sxs210316_utdallas_edu/Documents/[Book 6.xlsx]Sheet1'!$B$1:$B$4</c:f>
              <c:numCache>
                <c:formatCode>General</c:formatCode>
                <c:ptCount val="4"/>
                <c:pt idx="0">
                  <c:v>98000</c:v>
                </c:pt>
                <c:pt idx="1">
                  <c:v>21000</c:v>
                </c:pt>
                <c:pt idx="2">
                  <c:v>5460</c:v>
                </c:pt>
                <c:pt idx="3">
                  <c:v>1200</c:v>
                </c:pt>
              </c:numCache>
            </c:numRef>
          </c:val>
          <c:extLst>
            <c:ext xmlns:c16="http://schemas.microsoft.com/office/drawing/2014/chart" uri="{C3380CC4-5D6E-409C-BE32-E72D297353CC}">
              <c16:uniqueId val="{00000008-E795-4889-88BE-261284DBC0F9}"/>
            </c:ext>
          </c:extLst>
        </c:ser>
        <c:dLbls>
          <c:showLegendKey val="0"/>
          <c:showVal val="0"/>
          <c:showCatName val="0"/>
          <c:showSerName val="0"/>
          <c:showPercent val="0"/>
          <c:showBubbleSize val="0"/>
          <c:showLeaderLines val="1"/>
        </c:dLbls>
        <c:firstSliceAng val="0"/>
        <c:holeSize val="1"/>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a:ea typeface="Times New Roman"/>
              <a:cs typeface="Times New Roman"/>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1T04:29:50.973"/>
    </inkml:context>
    <inkml:brush xml:id="br0">
      <inkml:brushProperty name="width" value="0.1" units="cm"/>
      <inkml:brushProperty name="height" value="0.1" units="cm"/>
      <inkml:brushProperty name="color" value="#849398"/>
    </inkml:brush>
  </inkml:definitions>
  <inkml:trace contextRef="#ctx0" brushRef="#br0">8202 9287 16383 0 0,'9'0'0'0'0,"13"0"0"0"0,11 0 0 0 0,10 9 0 0 0,6 3 0 0 0,14 9 0 0 0,5 10 0 0 0,0 9 0 0 0,-11 7 0 0 0,-6-5 0 0 0,-12 0 0 0 0,-4 2 0 0 0,3 3 0 0 0,2 3 0 0 0,-4 1 0 0 0,1-7 0 0 0,-7-11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1T04:30:00.927"/>
    </inkml:context>
    <inkml:brush xml:id="br0">
      <inkml:brushProperty name="width" value="0.1" units="cm"/>
      <inkml:brushProperty name="height" value="0.1" units="cm"/>
      <inkml:brushProperty name="color" value="#849398"/>
    </inkml:brush>
  </inkml:definitions>
  <inkml:trace contextRef="#ctx0" brushRef="#br0">9897 9075 16383 0 0,'0'9'0'0'0,"-9"4"0"0"0,-12-2 0 0 0,-3 8 0 0 0,-7 9 0 0 0,-6 10 0 0 0,-7 7 0 0 0,-5-5 0 0 0,5 2 0 0 0,12 1 0 0 0,9 4 0 0 0,1-7 0 0 0,-15 9 0 0 0,-1 5 0 0 0,-3-7 0 0 0,5-2 0 0 0,-1 1 0 0 0,7 1 0 0 0,-2 2 0 0 0,6 3 0 0 0,6 0 0 0 0,-2 2 0 0 0,2-9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1T04:31:06.940"/>
    </inkml:context>
    <inkml:brush xml:id="br0">
      <inkml:brushProperty name="width" value="0.1" units="cm"/>
      <inkml:brushProperty name="height" value="0.1" units="cm"/>
      <inkml:brushProperty name="color" value="#849398"/>
    </inkml:brush>
  </inkml:definitions>
  <inkml:trace contextRef="#ctx0" brushRef="#br0">1455 17939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11/10/2024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7300346"/>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11/10/2024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39352889"/>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11/10/2024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55598522"/>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11/10/2024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27721233"/>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11/10/2024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02832628"/>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11/10/2024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0870432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11/10/2024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2091031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11/10/2024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26730555"/>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11/10/2024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73781439"/>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11/10/2024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8808081"/>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11/10/2024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10743184"/>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11/10/2024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63316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ransition spd="slow">
    <p:fade thruBlk="1"/>
  </p:transition>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merlin.allaboutbirds.org/&#8204;" TargetMode="External"/><Relationship Id="rId3" Type="http://schemas.openxmlformats.org/officeDocument/2006/relationships/hyperlink" Target="https://www.business.org/finance/cost-management/much-computer-cost/" TargetMode="External"/><Relationship Id="rId7" Type="http://schemas.openxmlformats.org/officeDocument/2006/relationships/hyperlink" Target="https://merlin.allaboutbirds.org/" TargetMode="External"/><Relationship Id="rId2" Type="http://schemas.openxmlformats.org/officeDocument/2006/relationships/hyperlink" Target="https://www.ziprecruiter.com/Salaries/Entry-Level-Back-End-Developer-Salary--in-Texas#Monthly" TargetMode="External"/><Relationship Id="rId1" Type="http://schemas.openxmlformats.org/officeDocument/2006/relationships/slideLayout" Target="../slideLayouts/slideLayout7.xml"/><Relationship Id="rId6" Type="http://schemas.openxmlformats.org/officeDocument/2006/relationships/hyperlink" Target="https://mapsplatform.google.com/pricing/?_gl=1" TargetMode="External"/><Relationship Id="rId5" Type="http://schemas.openxmlformats.org/officeDocument/2006/relationships/hyperlink" Target="https://www.servermania.com/dedicated-servers-hosting.htm" TargetMode="External"/><Relationship Id="rId4" Type="http://schemas.openxmlformats.org/officeDocument/2006/relationships/hyperlink" Target="http://www.servermania.com" TargetMode="External"/><Relationship Id="rId9" Type="http://schemas.openxmlformats.org/officeDocument/2006/relationships/hyperlink" Target="https://www.inaturalist.org/pages/seek_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 name="Picture 3" descr="Robin, bird with a red chest, perched on some twigs">
            <a:extLst>
              <a:ext uri="{FF2B5EF4-FFF2-40B4-BE49-F238E27FC236}">
                <a16:creationId xmlns:a16="http://schemas.microsoft.com/office/drawing/2014/main" id="{85BD9EE5-2D01-3D51-1486-E324E68FDD6E}"/>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C8F28E33-D891-7D0E-094B-7AD3A4A7F9F8}"/>
              </a:ext>
            </a:extLst>
          </p:cNvPr>
          <p:cNvSpPr>
            <a:spLocks noGrp="1"/>
          </p:cNvSpPr>
          <p:nvPr>
            <p:ph type="ctrTitle"/>
          </p:nvPr>
        </p:nvSpPr>
        <p:spPr>
          <a:xfrm>
            <a:off x="530351" y="937011"/>
            <a:ext cx="7630931" cy="1545860"/>
          </a:xfrm>
        </p:spPr>
        <p:txBody>
          <a:bodyPr>
            <a:normAutofit/>
          </a:bodyPr>
          <a:lstStyle/>
          <a:p>
            <a:r>
              <a:rPr lang="en-US">
                <a:solidFill>
                  <a:srgbClr val="FFFFFF"/>
                </a:solidFill>
              </a:rPr>
              <a:t>TwitTwat: A Local Wildlife Photo Sharing Journal</a:t>
            </a:r>
          </a:p>
        </p:txBody>
      </p:sp>
      <p:sp>
        <p:nvSpPr>
          <p:cNvPr id="3" name="Subtitle 2">
            <a:extLst>
              <a:ext uri="{FF2B5EF4-FFF2-40B4-BE49-F238E27FC236}">
                <a16:creationId xmlns:a16="http://schemas.microsoft.com/office/drawing/2014/main" id="{E4D8B15B-6E1D-033F-562F-223EA4840451}"/>
              </a:ext>
            </a:extLst>
          </p:cNvPr>
          <p:cNvSpPr>
            <a:spLocks noGrp="1"/>
          </p:cNvSpPr>
          <p:nvPr>
            <p:ph type="subTitle" idx="1"/>
          </p:nvPr>
        </p:nvSpPr>
        <p:spPr>
          <a:xfrm>
            <a:off x="530351" y="3455045"/>
            <a:ext cx="7630931" cy="2942322"/>
          </a:xfrm>
        </p:spPr>
        <p:txBody>
          <a:bodyPr vert="horz" lIns="91440" tIns="45720" rIns="91440" bIns="45720" rtlCol="0" anchor="t">
            <a:normAutofit/>
          </a:bodyPr>
          <a:lstStyle/>
          <a:p>
            <a:r>
              <a:rPr lang="en-US">
                <a:solidFill>
                  <a:srgbClr val="FFFFFF"/>
                </a:solidFill>
              </a:rPr>
              <a:t>Chloe </a:t>
            </a:r>
            <a:r>
              <a:rPr lang="en-US" err="1">
                <a:solidFill>
                  <a:srgbClr val="FFFFFF"/>
                </a:solidFill>
              </a:rPr>
              <a:t>Tatunay</a:t>
            </a:r>
            <a:br>
              <a:rPr lang="en-US"/>
            </a:br>
            <a:r>
              <a:rPr lang="en-US">
                <a:solidFill>
                  <a:srgbClr val="FFFFFF"/>
                </a:solidFill>
              </a:rPr>
              <a:t>Samara Sherven</a:t>
            </a:r>
            <a:br>
              <a:rPr lang="en-US"/>
            </a:br>
            <a:r>
              <a:rPr lang="en-US">
                <a:solidFill>
                  <a:srgbClr val="FFFFFF"/>
                </a:solidFill>
              </a:rPr>
              <a:t>Giovani </a:t>
            </a:r>
            <a:r>
              <a:rPr lang="en-US" err="1">
                <a:solidFill>
                  <a:srgbClr val="FFFFFF"/>
                </a:solidFill>
              </a:rPr>
              <a:t>Jonenson</a:t>
            </a:r>
            <a:br>
              <a:rPr lang="en-US"/>
            </a:br>
            <a:r>
              <a:rPr lang="en-US">
                <a:solidFill>
                  <a:srgbClr val="FFFFFF"/>
                </a:solidFill>
              </a:rPr>
              <a:t>Zachary Karanja</a:t>
            </a:r>
            <a:br>
              <a:rPr lang="en-US"/>
            </a:br>
            <a:endParaRPr lang="en-US">
              <a:solidFill>
                <a:srgbClr val="FFFFFF"/>
              </a:solidFill>
            </a:endParaRPr>
          </a:p>
        </p:txBody>
      </p:sp>
      <p:grpSp>
        <p:nvGrpSpPr>
          <p:cNvPr id="1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2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2" name="Freeform: Shape 2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2">
            <a:extLst>
              <a:ext uri="{FF2B5EF4-FFF2-40B4-BE49-F238E27FC236}">
                <a16:creationId xmlns:a16="http://schemas.microsoft.com/office/drawing/2014/main" id="{76FA5749-3EA4-D652-2AC4-D6D86BC688B3}"/>
              </a:ext>
            </a:extLst>
          </p:cNvPr>
          <p:cNvSpPr txBox="1">
            <a:spLocks/>
          </p:cNvSpPr>
          <p:nvPr/>
        </p:nvSpPr>
        <p:spPr>
          <a:xfrm>
            <a:off x="3140373" y="3456418"/>
            <a:ext cx="7630931" cy="2942322"/>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FFFFFF"/>
                </a:solidFill>
              </a:rPr>
              <a:t>Akshu Ariga</a:t>
            </a:r>
            <a:br>
              <a:rPr lang="en-US">
                <a:solidFill>
                  <a:srgbClr val="FFFFFF"/>
                </a:solidFill>
              </a:rPr>
            </a:br>
            <a:r>
              <a:rPr lang="en-US">
                <a:solidFill>
                  <a:srgbClr val="FFFFFF"/>
                </a:solidFill>
              </a:rPr>
              <a:t>Diya </a:t>
            </a:r>
            <a:r>
              <a:rPr lang="en-US" err="1">
                <a:solidFill>
                  <a:srgbClr val="FFFFFF"/>
                </a:solidFill>
              </a:rPr>
              <a:t>Jibu</a:t>
            </a:r>
            <a:br>
              <a:rPr lang="en-US"/>
            </a:br>
            <a:r>
              <a:rPr lang="en-US">
                <a:solidFill>
                  <a:srgbClr val="FFFFFF"/>
                </a:solidFill>
              </a:rPr>
              <a:t>Yoojin Lee</a:t>
            </a:r>
            <a:br>
              <a:rPr lang="en-US">
                <a:solidFill>
                  <a:srgbClr val="FFFFFF"/>
                </a:solidFill>
              </a:rPr>
            </a:br>
            <a:r>
              <a:rPr lang="en-US">
                <a:solidFill>
                  <a:srgbClr val="FFFFFF"/>
                </a:solidFill>
              </a:rPr>
              <a:t>Tee Nguyen</a:t>
            </a:r>
            <a:endParaRPr lang="en-US"/>
          </a:p>
        </p:txBody>
      </p:sp>
    </p:spTree>
    <p:extLst>
      <p:ext uri="{BB962C8B-B14F-4D97-AF65-F5344CB8AC3E}">
        <p14:creationId xmlns:p14="http://schemas.microsoft.com/office/powerpoint/2010/main" val="995898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C70F-F895-45E8-76E0-C9FB650BD560}"/>
              </a:ext>
            </a:extLst>
          </p:cNvPr>
          <p:cNvSpPr>
            <a:spLocks noGrp="1"/>
          </p:cNvSpPr>
          <p:nvPr>
            <p:ph type="title" idx="4294967295"/>
          </p:nvPr>
        </p:nvSpPr>
        <p:spPr>
          <a:xfrm>
            <a:off x="0" y="0"/>
            <a:ext cx="10077450" cy="641002"/>
          </a:xfrm>
        </p:spPr>
        <p:txBody>
          <a:bodyPr/>
          <a:lstStyle/>
          <a:p>
            <a:r>
              <a:rPr lang="en-US"/>
              <a:t>Non-Functional Requirements</a:t>
            </a:r>
          </a:p>
        </p:txBody>
      </p:sp>
      <p:sp>
        <p:nvSpPr>
          <p:cNvPr id="3" name="Content Placeholder 2">
            <a:extLst>
              <a:ext uri="{FF2B5EF4-FFF2-40B4-BE49-F238E27FC236}">
                <a16:creationId xmlns:a16="http://schemas.microsoft.com/office/drawing/2014/main" id="{BD717F87-AAB9-468E-5035-1A69C0047949}"/>
              </a:ext>
            </a:extLst>
          </p:cNvPr>
          <p:cNvSpPr>
            <a:spLocks noGrp="1"/>
          </p:cNvSpPr>
          <p:nvPr>
            <p:ph idx="4294967295"/>
          </p:nvPr>
        </p:nvSpPr>
        <p:spPr>
          <a:xfrm>
            <a:off x="0" y="641002"/>
            <a:ext cx="12192000" cy="6216998"/>
          </a:xfrm>
        </p:spPr>
        <p:txBody>
          <a:bodyPr vert="horz" lIns="91440" tIns="45720" rIns="91440" bIns="45720" rtlCol="0" anchor="t">
            <a:normAutofit/>
          </a:bodyPr>
          <a:lstStyle/>
          <a:p>
            <a:r>
              <a:rPr lang="en-US" sz="2400"/>
              <a:t>Product Requirements:</a:t>
            </a:r>
          </a:p>
          <a:p>
            <a:pPr marL="800100" lvl="2" indent="-342900">
              <a:buFont typeface="Wingdings" panose="020B0604020202020204" pitchFamily="34" charset="0"/>
              <a:buChar char="§"/>
            </a:pPr>
            <a:r>
              <a:rPr lang="en-US" sz="1800"/>
              <a:t>Easy to use + Good performance</a:t>
            </a:r>
          </a:p>
          <a:p>
            <a:pPr marL="800100" lvl="2" indent="-342900">
              <a:buFont typeface="Wingdings" panose="020B0604020202020204" pitchFamily="34" charset="0"/>
              <a:buChar char="§"/>
            </a:pPr>
            <a:r>
              <a:rPr lang="en-US" sz="1800"/>
              <a:t>Encrypt data + handle errors</a:t>
            </a:r>
          </a:p>
          <a:p>
            <a:r>
              <a:rPr lang="en-US" sz="2400"/>
              <a:t>Organizational Requirements:</a:t>
            </a:r>
          </a:p>
          <a:p>
            <a:pPr marL="800100" lvl="2" indent="-342900">
              <a:buFont typeface="Wingdings" panose="020B0604020202020204" pitchFamily="34" charset="0"/>
              <a:buChar char="§"/>
            </a:pPr>
            <a:r>
              <a:rPr lang="en-US" sz="1800"/>
              <a:t>Flexible to multiple different devices + updates</a:t>
            </a:r>
          </a:p>
          <a:p>
            <a:r>
              <a:rPr lang="en-US" sz="2400"/>
              <a:t>External Requirements:</a:t>
            </a:r>
          </a:p>
          <a:p>
            <a:pPr marL="800100" lvl="2" indent="-342900">
              <a:buFont typeface="Wingdings" panose="020B0604020202020204" pitchFamily="34" charset="0"/>
              <a:buChar char="§"/>
            </a:pPr>
            <a:r>
              <a:rPr lang="en-US" sz="1800"/>
              <a:t>Follow external requirements such as best practices, government regulation, and corporate policies</a:t>
            </a:r>
          </a:p>
          <a:p>
            <a:pPr marL="800100" lvl="2" indent="-342900">
              <a:buFont typeface="Wingdings" panose="020B0604020202020204" pitchFamily="34" charset="0"/>
              <a:buChar char="§"/>
            </a:pPr>
            <a:r>
              <a:rPr lang="en-US" sz="1800"/>
              <a:t>Prohibit harmful content and actions</a:t>
            </a:r>
          </a:p>
          <a:p>
            <a:endParaRPr lang="en-US" sz="2400"/>
          </a:p>
          <a:p>
            <a:endParaRPr lang="en-US" sz="2400"/>
          </a:p>
        </p:txBody>
      </p:sp>
    </p:spTree>
    <p:extLst>
      <p:ext uri="{BB962C8B-B14F-4D97-AF65-F5344CB8AC3E}">
        <p14:creationId xmlns:p14="http://schemas.microsoft.com/office/powerpoint/2010/main" val="291809162"/>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p:txBody>
          <a:bodyPr/>
          <a:lstStyle/>
          <a:p>
            <a:r>
              <a:rPr lang="en-US"/>
              <a:t>Use Case Diagram</a:t>
            </a:r>
          </a:p>
        </p:txBody>
      </p:sp>
      <p:pic>
        <p:nvPicPr>
          <p:cNvPr id="4" name="Content Placeholder 3">
            <a:extLst>
              <a:ext uri="{FF2B5EF4-FFF2-40B4-BE49-F238E27FC236}">
                <a16:creationId xmlns:a16="http://schemas.microsoft.com/office/drawing/2014/main" id="{A39E2136-B966-6F40-BA4D-03005BD48700}"/>
              </a:ext>
            </a:extLst>
          </p:cNvPr>
          <p:cNvPicPr>
            <a:picLocks noGrp="1" noChangeAspect="1"/>
          </p:cNvPicPr>
          <p:nvPr>
            <p:ph idx="1"/>
          </p:nvPr>
        </p:nvPicPr>
        <p:blipFill>
          <a:blip r:embed="rId2"/>
          <a:stretch>
            <a:fillRect/>
          </a:stretch>
        </p:blipFill>
        <p:spPr>
          <a:xfrm>
            <a:off x="863156" y="2374864"/>
            <a:ext cx="4369468" cy="3582402"/>
          </a:xfrm>
        </p:spPr>
      </p:pic>
      <p:pic>
        <p:nvPicPr>
          <p:cNvPr id="5" name="Picture 4" descr="A diagram of a user profile&#10;&#10;Description automatically generated">
            <a:extLst>
              <a:ext uri="{FF2B5EF4-FFF2-40B4-BE49-F238E27FC236}">
                <a16:creationId xmlns:a16="http://schemas.microsoft.com/office/drawing/2014/main" id="{699FA805-4C9A-7202-2326-4DE95B5A62BA}"/>
              </a:ext>
            </a:extLst>
          </p:cNvPr>
          <p:cNvPicPr>
            <a:picLocks noChangeAspect="1"/>
          </p:cNvPicPr>
          <p:nvPr/>
        </p:nvPicPr>
        <p:blipFill>
          <a:blip r:embed="rId3"/>
          <a:stretch>
            <a:fillRect/>
          </a:stretch>
        </p:blipFill>
        <p:spPr>
          <a:xfrm>
            <a:off x="5567111" y="2377991"/>
            <a:ext cx="5870407" cy="3575884"/>
          </a:xfrm>
          <a:prstGeom prst="rect">
            <a:avLst/>
          </a:prstGeom>
        </p:spPr>
      </p:pic>
    </p:spTree>
    <p:extLst>
      <p:ext uri="{BB962C8B-B14F-4D97-AF65-F5344CB8AC3E}">
        <p14:creationId xmlns:p14="http://schemas.microsoft.com/office/powerpoint/2010/main" val="1644525004"/>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p:txBody>
          <a:bodyPr/>
          <a:lstStyle/>
          <a:p>
            <a:r>
              <a:rPr lang="en-US"/>
              <a:t>Sequence Diagram</a:t>
            </a:r>
          </a:p>
        </p:txBody>
      </p:sp>
      <p:pic>
        <p:nvPicPr>
          <p:cNvPr id="9" name="Content Placeholder 8" descr="A diagram of a logistic&#10;&#10;Description automatically generated">
            <a:extLst>
              <a:ext uri="{FF2B5EF4-FFF2-40B4-BE49-F238E27FC236}">
                <a16:creationId xmlns:a16="http://schemas.microsoft.com/office/drawing/2014/main" id="{58F99281-6101-9BA9-E794-FF744BF6C3CF}"/>
              </a:ext>
            </a:extLst>
          </p:cNvPr>
          <p:cNvPicPr>
            <a:picLocks noGrp="1" noChangeAspect="1"/>
          </p:cNvPicPr>
          <p:nvPr>
            <p:ph idx="1"/>
          </p:nvPr>
        </p:nvPicPr>
        <p:blipFill>
          <a:blip r:embed="rId2"/>
          <a:stretch>
            <a:fillRect/>
          </a:stretch>
        </p:blipFill>
        <p:spPr>
          <a:xfrm>
            <a:off x="5251422" y="1072841"/>
            <a:ext cx="6078155" cy="4704144"/>
          </a:xfrm>
        </p:spPr>
      </p:pic>
      <p:sp>
        <p:nvSpPr>
          <p:cNvPr id="3" name="TextBox 2">
            <a:extLst>
              <a:ext uri="{FF2B5EF4-FFF2-40B4-BE49-F238E27FC236}">
                <a16:creationId xmlns:a16="http://schemas.microsoft.com/office/drawing/2014/main" id="{D6B1A460-10BD-6BBF-0C18-22C0452CC34F}"/>
              </a:ext>
            </a:extLst>
          </p:cNvPr>
          <p:cNvSpPr txBox="1"/>
          <p:nvPr/>
        </p:nvSpPr>
        <p:spPr>
          <a:xfrm>
            <a:off x="602073" y="2474148"/>
            <a:ext cx="43932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App will send a log request to the Logger, including details of the post</a:t>
            </a:r>
          </a:p>
          <a:p>
            <a:pPr marL="742950" lvl="1" indent="-285750">
              <a:buFont typeface="Courier New"/>
              <a:buChar char="o"/>
            </a:pPr>
            <a:r>
              <a:rPr lang="en-US"/>
              <a:t>Animal Type</a:t>
            </a:r>
          </a:p>
          <a:p>
            <a:pPr marL="742950" lvl="1" indent="-285750">
              <a:buFont typeface="Courier New"/>
              <a:buChar char="o"/>
            </a:pPr>
            <a:r>
              <a:rPr lang="en-US"/>
              <a:t>Location</a:t>
            </a:r>
          </a:p>
          <a:p>
            <a:pPr marL="742950" lvl="1" indent="-285750">
              <a:buFont typeface="Courier New"/>
              <a:buChar char="o"/>
            </a:pPr>
            <a:r>
              <a:rPr lang="en-US"/>
              <a:t>Timestamp</a:t>
            </a:r>
          </a:p>
          <a:p>
            <a:pPr marL="742950" lvl="1" indent="-285750">
              <a:buFont typeface="Courier New"/>
              <a:buChar char="o"/>
            </a:pPr>
            <a:r>
              <a:rPr lang="en-US"/>
              <a:t>Message, etc.</a:t>
            </a:r>
          </a:p>
          <a:p>
            <a:pPr marL="285750" indent="-285750">
              <a:buFont typeface="Calibri,Sans-Serif"/>
              <a:buChar char="-"/>
            </a:pPr>
            <a:r>
              <a:rPr lang="en-US"/>
              <a:t>Logger sends data to database for storage/record</a:t>
            </a:r>
          </a:p>
          <a:p>
            <a:pPr marL="285750" indent="-285750">
              <a:buFont typeface="Calibri,Sans-Serif"/>
              <a:buChar char="-"/>
            </a:pPr>
            <a:r>
              <a:rPr lang="en-US"/>
              <a:t>Once confirmed, returns success to the user</a:t>
            </a:r>
          </a:p>
        </p:txBody>
      </p:sp>
    </p:spTree>
    <p:extLst>
      <p:ext uri="{BB962C8B-B14F-4D97-AF65-F5344CB8AC3E}">
        <p14:creationId xmlns:p14="http://schemas.microsoft.com/office/powerpoint/2010/main" val="3124456747"/>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a:xfrm>
            <a:off x="6203010" y="772691"/>
            <a:ext cx="4515283" cy="1890665"/>
          </a:xfrm>
        </p:spPr>
        <p:txBody>
          <a:bodyPr vert="horz" lIns="91440" tIns="45720" rIns="91440" bIns="45720" rtlCol="0" anchor="b">
            <a:normAutofit/>
          </a:bodyPr>
          <a:lstStyle/>
          <a:p>
            <a:r>
              <a:rPr lang="en-US"/>
              <a:t>Sequence Diagram</a:t>
            </a:r>
          </a:p>
        </p:txBody>
      </p:sp>
      <p:pic>
        <p:nvPicPr>
          <p:cNvPr id="8" name="Picture 7" descr="A diagram of a upload process&#10;&#10;Description automatically generated">
            <a:extLst>
              <a:ext uri="{FF2B5EF4-FFF2-40B4-BE49-F238E27FC236}">
                <a16:creationId xmlns:a16="http://schemas.microsoft.com/office/drawing/2014/main" id="{9A1B41C8-EBD5-995B-13D3-B2375F56719B}"/>
              </a:ext>
            </a:extLst>
          </p:cNvPr>
          <p:cNvPicPr>
            <a:picLocks noChangeAspect="1"/>
          </p:cNvPicPr>
          <p:nvPr/>
        </p:nvPicPr>
        <p:blipFill>
          <a:blip r:embed="rId2"/>
          <a:stretch>
            <a:fillRect/>
          </a:stretch>
        </p:blipFill>
        <p:spPr>
          <a:xfrm>
            <a:off x="442845" y="1174677"/>
            <a:ext cx="5659048" cy="4352133"/>
          </a:xfrm>
          <a:prstGeom prst="rect">
            <a:avLst/>
          </a:prstGeom>
        </p:spPr>
      </p:pic>
      <p:grpSp>
        <p:nvGrpSpPr>
          <p:cNvPr id="15"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16"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3" name="Freeform: Shape 22">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26" name="Freeform: Shape 25">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6B1A460-10BD-6BBF-0C18-22C0452CC34F}"/>
              </a:ext>
            </a:extLst>
          </p:cNvPr>
          <p:cNvSpPr txBox="1"/>
          <p:nvPr/>
        </p:nvSpPr>
        <p:spPr>
          <a:xfrm>
            <a:off x="6087991" y="3127076"/>
            <a:ext cx="4989736" cy="265630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spcAft>
                <a:spcPts val="600"/>
              </a:spcAft>
              <a:buFont typeface="Calibri"/>
              <a:buChar char="-"/>
            </a:pPr>
            <a:r>
              <a:rPr lang="en-US"/>
              <a:t>App will format the photo to be compatible with the database</a:t>
            </a:r>
          </a:p>
          <a:p>
            <a:pPr marL="285750" indent="-285750">
              <a:spcAft>
                <a:spcPts val="600"/>
              </a:spcAft>
              <a:buFont typeface="Calibri"/>
              <a:buChar char="-"/>
            </a:pPr>
            <a:r>
              <a:rPr lang="en-US"/>
              <a:t>Photo will be sent to storage, such as a cloud or a local file server</a:t>
            </a:r>
          </a:p>
          <a:p>
            <a:pPr marL="285750" indent="-285750">
              <a:spcAft>
                <a:spcPts val="600"/>
              </a:spcAft>
              <a:buFont typeface="Calibri"/>
              <a:buChar char="-"/>
            </a:pPr>
            <a:r>
              <a:rPr lang="en-US"/>
              <a:t>Once it is stored, it will be sent to the database for easy retrieval</a:t>
            </a:r>
          </a:p>
          <a:p>
            <a:pPr marL="742950" lvl="1" indent="-285750">
              <a:spcAft>
                <a:spcPts val="600"/>
              </a:spcAft>
              <a:buFont typeface="Courier New,monospace"/>
              <a:buChar char="o"/>
            </a:pPr>
            <a:r>
              <a:rPr lang="en-US"/>
              <a:t>Links to the user's profile/gallery</a:t>
            </a:r>
          </a:p>
        </p:txBody>
      </p:sp>
    </p:spTree>
    <p:extLst>
      <p:ext uri="{BB962C8B-B14F-4D97-AF65-F5344CB8AC3E}">
        <p14:creationId xmlns:p14="http://schemas.microsoft.com/office/powerpoint/2010/main" val="3278004898"/>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p:txBody>
          <a:bodyPr/>
          <a:lstStyle/>
          <a:p>
            <a:r>
              <a:rPr lang="en-US"/>
              <a:t>Sequence Diagram</a:t>
            </a:r>
          </a:p>
        </p:txBody>
      </p:sp>
      <p:sp>
        <p:nvSpPr>
          <p:cNvPr id="3" name="TextBox 2">
            <a:extLst>
              <a:ext uri="{FF2B5EF4-FFF2-40B4-BE49-F238E27FC236}">
                <a16:creationId xmlns:a16="http://schemas.microsoft.com/office/drawing/2014/main" id="{D6B1A460-10BD-6BBF-0C18-22C0452CC34F}"/>
              </a:ext>
            </a:extLst>
          </p:cNvPr>
          <p:cNvSpPr txBox="1"/>
          <p:nvPr/>
        </p:nvSpPr>
        <p:spPr>
          <a:xfrm>
            <a:off x="602073" y="2474148"/>
            <a:ext cx="43932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The app will request for the server to retrieve the post</a:t>
            </a:r>
          </a:p>
          <a:p>
            <a:pPr marL="742950" lvl="1" indent="-285750">
              <a:buFont typeface="Courier New"/>
              <a:buChar char="o"/>
            </a:pPr>
            <a:r>
              <a:rPr lang="en-US"/>
              <a:t>Through feed or another user's profile</a:t>
            </a:r>
          </a:p>
          <a:p>
            <a:pPr marL="285750" indent="-285750">
              <a:buFont typeface="Calibri,Sans-Serif"/>
              <a:buChar char="-"/>
            </a:pPr>
            <a:r>
              <a:rPr lang="en-US"/>
              <a:t>Server can work with the database to get more data such as timestamps, user info, </a:t>
            </a:r>
            <a:r>
              <a:rPr lang="en-US" err="1"/>
              <a:t>etc</a:t>
            </a:r>
          </a:p>
          <a:p>
            <a:pPr marL="285750" indent="-285750">
              <a:buFont typeface="Calibri,Sans-Serif"/>
              <a:buChar char="-"/>
            </a:pPr>
            <a:r>
              <a:rPr lang="en-US"/>
              <a:t>Returns a list of posts which the user can view and interact with</a:t>
            </a:r>
          </a:p>
        </p:txBody>
      </p:sp>
      <p:pic>
        <p:nvPicPr>
          <p:cNvPr id="6" name="Picture 5" descr="A diagram of a user interface&#10;&#10;Description automatically generated">
            <a:extLst>
              <a:ext uri="{FF2B5EF4-FFF2-40B4-BE49-F238E27FC236}">
                <a16:creationId xmlns:a16="http://schemas.microsoft.com/office/drawing/2014/main" id="{0D80DE5B-C29E-2EE1-80BA-29738C640D3E}"/>
              </a:ext>
            </a:extLst>
          </p:cNvPr>
          <p:cNvPicPr>
            <a:picLocks noChangeAspect="1"/>
          </p:cNvPicPr>
          <p:nvPr/>
        </p:nvPicPr>
        <p:blipFill>
          <a:blip r:embed="rId2"/>
          <a:stretch>
            <a:fillRect/>
          </a:stretch>
        </p:blipFill>
        <p:spPr>
          <a:xfrm>
            <a:off x="5198358" y="976991"/>
            <a:ext cx="5986373" cy="4666172"/>
          </a:xfrm>
          <a:prstGeom prst="rect">
            <a:avLst/>
          </a:prstGeom>
        </p:spPr>
      </p:pic>
    </p:spTree>
    <p:extLst>
      <p:ext uri="{BB962C8B-B14F-4D97-AF65-F5344CB8AC3E}">
        <p14:creationId xmlns:p14="http://schemas.microsoft.com/office/powerpoint/2010/main" val="874569687"/>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a:xfrm>
            <a:off x="525718" y="775403"/>
            <a:ext cx="5512288" cy="1835608"/>
          </a:xfrm>
        </p:spPr>
        <p:txBody>
          <a:bodyPr vert="horz" lIns="91440" tIns="45720" rIns="91440" bIns="45720" rtlCol="0" anchor="t">
            <a:normAutofit/>
          </a:bodyPr>
          <a:lstStyle/>
          <a:p>
            <a:r>
              <a:rPr lang="en-US"/>
              <a:t>Sequence Diagram</a:t>
            </a:r>
          </a:p>
        </p:txBody>
      </p:sp>
      <p:grpSp>
        <p:nvGrpSpPr>
          <p:cNvPr id="1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Picture 5" descr="A diagram of a social media sharing&#10;&#10;Description automatically generated">
            <a:extLst>
              <a:ext uri="{FF2B5EF4-FFF2-40B4-BE49-F238E27FC236}">
                <a16:creationId xmlns:a16="http://schemas.microsoft.com/office/drawing/2014/main" id="{1EAE0394-6494-8C3E-FBB8-EC6044609DD7}"/>
              </a:ext>
            </a:extLst>
          </p:cNvPr>
          <p:cNvPicPr>
            <a:picLocks noChangeAspect="1"/>
          </p:cNvPicPr>
          <p:nvPr/>
        </p:nvPicPr>
        <p:blipFill>
          <a:blip r:embed="rId2"/>
          <a:stretch>
            <a:fillRect/>
          </a:stretch>
        </p:blipFill>
        <p:spPr>
          <a:xfrm>
            <a:off x="469457" y="1700924"/>
            <a:ext cx="5624313" cy="4447033"/>
          </a:xfrm>
          <a:prstGeom prst="rect">
            <a:avLst/>
          </a:prstGeom>
        </p:spPr>
      </p:pic>
      <p:sp>
        <p:nvSpPr>
          <p:cNvPr id="3" name="TextBox 2">
            <a:extLst>
              <a:ext uri="{FF2B5EF4-FFF2-40B4-BE49-F238E27FC236}">
                <a16:creationId xmlns:a16="http://schemas.microsoft.com/office/drawing/2014/main" id="{D6B1A460-10BD-6BBF-0C18-22C0452CC34F}"/>
              </a:ext>
            </a:extLst>
          </p:cNvPr>
          <p:cNvSpPr txBox="1"/>
          <p:nvPr/>
        </p:nvSpPr>
        <p:spPr>
          <a:xfrm>
            <a:off x="6444040" y="1114691"/>
            <a:ext cx="4159233" cy="514445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110000"/>
              </a:lnSpc>
              <a:spcAft>
                <a:spcPts val="600"/>
              </a:spcAft>
              <a:buFont typeface="Arial" panose="020B0604020202020204" pitchFamily="34" charset="0"/>
              <a:buChar char="-"/>
            </a:pPr>
            <a:r>
              <a:rPr lang="en-US" sz="2000"/>
              <a:t>App gathers information about the posts and requests the share from the database</a:t>
            </a:r>
          </a:p>
          <a:p>
            <a:pPr marL="742950" lvl="1" indent="-285750">
              <a:lnSpc>
                <a:spcPct val="110000"/>
              </a:lnSpc>
              <a:spcAft>
                <a:spcPts val="600"/>
              </a:spcAft>
              <a:buFont typeface="Courier New" panose="020B0604020202020204" pitchFamily="34" charset="0"/>
              <a:buChar char="o"/>
            </a:pPr>
            <a:r>
              <a:rPr lang="en-US" sz="2000"/>
              <a:t>Which post</a:t>
            </a:r>
          </a:p>
          <a:p>
            <a:pPr marL="742950" lvl="1" indent="-285750">
              <a:lnSpc>
                <a:spcPct val="110000"/>
              </a:lnSpc>
              <a:spcAft>
                <a:spcPts val="600"/>
              </a:spcAft>
              <a:buFont typeface="Courier New" panose="020B0604020202020204" pitchFamily="34" charset="0"/>
              <a:buChar char="o"/>
            </a:pPr>
            <a:r>
              <a:rPr lang="en-US" sz="2000"/>
              <a:t>User ID</a:t>
            </a:r>
          </a:p>
          <a:p>
            <a:pPr marL="742950" lvl="1" indent="-285750">
              <a:lnSpc>
                <a:spcPct val="110000"/>
              </a:lnSpc>
              <a:spcAft>
                <a:spcPts val="600"/>
              </a:spcAft>
              <a:buFont typeface="Courier New" panose="020B0604020202020204" pitchFamily="34" charset="0"/>
              <a:buChar char="o"/>
            </a:pPr>
            <a:r>
              <a:rPr lang="en-US" sz="2000"/>
              <a:t>How they want to share (reposting, sending to others, etc.)</a:t>
            </a:r>
          </a:p>
          <a:p>
            <a:pPr marL="285750" indent="-285750">
              <a:lnSpc>
                <a:spcPct val="110000"/>
              </a:lnSpc>
              <a:spcAft>
                <a:spcPts val="600"/>
              </a:spcAft>
              <a:buFont typeface="Arial" panose="020B0604020202020204" pitchFamily="34" charset="0"/>
              <a:buChar char="-"/>
            </a:pPr>
            <a:r>
              <a:rPr lang="en-US" sz="2000"/>
              <a:t>Database will confirm the entry and will repost or share, returning a confirmation to the user</a:t>
            </a:r>
          </a:p>
          <a:p>
            <a:pPr>
              <a:lnSpc>
                <a:spcPct val="110000"/>
              </a:lnSpc>
              <a:spcAft>
                <a:spcPts val="600"/>
              </a:spcAft>
            </a:pPr>
            <a:endParaRPr lang="en-US" sz="2000"/>
          </a:p>
        </p:txBody>
      </p:sp>
      <p:sp>
        <p:nvSpPr>
          <p:cNvPr id="21" name="Freeform: Shape 2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035387"/>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p:txBody>
          <a:bodyPr/>
          <a:lstStyle/>
          <a:p>
            <a:r>
              <a:rPr lang="en-US"/>
              <a:t>Sequence Diagram</a:t>
            </a:r>
          </a:p>
        </p:txBody>
      </p:sp>
      <p:sp>
        <p:nvSpPr>
          <p:cNvPr id="3" name="TextBox 2">
            <a:extLst>
              <a:ext uri="{FF2B5EF4-FFF2-40B4-BE49-F238E27FC236}">
                <a16:creationId xmlns:a16="http://schemas.microsoft.com/office/drawing/2014/main" id="{D6B1A460-10BD-6BBF-0C18-22C0452CC34F}"/>
              </a:ext>
            </a:extLst>
          </p:cNvPr>
          <p:cNvSpPr txBox="1"/>
          <p:nvPr/>
        </p:nvSpPr>
        <p:spPr>
          <a:xfrm>
            <a:off x="530187" y="2474148"/>
            <a:ext cx="449389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Sans-Serif"/>
              <a:buChar char="-"/>
            </a:pPr>
            <a:r>
              <a:rPr lang="en-US"/>
              <a:t>App makes user input items</a:t>
            </a:r>
          </a:p>
          <a:p>
            <a:pPr marL="742950" lvl="1" indent="-285750">
              <a:buFont typeface="Courier New,monospace"/>
              <a:buChar char="o"/>
            </a:pPr>
            <a:r>
              <a:rPr lang="en-US"/>
              <a:t>ID/username</a:t>
            </a:r>
          </a:p>
          <a:p>
            <a:pPr marL="742950" lvl="1" indent="-285750">
              <a:buFont typeface="Courier New,monospace"/>
              <a:buChar char="o"/>
            </a:pPr>
            <a:r>
              <a:rPr lang="en-US"/>
              <a:t>Password</a:t>
            </a:r>
          </a:p>
          <a:p>
            <a:pPr marL="285750" indent="-285750">
              <a:buFont typeface="Calibri,Sans-Serif"/>
              <a:buChar char="-"/>
            </a:pPr>
            <a:r>
              <a:rPr lang="en-US"/>
              <a:t>Server will do additional checks on this, validating the username and password</a:t>
            </a:r>
          </a:p>
          <a:p>
            <a:pPr marL="742950" lvl="1" indent="-285750">
              <a:buFont typeface="Courier New"/>
              <a:buChar char="o"/>
            </a:pPr>
            <a:r>
              <a:rPr lang="en-US"/>
              <a:t>No one can have the same ID</a:t>
            </a:r>
          </a:p>
          <a:p>
            <a:pPr marL="742950" lvl="1" indent="-285750">
              <a:buFont typeface="Courier New"/>
              <a:buChar char="o"/>
            </a:pPr>
            <a:r>
              <a:rPr lang="en-US"/>
              <a:t>Password must be at least 8 characters</a:t>
            </a:r>
          </a:p>
          <a:p>
            <a:pPr marL="285750" indent="-285750">
              <a:buFont typeface="Calibri,Sans-Serif"/>
              <a:buChar char="-"/>
            </a:pPr>
            <a:r>
              <a:rPr lang="en-US"/>
              <a:t>Server sends the validated username and password to the database</a:t>
            </a:r>
          </a:p>
          <a:p>
            <a:pPr marL="285750" indent="-285750">
              <a:buFont typeface="Calibri,Sans-Serif"/>
              <a:buChar char="-"/>
            </a:pPr>
            <a:r>
              <a:rPr lang="en-US"/>
              <a:t>Confirmation of account creation</a:t>
            </a:r>
          </a:p>
        </p:txBody>
      </p:sp>
      <p:pic>
        <p:nvPicPr>
          <p:cNvPr id="6" name="Picture 5" descr="A diagram of a user profile&#10;&#10;Description automatically generated">
            <a:extLst>
              <a:ext uri="{FF2B5EF4-FFF2-40B4-BE49-F238E27FC236}">
                <a16:creationId xmlns:a16="http://schemas.microsoft.com/office/drawing/2014/main" id="{0E6161FE-853D-FF76-0B90-879FD1FD720E}"/>
              </a:ext>
            </a:extLst>
          </p:cNvPr>
          <p:cNvPicPr>
            <a:picLocks noChangeAspect="1"/>
          </p:cNvPicPr>
          <p:nvPr/>
        </p:nvPicPr>
        <p:blipFill>
          <a:blip r:embed="rId2"/>
          <a:stretch>
            <a:fillRect/>
          </a:stretch>
        </p:blipFill>
        <p:spPr>
          <a:xfrm>
            <a:off x="4983418" y="1078588"/>
            <a:ext cx="6283265" cy="4694926"/>
          </a:xfrm>
          <a:prstGeom prst="rect">
            <a:avLst/>
          </a:prstGeom>
        </p:spPr>
      </p:pic>
    </p:spTree>
    <p:extLst>
      <p:ext uri="{BB962C8B-B14F-4D97-AF65-F5344CB8AC3E}">
        <p14:creationId xmlns:p14="http://schemas.microsoft.com/office/powerpoint/2010/main" val="711170228"/>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a:xfrm>
            <a:off x="6389915" y="326992"/>
            <a:ext cx="4213359" cy="1890665"/>
          </a:xfrm>
        </p:spPr>
        <p:txBody>
          <a:bodyPr vert="horz" lIns="91440" tIns="45720" rIns="91440" bIns="45720" rtlCol="0" anchor="b">
            <a:normAutofit/>
          </a:bodyPr>
          <a:lstStyle/>
          <a:p>
            <a:r>
              <a:rPr lang="en-US"/>
              <a:t>Sequence Diagram</a:t>
            </a:r>
          </a:p>
        </p:txBody>
      </p:sp>
      <p:pic>
        <p:nvPicPr>
          <p:cNvPr id="6" name="Picture 5" descr="A diagram of a user profile&#10;&#10;Description automatically generated">
            <a:extLst>
              <a:ext uri="{FF2B5EF4-FFF2-40B4-BE49-F238E27FC236}">
                <a16:creationId xmlns:a16="http://schemas.microsoft.com/office/drawing/2014/main" id="{E05268F9-AB48-7C2C-65BB-EFD2F2CB4115}"/>
              </a:ext>
            </a:extLst>
          </p:cNvPr>
          <p:cNvPicPr>
            <a:picLocks noChangeAspect="1"/>
          </p:cNvPicPr>
          <p:nvPr/>
        </p:nvPicPr>
        <p:blipFill>
          <a:blip r:embed="rId2"/>
          <a:stretch>
            <a:fillRect/>
          </a:stretch>
        </p:blipFill>
        <p:spPr>
          <a:xfrm>
            <a:off x="356580" y="1267341"/>
            <a:ext cx="5745313" cy="4310579"/>
          </a:xfrm>
          <a:prstGeom prst="rect">
            <a:avLst/>
          </a:prstGeom>
        </p:spPr>
      </p:pic>
      <p:grpSp>
        <p:nvGrpSpPr>
          <p:cNvPr id="35"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oup 36">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8" name="Freeform: Shape 37">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6B1A460-10BD-6BBF-0C18-22C0452CC34F}"/>
              </a:ext>
            </a:extLst>
          </p:cNvPr>
          <p:cNvSpPr txBox="1"/>
          <p:nvPr/>
        </p:nvSpPr>
        <p:spPr>
          <a:xfrm>
            <a:off x="6389915" y="2206925"/>
            <a:ext cx="4213359" cy="26419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spcAft>
                <a:spcPts val="600"/>
              </a:spcAft>
              <a:buFont typeface="Calibri" panose="020B0604020202020204" pitchFamily="34" charset="0"/>
              <a:buChar char="-"/>
            </a:pPr>
            <a:r>
              <a:rPr lang="en-US"/>
              <a:t>App will request the specified other user's profile data through their ID, or through clicking on their account</a:t>
            </a:r>
          </a:p>
          <a:p>
            <a:pPr marL="285750" indent="-285750">
              <a:spcAft>
                <a:spcPts val="600"/>
              </a:spcAft>
              <a:buFont typeface="Calibri" panose="020B0604020202020204" pitchFamily="34" charset="0"/>
              <a:buChar char="-"/>
            </a:pPr>
            <a:r>
              <a:rPr lang="en-US"/>
              <a:t>Server will search the database for the associated user and show their details</a:t>
            </a:r>
          </a:p>
          <a:p>
            <a:pPr marL="742950" lvl="1" indent="-285750">
              <a:spcAft>
                <a:spcPts val="600"/>
              </a:spcAft>
              <a:buFont typeface="Courier New" panose="020B0604020202020204" pitchFamily="34" charset="0"/>
              <a:buChar char="o"/>
            </a:pPr>
            <a:r>
              <a:rPr lang="en-US"/>
              <a:t>ID, name, bio, profile pic, etc.</a:t>
            </a:r>
          </a:p>
          <a:p>
            <a:pPr marL="285750" indent="-285750">
              <a:spcAft>
                <a:spcPts val="600"/>
              </a:spcAft>
              <a:buFont typeface="Calibri"/>
              <a:buChar char="-"/>
            </a:pPr>
            <a:r>
              <a:rPr lang="en-US"/>
              <a:t>Database will return the data to the server depending on the request </a:t>
            </a:r>
          </a:p>
          <a:p>
            <a:pPr marL="285750" indent="-285750">
              <a:spcAft>
                <a:spcPts val="600"/>
              </a:spcAft>
              <a:buFont typeface="Calibri"/>
              <a:buChar char="-"/>
            </a:pPr>
            <a:r>
              <a:rPr lang="en-US"/>
              <a:t>Server will process the profile data and display it back to the user</a:t>
            </a:r>
          </a:p>
        </p:txBody>
      </p:sp>
    </p:spTree>
    <p:extLst>
      <p:ext uri="{BB962C8B-B14F-4D97-AF65-F5344CB8AC3E}">
        <p14:creationId xmlns:p14="http://schemas.microsoft.com/office/powerpoint/2010/main" val="3313063526"/>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a:xfrm>
            <a:off x="525717" y="787068"/>
            <a:ext cx="4663649" cy="1455091"/>
          </a:xfrm>
        </p:spPr>
        <p:txBody>
          <a:bodyPr>
            <a:normAutofit/>
          </a:bodyPr>
          <a:lstStyle/>
          <a:p>
            <a:r>
              <a:rPr lang="en-US"/>
              <a:t>Class Diagram</a:t>
            </a:r>
          </a:p>
        </p:txBody>
      </p:sp>
      <p:sp>
        <p:nvSpPr>
          <p:cNvPr id="13" name="Freeform: Shape 1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 name="Content Placeholder 7">
            <a:extLst>
              <a:ext uri="{FF2B5EF4-FFF2-40B4-BE49-F238E27FC236}">
                <a16:creationId xmlns:a16="http://schemas.microsoft.com/office/drawing/2014/main" id="{CBE12317-82EC-EEA8-3D39-44EB5A102385}"/>
              </a:ext>
            </a:extLst>
          </p:cNvPr>
          <p:cNvSpPr>
            <a:spLocks noGrp="1"/>
          </p:cNvSpPr>
          <p:nvPr>
            <p:ph idx="1"/>
          </p:nvPr>
        </p:nvSpPr>
        <p:spPr>
          <a:xfrm>
            <a:off x="525717" y="2796427"/>
            <a:ext cx="4663649" cy="3274503"/>
          </a:xfrm>
        </p:spPr>
        <p:txBody>
          <a:bodyPr vert="horz" lIns="91440" tIns="45720" rIns="91440" bIns="45720" rtlCol="0" anchor="t">
            <a:normAutofit fontScale="92500"/>
          </a:bodyPr>
          <a:lstStyle/>
          <a:p>
            <a:r>
              <a:rPr lang="en-US"/>
              <a:t>This class diagram shows how the user, indicated in the green square, would interact with this system.</a:t>
            </a:r>
          </a:p>
          <a:p>
            <a:r>
              <a:rPr lang="en-US"/>
              <a:t>The user would give data like the username and password to the user profile and use the user profile to access the ability to post to the database</a:t>
            </a:r>
          </a:p>
          <a:p>
            <a:r>
              <a:rPr lang="en-US"/>
              <a:t>The database would also allow the user to load posts and profiles</a:t>
            </a:r>
          </a:p>
        </p:txBody>
      </p:sp>
      <p:pic>
        <p:nvPicPr>
          <p:cNvPr id="4" name="Content Placeholder 3" descr="A diagram of a user profile&#10;&#10;Description automatically generated">
            <a:extLst>
              <a:ext uri="{FF2B5EF4-FFF2-40B4-BE49-F238E27FC236}">
                <a16:creationId xmlns:a16="http://schemas.microsoft.com/office/drawing/2014/main" id="{75F99DDF-050C-7ECF-6B43-3E71C267BB76}"/>
              </a:ext>
            </a:extLst>
          </p:cNvPr>
          <p:cNvPicPr>
            <a:picLocks noChangeAspect="1"/>
          </p:cNvPicPr>
          <p:nvPr/>
        </p:nvPicPr>
        <p:blipFill>
          <a:blip r:embed="rId2"/>
          <a:stretch>
            <a:fillRect/>
          </a:stretch>
        </p:blipFill>
        <p:spPr>
          <a:xfrm>
            <a:off x="5953780" y="1259667"/>
            <a:ext cx="5660211" cy="4247708"/>
          </a:xfrm>
          <a:prstGeom prst="rect">
            <a:avLst/>
          </a:prstGeom>
        </p:spPr>
      </p:pic>
      <p:sp>
        <p:nvSpPr>
          <p:cNvPr id="23" name="Freeform: Shape 2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6" name="Freeform: Shape 2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837259"/>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E80B-A876-15A7-6F86-C65005B34F02}"/>
              </a:ext>
            </a:extLst>
          </p:cNvPr>
          <p:cNvSpPr>
            <a:spLocks noGrp="1"/>
          </p:cNvSpPr>
          <p:nvPr>
            <p:ph type="title"/>
          </p:nvPr>
        </p:nvSpPr>
        <p:spPr>
          <a:xfrm>
            <a:off x="525717" y="377941"/>
            <a:ext cx="10077557" cy="1335791"/>
          </a:xfrm>
        </p:spPr>
        <p:txBody>
          <a:bodyPr>
            <a:normAutofit/>
          </a:bodyPr>
          <a:lstStyle/>
          <a:p>
            <a:r>
              <a:rPr lang="en-US" sz="4000"/>
              <a:t>Architectural Design</a:t>
            </a:r>
            <a:br>
              <a:rPr lang="en-US" sz="4000"/>
            </a:br>
            <a:r>
              <a:rPr lang="en-US"/>
              <a:t>Model-View-Controller Pattern</a:t>
            </a:r>
          </a:p>
        </p:txBody>
      </p:sp>
      <p:pic>
        <p:nvPicPr>
          <p:cNvPr id="4" name="Content Placeholder 3" descr="A diagram of a user&#10;&#10;Description automatically generated">
            <a:extLst>
              <a:ext uri="{FF2B5EF4-FFF2-40B4-BE49-F238E27FC236}">
                <a16:creationId xmlns:a16="http://schemas.microsoft.com/office/drawing/2014/main" id="{998BBFE0-21D3-2230-EB0C-71796C2CB332}"/>
              </a:ext>
            </a:extLst>
          </p:cNvPr>
          <p:cNvPicPr>
            <a:picLocks noGrp="1" noChangeAspect="1"/>
          </p:cNvPicPr>
          <p:nvPr>
            <p:ph idx="1"/>
          </p:nvPr>
        </p:nvPicPr>
        <p:blipFill>
          <a:blip r:embed="rId2"/>
          <a:stretch>
            <a:fillRect/>
          </a:stretch>
        </p:blipFill>
        <p:spPr>
          <a:xfrm>
            <a:off x="4798121" y="1713666"/>
            <a:ext cx="6679359" cy="4900709"/>
          </a:xfrm>
        </p:spPr>
      </p:pic>
      <p:sp>
        <p:nvSpPr>
          <p:cNvPr id="5" name="Content Placeholder 7">
            <a:extLst>
              <a:ext uri="{FF2B5EF4-FFF2-40B4-BE49-F238E27FC236}">
                <a16:creationId xmlns:a16="http://schemas.microsoft.com/office/drawing/2014/main" id="{72686974-6503-DA64-1712-65CC431CC3EB}"/>
              </a:ext>
            </a:extLst>
          </p:cNvPr>
          <p:cNvSpPr txBox="1">
            <a:spLocks/>
          </p:cNvSpPr>
          <p:nvPr/>
        </p:nvSpPr>
        <p:spPr>
          <a:xfrm>
            <a:off x="525717" y="2602092"/>
            <a:ext cx="3927220" cy="3468838"/>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a:ea typeface="+mn-lt"/>
                <a:cs typeface="+mn-lt"/>
              </a:rPr>
              <a:t>The MVC pattern would show how the View captures user input (like log bird sighting along with photos), sends it to the Controller, which then updates the Model, and finally, the updated data is reflected in the View for the user to see.</a:t>
            </a:r>
            <a:endParaRPr lang="en-US" sz="2200"/>
          </a:p>
        </p:txBody>
      </p:sp>
    </p:spTree>
    <p:extLst>
      <p:ext uri="{BB962C8B-B14F-4D97-AF65-F5344CB8AC3E}">
        <p14:creationId xmlns:p14="http://schemas.microsoft.com/office/powerpoint/2010/main" val="1753527032"/>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4119-374B-1152-9AAC-B81EB740B473}"/>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B95C992D-4154-B554-0A9A-CEAE49A00D2F}"/>
              </a:ext>
            </a:extLst>
          </p:cNvPr>
          <p:cNvSpPr>
            <a:spLocks noGrp="1"/>
          </p:cNvSpPr>
          <p:nvPr>
            <p:ph idx="1"/>
          </p:nvPr>
        </p:nvSpPr>
        <p:spPr/>
        <p:txBody>
          <a:bodyPr vert="horz" lIns="91440" tIns="45720" rIns="91440" bIns="45720" rtlCol="0" anchor="t">
            <a:normAutofit/>
          </a:bodyPr>
          <a:lstStyle/>
          <a:p>
            <a:r>
              <a:rPr lang="en-US" i="1"/>
              <a:t>Develop a </a:t>
            </a:r>
            <a:r>
              <a:rPr lang="en-US" i="1">
                <a:ea typeface="+mn-lt"/>
                <a:cs typeface="+mn-lt"/>
              </a:rPr>
              <a:t>mobile app for wildlife enjoyers to log and share their sightings with other local UTD enthusiasts.</a:t>
            </a:r>
          </a:p>
          <a:p>
            <a:endParaRPr lang="en-US" i="1"/>
          </a:p>
          <a:p>
            <a:pPr lvl="2" indent="-228600">
              <a:buFont typeface="Wingdings" panose="020B0604020202020204" pitchFamily="34" charset="0"/>
              <a:buChar char="§"/>
            </a:pPr>
            <a:r>
              <a:rPr lang="en-US">
                <a:ea typeface="+mn-lt"/>
                <a:cs typeface="+mn-lt"/>
              </a:rPr>
              <a:t>Create a platform for local wildlife enthusiasts </a:t>
            </a:r>
            <a:endParaRPr lang="en-US"/>
          </a:p>
          <a:p>
            <a:pPr lvl="2" indent="-228600">
              <a:buFont typeface="Wingdings" panose="020B0604020202020204" pitchFamily="34" charset="0"/>
              <a:buChar char="§"/>
            </a:pPr>
            <a:r>
              <a:rPr lang="en-US">
                <a:ea typeface="+mn-lt"/>
                <a:cs typeface="+mn-lt"/>
              </a:rPr>
              <a:t>Easy logging and sharing of wildlife sightings</a:t>
            </a:r>
            <a:endParaRPr lang="en-US"/>
          </a:p>
          <a:p>
            <a:pPr lvl="2" indent="-228600">
              <a:buFont typeface="Wingdings" panose="020B0604020202020204" pitchFamily="34" charset="0"/>
              <a:buChar char="§"/>
            </a:pPr>
            <a:r>
              <a:rPr lang="en-US">
                <a:ea typeface="+mn-lt"/>
                <a:cs typeface="+mn-lt"/>
              </a:rPr>
              <a:t>Promote observation and discussion of campus wildlife</a:t>
            </a:r>
          </a:p>
          <a:p>
            <a:pPr lvl="2" indent="-228600">
              <a:buFont typeface="Wingdings" panose="020B0604020202020204" pitchFamily="34" charset="0"/>
              <a:buChar char="§"/>
            </a:pPr>
            <a:r>
              <a:rPr lang="en-US">
                <a:ea typeface="+mn-lt"/>
                <a:cs typeface="+mn-lt"/>
              </a:rPr>
              <a:t>Design the app to allow for future expansion</a:t>
            </a:r>
            <a:endParaRPr lang="en-US"/>
          </a:p>
        </p:txBody>
      </p:sp>
    </p:spTree>
    <p:extLst>
      <p:ext uri="{BB962C8B-B14F-4D97-AF65-F5344CB8AC3E}">
        <p14:creationId xmlns:p14="http://schemas.microsoft.com/office/powerpoint/2010/main" val="4001938352"/>
      </p:ext>
    </p:extLst>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9A32-B9DF-89C0-9EC4-BCC41E7DB27D}"/>
              </a:ext>
            </a:extLst>
          </p:cNvPr>
          <p:cNvSpPr>
            <a:spLocks noGrp="1"/>
          </p:cNvSpPr>
          <p:nvPr>
            <p:ph type="title" idx="4294967295"/>
          </p:nvPr>
        </p:nvSpPr>
        <p:spPr>
          <a:xfrm>
            <a:off x="0" y="0"/>
            <a:ext cx="10077450" cy="612775"/>
          </a:xfrm>
        </p:spPr>
        <p:txBody>
          <a:bodyPr>
            <a:normAutofit fontScale="90000"/>
          </a:bodyPr>
          <a:lstStyle/>
          <a:p>
            <a:r>
              <a:rPr lang="en-US"/>
              <a:t>Citations</a:t>
            </a:r>
          </a:p>
        </p:txBody>
      </p:sp>
      <p:sp>
        <p:nvSpPr>
          <p:cNvPr id="4" name="TextBox 3">
            <a:extLst>
              <a:ext uri="{FF2B5EF4-FFF2-40B4-BE49-F238E27FC236}">
                <a16:creationId xmlns:a16="http://schemas.microsoft.com/office/drawing/2014/main" id="{DCEEFEA2-4D8C-C486-4530-06254A59E63F}"/>
              </a:ext>
            </a:extLst>
          </p:cNvPr>
          <p:cNvSpPr txBox="1"/>
          <p:nvPr/>
        </p:nvSpPr>
        <p:spPr>
          <a:xfrm>
            <a:off x="467359" y="704215"/>
            <a:ext cx="11265095" cy="4401205"/>
          </a:xfrm>
          <a:prstGeom prst="rect">
            <a:avLst/>
          </a:prstGeom>
          <a:noFill/>
        </p:spPr>
        <p:txBody>
          <a:bodyPr wrap="square" lIns="91440" tIns="45720" rIns="91440" bIns="45720" rtlCol="0" anchor="t">
            <a:spAutoFit/>
          </a:bodyPr>
          <a:lstStyle/>
          <a:p>
            <a:r>
              <a:rPr lang="en-US" sz="1400">
                <a:ea typeface="+mn-lt"/>
                <a:cs typeface="+mn-lt"/>
              </a:rPr>
              <a:t>[1] “Entry Level Back End Developer,” ZipRecruiter, 2024. </a:t>
            </a:r>
            <a:r>
              <a:rPr lang="en-US" sz="1400">
                <a:ea typeface="+mn-lt"/>
                <a:cs typeface="+mn-lt"/>
                <a:hlinkClick r:id="rId2"/>
              </a:rPr>
              <a:t>https://www.ziprecruiter.com/Salaries/Entry-Level-Back-End-Developer-Salary--in-Texas#Monthly</a:t>
            </a:r>
            <a:r>
              <a:rPr lang="en-US" sz="1400">
                <a:ea typeface="+mn-lt"/>
                <a:cs typeface="+mn-lt"/>
              </a:rPr>
              <a:t> (accessed Nov. 10, 2024).</a:t>
            </a:r>
            <a:endParaRPr lang="en-US" sz="1400"/>
          </a:p>
          <a:p>
            <a:endParaRPr lang="en-US" sz="1400">
              <a:ea typeface="+mn-lt"/>
              <a:cs typeface="+mn-lt"/>
            </a:endParaRPr>
          </a:p>
          <a:p>
            <a:r>
              <a:rPr lang="en-US" sz="1400">
                <a:ea typeface="+mn-lt"/>
                <a:cs typeface="+mn-lt"/>
              </a:rPr>
              <a:t>[2] M. Pratt, “How Much Should a Business Computer Cost?,” Business.org, Feb. 15, 2023. </a:t>
            </a:r>
            <a:r>
              <a:rPr lang="en-US" sz="1400">
                <a:ea typeface="+mn-lt"/>
                <a:cs typeface="+mn-lt"/>
                <a:hlinkClick r:id="rId3"/>
              </a:rPr>
              <a:t>https://www.business.org/finance/cost-management/much-computer-cost/</a:t>
            </a:r>
            <a:r>
              <a:rPr lang="en-US" sz="1400">
                <a:ea typeface="+mn-lt"/>
                <a:cs typeface="+mn-lt"/>
              </a:rPr>
              <a:t> (accessed Nov. 10 2024).</a:t>
            </a:r>
            <a:endParaRPr lang="en-US" sz="1400"/>
          </a:p>
          <a:p>
            <a:endParaRPr lang="en-US" sz="1400">
              <a:ea typeface="+mn-lt"/>
              <a:cs typeface="+mn-lt"/>
            </a:endParaRPr>
          </a:p>
          <a:p>
            <a:r>
              <a:rPr lang="en-US" sz="1400">
                <a:ea typeface="+mn-lt"/>
                <a:cs typeface="+mn-lt"/>
              </a:rPr>
              <a:t>[3] “Dedicated Servers Custom for Windows &amp; Linux | </a:t>
            </a:r>
            <a:r>
              <a:rPr lang="en-US" sz="1400" err="1">
                <a:ea typeface="+mn-lt"/>
                <a:cs typeface="+mn-lt"/>
              </a:rPr>
              <a:t>ServerMania</a:t>
            </a:r>
            <a:r>
              <a:rPr lang="en-US" sz="1400">
                <a:ea typeface="+mn-lt"/>
                <a:cs typeface="+mn-lt"/>
              </a:rPr>
              <a:t>,” </a:t>
            </a:r>
            <a:r>
              <a:rPr lang="en-US" sz="1400">
                <a:ea typeface="+mn-lt"/>
                <a:cs typeface="+mn-lt"/>
                <a:hlinkClick r:id="rId4"/>
              </a:rPr>
              <a:t>www.servermania.com</a:t>
            </a:r>
            <a:r>
              <a:rPr lang="en-US" sz="1400">
                <a:ea typeface="+mn-lt"/>
                <a:cs typeface="+mn-lt"/>
              </a:rPr>
              <a:t>. </a:t>
            </a:r>
            <a:r>
              <a:rPr lang="en-US" sz="1400">
                <a:ea typeface="+mn-lt"/>
                <a:cs typeface="+mn-lt"/>
                <a:hlinkClick r:id="rId5"/>
              </a:rPr>
              <a:t>https://www.servermania.com/dedicated-servers-hosting.htm</a:t>
            </a:r>
            <a:r>
              <a:rPr lang="en-US" sz="1400">
                <a:ea typeface="+mn-lt"/>
                <a:cs typeface="+mn-lt"/>
              </a:rPr>
              <a:t> (accessed Nov. 10, 2024).</a:t>
            </a:r>
            <a:endParaRPr lang="en-US" sz="1400"/>
          </a:p>
          <a:p>
            <a:endParaRPr lang="en-US" sz="1400">
              <a:ea typeface="+mn-lt"/>
              <a:cs typeface="+mn-lt"/>
            </a:endParaRPr>
          </a:p>
          <a:p>
            <a:r>
              <a:rPr lang="en-US" sz="1400">
                <a:ea typeface="+mn-lt"/>
                <a:cs typeface="+mn-lt"/>
              </a:rPr>
              <a:t>[4] “Platform Pricing &amp; API Costs,” Google Maps Platform, 2024. </a:t>
            </a:r>
            <a:r>
              <a:rPr lang="en-US" sz="1400">
                <a:ea typeface="+mn-lt"/>
                <a:cs typeface="+mn-lt"/>
                <a:hlinkClick r:id="rId6"/>
              </a:rPr>
              <a:t>https://mapsplatform.google.com/pricing/?_gl=1</a:t>
            </a:r>
            <a:r>
              <a:rPr lang="en-US" sz="1400">
                <a:ea typeface="+mn-lt"/>
                <a:cs typeface="+mn-lt"/>
              </a:rPr>
              <a:t> (accessed Nov. 10, 2024).</a:t>
            </a:r>
            <a:endParaRPr lang="en-US" sz="1400"/>
          </a:p>
          <a:p>
            <a:endParaRPr lang="en-US" sz="1400">
              <a:ea typeface="+mn-lt"/>
              <a:cs typeface="+mn-lt"/>
            </a:endParaRPr>
          </a:p>
          <a:p>
            <a:r>
              <a:rPr lang="en-US" sz="1400">
                <a:ea typeface="+mn-lt"/>
                <a:cs typeface="+mn-lt"/>
              </a:rPr>
              <a:t>[5] Cornell Lab of Ornithology, “Merlin Bird ID – Free, instant bird ID help for 4,500+ birds,” Allaboutbirds.org, 2019. </a:t>
            </a:r>
            <a:r>
              <a:rPr lang="en-US" sz="1400">
                <a:ea typeface="+mn-lt"/>
                <a:cs typeface="+mn-lt"/>
                <a:hlinkClick r:id="rId7"/>
              </a:rPr>
              <a:t>https://merlin.allaboutbirds.org/</a:t>
            </a:r>
            <a:endParaRPr lang="en-US" sz="1400"/>
          </a:p>
          <a:p>
            <a:endParaRPr lang="en-US" sz="1400">
              <a:ea typeface="+mn-lt"/>
              <a:cs typeface="+mn-lt"/>
            </a:endParaRPr>
          </a:p>
          <a:p>
            <a:r>
              <a:rPr lang="en-US" sz="1400">
                <a:ea typeface="+mn-lt"/>
                <a:cs typeface="+mn-lt"/>
              </a:rPr>
              <a:t>‌[6] Cornell Lab of Ornithology, “Merlin Bird ID – Free, instant bird ID help for 4,500+ birds,” Allaboutbirds.org, 2019. </a:t>
            </a:r>
            <a:r>
              <a:rPr lang="en-US" sz="1400">
                <a:ea typeface="+mn-lt"/>
                <a:cs typeface="+mn-lt"/>
                <a:hlinkClick r:id="rId7"/>
              </a:rPr>
              <a:t>https://merlin.allaboutbirds.org/</a:t>
            </a:r>
            <a:r>
              <a:rPr lang="en-US" sz="1400">
                <a:ea typeface="+mn-lt"/>
                <a:cs typeface="+mn-lt"/>
                <a:hlinkClick r:id="rId8"/>
              </a:rPr>
              <a:t>‌</a:t>
            </a:r>
            <a:endParaRPr lang="en-US" sz="1400"/>
          </a:p>
          <a:p>
            <a:endParaRPr lang="en-US" sz="1400">
              <a:ea typeface="+mn-lt"/>
              <a:cs typeface="+mn-lt"/>
            </a:endParaRPr>
          </a:p>
          <a:p>
            <a:r>
              <a:rPr lang="en-US" sz="1400">
                <a:ea typeface="+mn-lt"/>
                <a:cs typeface="+mn-lt"/>
              </a:rPr>
              <a:t>[7] “Seek by </a:t>
            </a:r>
            <a:r>
              <a:rPr lang="en-US" sz="1400" err="1">
                <a:ea typeface="+mn-lt"/>
                <a:cs typeface="+mn-lt"/>
              </a:rPr>
              <a:t>iNaturalist</a:t>
            </a:r>
            <a:r>
              <a:rPr lang="en-US" sz="1400">
                <a:ea typeface="+mn-lt"/>
                <a:cs typeface="+mn-lt"/>
              </a:rPr>
              <a:t>,” </a:t>
            </a:r>
            <a:r>
              <a:rPr lang="en-US" sz="1400" err="1">
                <a:ea typeface="+mn-lt"/>
                <a:cs typeface="+mn-lt"/>
              </a:rPr>
              <a:t>iNaturalist</a:t>
            </a:r>
            <a:r>
              <a:rPr lang="en-US" sz="1400">
                <a:ea typeface="+mn-lt"/>
                <a:cs typeface="+mn-lt"/>
              </a:rPr>
              <a:t>. </a:t>
            </a:r>
            <a:r>
              <a:rPr lang="en-US" sz="1400">
                <a:ea typeface="+mn-lt"/>
                <a:cs typeface="+mn-lt"/>
                <a:hlinkClick r:id="rId9"/>
              </a:rPr>
              <a:t>https://www.inaturalist.org/pages/seek_app</a:t>
            </a:r>
            <a:endParaRPr lang="en-US" sz="1400">
              <a:ea typeface="+mn-lt"/>
              <a:cs typeface="+mn-lt"/>
            </a:endParaRPr>
          </a:p>
          <a:p>
            <a:endParaRPr lang="en-US" sz="1400"/>
          </a:p>
        </p:txBody>
      </p:sp>
    </p:spTree>
    <p:extLst>
      <p:ext uri="{BB962C8B-B14F-4D97-AF65-F5344CB8AC3E}">
        <p14:creationId xmlns:p14="http://schemas.microsoft.com/office/powerpoint/2010/main" val="1270899964"/>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1F38-1B62-BB5A-519C-6D76664B3DBA}"/>
              </a:ext>
            </a:extLst>
          </p:cNvPr>
          <p:cNvSpPr>
            <a:spLocks noGrp="1"/>
          </p:cNvSpPr>
          <p:nvPr>
            <p:ph type="title"/>
          </p:nvPr>
        </p:nvSpPr>
        <p:spPr/>
        <p:txBody>
          <a:bodyPr/>
          <a:lstStyle/>
          <a:p>
            <a:r>
              <a:rPr lang="en-US"/>
              <a:t>Similar apps</a:t>
            </a:r>
          </a:p>
        </p:txBody>
      </p:sp>
      <p:pic>
        <p:nvPicPr>
          <p:cNvPr id="4" name="Content Placeholder 3" descr="BioBlitz: iNaturalist - Teachers (U.S. National Park Service)">
            <a:extLst>
              <a:ext uri="{FF2B5EF4-FFF2-40B4-BE49-F238E27FC236}">
                <a16:creationId xmlns:a16="http://schemas.microsoft.com/office/drawing/2014/main" id="{4EF9AF76-5293-D613-2F3F-9A26999530CB}"/>
              </a:ext>
            </a:extLst>
          </p:cNvPr>
          <p:cNvPicPr>
            <a:picLocks noGrp="1" noChangeAspect="1"/>
          </p:cNvPicPr>
          <p:nvPr>
            <p:ph idx="1"/>
          </p:nvPr>
        </p:nvPicPr>
        <p:blipFill>
          <a:blip r:embed="rId2"/>
          <a:stretch>
            <a:fillRect/>
          </a:stretch>
        </p:blipFill>
        <p:spPr>
          <a:xfrm>
            <a:off x="2242529" y="2743126"/>
            <a:ext cx="2203450" cy="19494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descr="Seek by iNaturalist on the App Store">
            <a:extLst>
              <a:ext uri="{FF2B5EF4-FFF2-40B4-BE49-F238E27FC236}">
                <a16:creationId xmlns:a16="http://schemas.microsoft.com/office/drawing/2014/main" id="{758C7A5D-E21D-889C-73AD-B07EDC48C1E6}"/>
              </a:ext>
            </a:extLst>
          </p:cNvPr>
          <p:cNvPicPr>
            <a:picLocks noChangeAspect="1"/>
          </p:cNvPicPr>
          <p:nvPr/>
        </p:nvPicPr>
        <p:blipFill>
          <a:blip r:embed="rId3"/>
          <a:srcRect l="23342" r="23087" b="-1767"/>
          <a:stretch/>
        </p:blipFill>
        <p:spPr>
          <a:xfrm>
            <a:off x="7701089" y="2738074"/>
            <a:ext cx="2141237" cy="20129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Merlin Bird ID by Cornell Lab - Apps on Google Play">
            <a:extLst>
              <a:ext uri="{FF2B5EF4-FFF2-40B4-BE49-F238E27FC236}">
                <a16:creationId xmlns:a16="http://schemas.microsoft.com/office/drawing/2014/main" id="{399B8901-49DE-424C-087B-36CBE6305050}"/>
              </a:ext>
            </a:extLst>
          </p:cNvPr>
          <p:cNvPicPr>
            <a:picLocks noChangeAspect="1"/>
          </p:cNvPicPr>
          <p:nvPr/>
        </p:nvPicPr>
        <p:blipFill>
          <a:blip r:embed="rId4"/>
          <a:stretch>
            <a:fillRect/>
          </a:stretch>
        </p:blipFill>
        <p:spPr>
          <a:xfrm>
            <a:off x="5043861" y="2692370"/>
            <a:ext cx="2059359" cy="20542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E2E4A4C6-AB8C-722B-7F6A-4637E556D725}"/>
              </a:ext>
            </a:extLst>
          </p:cNvPr>
          <p:cNvSpPr txBox="1"/>
          <p:nvPr/>
        </p:nvSpPr>
        <p:spPr>
          <a:xfrm>
            <a:off x="5003804" y="4377192"/>
            <a:ext cx="2134624" cy="3436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t>Merlin bird finder</a:t>
            </a:r>
            <a:endParaRPr lang="en-US"/>
          </a:p>
        </p:txBody>
      </p:sp>
      <p:sp>
        <p:nvSpPr>
          <p:cNvPr id="3" name="TextBox 2">
            <a:extLst>
              <a:ext uri="{FF2B5EF4-FFF2-40B4-BE49-F238E27FC236}">
                <a16:creationId xmlns:a16="http://schemas.microsoft.com/office/drawing/2014/main" id="{8A3DEFD1-4EEC-A1EA-783D-0549000099DE}"/>
              </a:ext>
            </a:extLst>
          </p:cNvPr>
          <p:cNvSpPr txBox="1"/>
          <p:nvPr/>
        </p:nvSpPr>
        <p:spPr>
          <a:xfrm>
            <a:off x="7698930" y="4459018"/>
            <a:ext cx="2134624" cy="3436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t>Seek</a:t>
            </a:r>
            <a:endParaRPr lang="en-US"/>
          </a:p>
        </p:txBody>
      </p:sp>
    </p:spTree>
    <p:extLst>
      <p:ext uri="{BB962C8B-B14F-4D97-AF65-F5344CB8AC3E}">
        <p14:creationId xmlns:p14="http://schemas.microsoft.com/office/powerpoint/2010/main" val="150371787"/>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6" name="Freeform: Shape 65">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oup 67">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9" name="Freeform: Shape 68">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0" name="Freeform: Shape 69">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reeform: Shape 76">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4"/>
            <a:ext cx="972241" cy="45718"/>
            <a:chOff x="4886325" y="3371754"/>
            <a:chExt cx="2418492" cy="113728"/>
          </a:xfrm>
          <a:solidFill>
            <a:schemeClr val="accent1"/>
          </a:solidFill>
        </p:grpSpPr>
        <p:sp>
          <p:nvSpPr>
            <p:cNvPr id="8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1"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87" name="Rectangle 8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97051707-C8D1-1B81-6D96-F34DE67827CB}"/>
              </a:ext>
            </a:extLst>
          </p:cNvPr>
          <p:cNvSpPr>
            <a:spLocks noGrp="1"/>
          </p:cNvSpPr>
          <p:nvPr>
            <p:ph type="title"/>
          </p:nvPr>
        </p:nvSpPr>
        <p:spPr>
          <a:xfrm>
            <a:off x="530352" y="1122363"/>
            <a:ext cx="4841669" cy="1978346"/>
          </a:xfrm>
        </p:spPr>
        <p:txBody>
          <a:bodyPr vert="horz" lIns="91440" tIns="45720" rIns="91440" bIns="45720" rtlCol="0" anchor="b">
            <a:normAutofit fontScale="90000"/>
          </a:bodyPr>
          <a:lstStyle/>
          <a:p>
            <a:r>
              <a:rPr lang="en-US" sz="4000"/>
              <a:t>Software Process Model – Incremental Process Model</a:t>
            </a:r>
          </a:p>
        </p:txBody>
      </p:sp>
      <p:sp>
        <p:nvSpPr>
          <p:cNvPr id="89" name="Freeform: Shape 8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4"/>
            <a:ext cx="972241" cy="45718"/>
            <a:chOff x="4886325" y="3371754"/>
            <a:chExt cx="2418492" cy="113728"/>
          </a:xfrm>
          <a:solidFill>
            <a:schemeClr val="accent1"/>
          </a:solidFill>
        </p:grpSpPr>
        <p:sp>
          <p:nvSpPr>
            <p:cNvPr id="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1" name="Content Placeholder 60" descr="A diagram of a software development process&#10;&#10;Description automatically generated">
            <a:extLst>
              <a:ext uri="{FF2B5EF4-FFF2-40B4-BE49-F238E27FC236}">
                <a16:creationId xmlns:a16="http://schemas.microsoft.com/office/drawing/2014/main" id="{2B950FF2-4B74-D31A-8EFE-D5BBE718F0B9}"/>
              </a:ext>
            </a:extLst>
          </p:cNvPr>
          <p:cNvPicPr>
            <a:picLocks noGrp="1" noChangeAspect="1"/>
          </p:cNvPicPr>
          <p:nvPr>
            <p:ph idx="1"/>
          </p:nvPr>
        </p:nvPicPr>
        <p:blipFill>
          <a:blip r:embed="rId2"/>
          <a:stretch>
            <a:fillRect/>
          </a:stretch>
        </p:blipFill>
        <p:spPr>
          <a:xfrm>
            <a:off x="5974872" y="1435579"/>
            <a:ext cx="5677184" cy="3917256"/>
          </a:xfrm>
          <a:prstGeom prst="rect">
            <a:avLst/>
          </a:prstGeom>
        </p:spPr>
      </p:pic>
      <p:sp>
        <p:nvSpPr>
          <p:cNvPr id="99" name="Freeform: Shape 9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1" name="Group 10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2" name="Freeform: Shape 10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Freeform: Shape 10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 name="Freeform: Shape 10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9000126"/>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87D3-F510-4E6D-F0A5-FEDCAD5A609A}"/>
              </a:ext>
            </a:extLst>
          </p:cNvPr>
          <p:cNvSpPr>
            <a:spLocks noGrp="1"/>
          </p:cNvSpPr>
          <p:nvPr>
            <p:ph type="title"/>
          </p:nvPr>
        </p:nvSpPr>
        <p:spPr>
          <a:xfrm>
            <a:off x="1049592" y="-248776"/>
            <a:ext cx="10077557" cy="1325563"/>
          </a:xfrm>
        </p:spPr>
        <p:txBody>
          <a:bodyPr/>
          <a:lstStyle/>
          <a:p>
            <a:pPr algn="ctr"/>
            <a:r>
              <a:rPr lang="en-US"/>
              <a:t>Cost Estimation</a:t>
            </a:r>
          </a:p>
        </p:txBody>
      </p:sp>
      <p:graphicFrame>
        <p:nvGraphicFramePr>
          <p:cNvPr id="15" name="Chart 14">
            <a:extLst>
              <a:ext uri="{FF2B5EF4-FFF2-40B4-BE49-F238E27FC236}">
                <a16:creationId xmlns:a16="http://schemas.microsoft.com/office/drawing/2014/main" id="{5704BA17-9C9A-DD3B-5A3B-6210B851C7F0}"/>
              </a:ext>
              <a:ext uri="{147F2762-F138-4A5C-976F-8EAC2B608ADB}">
                <a16:predDERef xmlns:a16="http://schemas.microsoft.com/office/drawing/2014/main" pred="{253D74FC-1283-BE90-0FBA-5A760DCE4C76}"/>
              </a:ext>
            </a:extLst>
          </p:cNvPr>
          <p:cNvGraphicFramePr>
            <a:graphicFrameLocks/>
          </p:cNvGraphicFramePr>
          <p:nvPr>
            <p:extLst>
              <p:ext uri="{D42A27DB-BD31-4B8C-83A1-F6EECF244321}">
                <p14:modId xmlns:p14="http://schemas.microsoft.com/office/powerpoint/2010/main" val="1634289494"/>
              </p:ext>
            </p:extLst>
          </p:nvPr>
        </p:nvGraphicFramePr>
        <p:xfrm>
          <a:off x="2420249" y="1875345"/>
          <a:ext cx="7504982" cy="4813541"/>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06DA8566-B45D-026F-ED32-3AED31C13144}"/>
              </a:ext>
            </a:extLst>
          </p:cNvPr>
          <p:cNvSpPr txBox="1"/>
          <p:nvPr/>
        </p:nvSpPr>
        <p:spPr>
          <a:xfrm>
            <a:off x="5665047" y="5082579"/>
            <a:ext cx="1524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bg1"/>
                </a:solidFill>
                <a:latin typeface="Times New Roman"/>
                <a:cs typeface="Times New Roman"/>
              </a:rPr>
              <a:t>$98,000</a:t>
            </a:r>
          </a:p>
        </p:txBody>
      </p:sp>
      <p:sp>
        <p:nvSpPr>
          <p:cNvPr id="17" name="TextBox 16">
            <a:extLst>
              <a:ext uri="{FF2B5EF4-FFF2-40B4-BE49-F238E27FC236}">
                <a16:creationId xmlns:a16="http://schemas.microsoft.com/office/drawing/2014/main" id="{445F44E3-9E0D-4D02-E5AA-CE0CF658E43C}"/>
              </a:ext>
            </a:extLst>
          </p:cNvPr>
          <p:cNvSpPr txBox="1"/>
          <p:nvPr/>
        </p:nvSpPr>
        <p:spPr>
          <a:xfrm>
            <a:off x="4557990" y="3227899"/>
            <a:ext cx="1524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bg1"/>
                </a:solidFill>
                <a:latin typeface="Times New Roman"/>
                <a:cs typeface="Times New Roman"/>
              </a:rPr>
              <a:t>$21,000</a:t>
            </a:r>
          </a:p>
        </p:txBody>
      </p:sp>
      <p:sp>
        <p:nvSpPr>
          <p:cNvPr id="18" name="TextBox 17">
            <a:extLst>
              <a:ext uri="{FF2B5EF4-FFF2-40B4-BE49-F238E27FC236}">
                <a16:creationId xmlns:a16="http://schemas.microsoft.com/office/drawing/2014/main" id="{01EF018C-8C01-C775-DE2A-A7FE5FC9A079}"/>
              </a:ext>
            </a:extLst>
          </p:cNvPr>
          <p:cNvSpPr txBox="1"/>
          <p:nvPr/>
        </p:nvSpPr>
        <p:spPr>
          <a:xfrm>
            <a:off x="4903047" y="1488239"/>
            <a:ext cx="1524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tx1">
                    <a:lumMod val="65000"/>
                    <a:lumOff val="35000"/>
                  </a:schemeClr>
                </a:solidFill>
                <a:latin typeface="Times New Roman"/>
                <a:cs typeface="Times New Roman"/>
              </a:rPr>
              <a:t>$5,460</a:t>
            </a:r>
          </a:p>
        </p:txBody>
      </p:sp>
      <p:sp>
        <p:nvSpPr>
          <p:cNvPr id="19" name="TextBox 18">
            <a:extLst>
              <a:ext uri="{FF2B5EF4-FFF2-40B4-BE49-F238E27FC236}">
                <a16:creationId xmlns:a16="http://schemas.microsoft.com/office/drawing/2014/main" id="{520CC5BD-3762-A9D3-7C1E-C305F4B9782B}"/>
              </a:ext>
            </a:extLst>
          </p:cNvPr>
          <p:cNvSpPr txBox="1"/>
          <p:nvPr/>
        </p:nvSpPr>
        <p:spPr>
          <a:xfrm>
            <a:off x="6096367" y="1301333"/>
            <a:ext cx="1524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tx1">
                    <a:lumMod val="65000"/>
                    <a:lumOff val="35000"/>
                  </a:schemeClr>
                </a:solidFill>
                <a:latin typeface="Times New Roman"/>
                <a:cs typeface="Times New Roman"/>
              </a:rPr>
              <a:t>$1,200</a:t>
            </a:r>
          </a:p>
        </p:txBody>
      </p:sp>
      <p:cxnSp>
        <p:nvCxnSpPr>
          <p:cNvPr id="21" name="Connector: Curved 20">
            <a:extLst>
              <a:ext uri="{FF2B5EF4-FFF2-40B4-BE49-F238E27FC236}">
                <a16:creationId xmlns:a16="http://schemas.microsoft.com/office/drawing/2014/main" id="{27CD190F-9BE9-B046-6C9B-A6CE194973F9}"/>
              </a:ext>
            </a:extLst>
          </p:cNvPr>
          <p:cNvCxnSpPr/>
          <p:nvPr/>
        </p:nvCxnSpPr>
        <p:spPr>
          <a:xfrm>
            <a:off x="5924550" y="3257550"/>
            <a:ext cx="914400" cy="9144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4D8F9503-6FAA-C95C-77A8-02A34B65A755}"/>
              </a:ext>
            </a:extLst>
          </p:cNvPr>
          <p:cNvCxnSpPr/>
          <p:nvPr/>
        </p:nvCxnSpPr>
        <p:spPr>
          <a:xfrm>
            <a:off x="6067425" y="3400425"/>
            <a:ext cx="914400" cy="914400"/>
          </a:xfrm>
          <a:prstGeom prst="curvedConnector3">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49999026-9C7A-9DDF-DA0E-9B3619CD39C0}"/>
                  </a:ext>
                </a:extLst>
              </p14:cNvPr>
              <p14:cNvContentPartPr/>
              <p14:nvPr/>
            </p14:nvContentPartPr>
            <p14:xfrm>
              <a:off x="5412153" y="1817077"/>
              <a:ext cx="258482" cy="184600"/>
            </p14:xfrm>
          </p:contentPart>
        </mc:Choice>
        <mc:Fallback xmlns="">
          <p:pic>
            <p:nvPicPr>
              <p:cNvPr id="26" name="Ink 25">
                <a:extLst>
                  <a:ext uri="{FF2B5EF4-FFF2-40B4-BE49-F238E27FC236}">
                    <a16:creationId xmlns:a16="http://schemas.microsoft.com/office/drawing/2014/main" id="{49999026-9C7A-9DDF-DA0E-9B3619CD39C0}"/>
                  </a:ext>
                </a:extLst>
              </p:cNvPr>
              <p:cNvPicPr/>
              <p:nvPr/>
            </p:nvPicPr>
            <p:blipFill>
              <a:blip r:embed="rId4"/>
              <a:stretch>
                <a:fillRect/>
              </a:stretch>
            </p:blipFill>
            <p:spPr>
              <a:xfrm>
                <a:off x="5394178" y="1799120"/>
                <a:ext cx="294073" cy="22015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F155FA4F-C136-835F-B1A9-B4B0BD693CB4}"/>
                  </a:ext>
                </a:extLst>
              </p14:cNvPr>
              <p14:cNvContentPartPr/>
              <p14:nvPr/>
            </p14:nvContentPartPr>
            <p14:xfrm>
              <a:off x="6165577" y="1660769"/>
              <a:ext cx="243037" cy="329352"/>
            </p14:xfrm>
          </p:contentPart>
        </mc:Choice>
        <mc:Fallback xmlns="">
          <p:pic>
            <p:nvPicPr>
              <p:cNvPr id="27" name="Ink 26">
                <a:extLst>
                  <a:ext uri="{FF2B5EF4-FFF2-40B4-BE49-F238E27FC236}">
                    <a16:creationId xmlns:a16="http://schemas.microsoft.com/office/drawing/2014/main" id="{F155FA4F-C136-835F-B1A9-B4B0BD693CB4}"/>
                  </a:ext>
                </a:extLst>
              </p:cNvPr>
              <p:cNvPicPr/>
              <p:nvPr/>
            </p:nvPicPr>
            <p:blipFill>
              <a:blip r:embed="rId6"/>
              <a:stretch>
                <a:fillRect/>
              </a:stretch>
            </p:blipFill>
            <p:spPr>
              <a:xfrm>
                <a:off x="6147601" y="1642791"/>
                <a:ext cx="278630" cy="364948"/>
              </a:xfrm>
              <a:prstGeom prst="rect">
                <a:avLst/>
              </a:prstGeom>
            </p:spPr>
          </p:pic>
        </mc:Fallback>
      </mc:AlternateContent>
    </p:spTree>
    <p:extLst>
      <p:ext uri="{BB962C8B-B14F-4D97-AF65-F5344CB8AC3E}">
        <p14:creationId xmlns:p14="http://schemas.microsoft.com/office/powerpoint/2010/main" val="455243663"/>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87D3-F510-4E6D-F0A5-FEDCAD5A609A}"/>
              </a:ext>
            </a:extLst>
          </p:cNvPr>
          <p:cNvSpPr>
            <a:spLocks noGrp="1"/>
          </p:cNvSpPr>
          <p:nvPr>
            <p:ph type="title"/>
          </p:nvPr>
        </p:nvSpPr>
        <p:spPr/>
        <p:txBody>
          <a:bodyPr/>
          <a:lstStyle/>
          <a:p>
            <a:r>
              <a:rPr lang="en-US"/>
              <a:t>Cost Estimation</a:t>
            </a:r>
          </a:p>
        </p:txBody>
      </p:sp>
      <p:sp>
        <p:nvSpPr>
          <p:cNvPr id="3" name="Content Placeholder 2">
            <a:extLst>
              <a:ext uri="{FF2B5EF4-FFF2-40B4-BE49-F238E27FC236}">
                <a16:creationId xmlns:a16="http://schemas.microsoft.com/office/drawing/2014/main" id="{C458C78C-C6F6-70B5-BA6C-A96E062A5F1C}"/>
              </a:ext>
            </a:extLst>
          </p:cNvPr>
          <p:cNvSpPr>
            <a:spLocks noGrp="1"/>
          </p:cNvSpPr>
          <p:nvPr>
            <p:ph idx="1"/>
          </p:nvPr>
        </p:nvSpPr>
        <p:spPr>
          <a:xfrm>
            <a:off x="528031" y="2717678"/>
            <a:ext cx="4624667" cy="4430106"/>
          </a:xfrm>
        </p:spPr>
        <p:txBody>
          <a:bodyPr vert="horz" lIns="91440" tIns="45720" rIns="91440" bIns="45720" rtlCol="0" anchor="t">
            <a:normAutofit/>
          </a:bodyPr>
          <a:lstStyle/>
          <a:p>
            <a:pPr>
              <a:lnSpc>
                <a:spcPct val="100000"/>
              </a:lnSpc>
              <a:spcBef>
                <a:spcPts val="0"/>
              </a:spcBef>
            </a:pPr>
            <a:r>
              <a:rPr lang="en-US"/>
              <a:t> </a:t>
            </a:r>
          </a:p>
          <a:p>
            <a:pPr>
              <a:lnSpc>
                <a:spcPct val="100000"/>
              </a:lnSpc>
              <a:spcBef>
                <a:spcPts val="0"/>
              </a:spcBef>
            </a:pPr>
            <a:r>
              <a:rPr lang="en-US" sz="1800"/>
              <a:t>Chosen Approach: </a:t>
            </a:r>
            <a:endParaRPr lang="en-US"/>
          </a:p>
          <a:p>
            <a:pPr>
              <a:lnSpc>
                <a:spcPct val="100000"/>
              </a:lnSpc>
              <a:spcBef>
                <a:spcPts val="0"/>
              </a:spcBef>
            </a:pPr>
            <a:r>
              <a:rPr lang="en-US">
                <a:ea typeface="+mn-lt"/>
                <a:cs typeface="+mn-lt"/>
              </a:rPr>
              <a:t> Application Composition</a:t>
            </a:r>
            <a:endParaRPr lang="en-US"/>
          </a:p>
          <a:p>
            <a:pPr>
              <a:lnSpc>
                <a:spcPct val="100000"/>
              </a:lnSpc>
              <a:spcBef>
                <a:spcPts val="0"/>
              </a:spcBef>
            </a:pPr>
            <a:endParaRPr lang="en-US"/>
          </a:p>
          <a:p>
            <a:pPr>
              <a:lnSpc>
                <a:spcPct val="100000"/>
              </a:lnSpc>
              <a:spcBef>
                <a:spcPts val="0"/>
              </a:spcBef>
            </a:pPr>
            <a:endParaRPr lang="en-US"/>
          </a:p>
          <a:p>
            <a:pPr marL="285750" indent="-285750">
              <a:lnSpc>
                <a:spcPct val="100000"/>
              </a:lnSpc>
              <a:spcBef>
                <a:spcPts val="0"/>
              </a:spcBef>
              <a:buFont typeface="Calibri,Sans-Serif" panose="020B0604020202020204" pitchFamily="34" charset="0"/>
              <a:buChar char="-"/>
            </a:pPr>
            <a:r>
              <a:rPr lang="en-US"/>
              <a:t>Hardware: </a:t>
            </a:r>
          </a:p>
          <a:p>
            <a:pPr marL="742950" lvl="2" indent="-285750">
              <a:lnSpc>
                <a:spcPct val="100000"/>
              </a:lnSpc>
              <a:spcBef>
                <a:spcPts val="0"/>
              </a:spcBef>
              <a:buFont typeface="Wingdings" panose="020B0604020202020204" pitchFamily="34" charset="0"/>
              <a:buChar char="§"/>
            </a:pPr>
            <a:endParaRPr lang="en-US"/>
          </a:p>
          <a:p>
            <a:pPr marL="742950" lvl="2" indent="-285750">
              <a:lnSpc>
                <a:spcPct val="100000"/>
              </a:lnSpc>
              <a:spcBef>
                <a:spcPts val="0"/>
              </a:spcBef>
              <a:buFont typeface="Wingdings" panose="020B0604020202020204" pitchFamily="34" charset="0"/>
              <a:buChar char="§"/>
            </a:pPr>
            <a:r>
              <a:rPr lang="en-US"/>
              <a:t>Development Machines: $</a:t>
            </a:r>
            <a:r>
              <a:rPr lang="en-US">
                <a:ea typeface="+mn-lt"/>
                <a:cs typeface="+mn-lt"/>
              </a:rPr>
              <a:t>1,500 each X 3 developers = $4,500</a:t>
            </a:r>
            <a:endParaRPr lang="en-US"/>
          </a:p>
          <a:p>
            <a:pPr lvl="2">
              <a:lnSpc>
                <a:spcPct val="100000"/>
              </a:lnSpc>
              <a:spcBef>
                <a:spcPts val="0"/>
              </a:spcBef>
            </a:pPr>
            <a:endParaRPr lang="en-US"/>
          </a:p>
          <a:p>
            <a:pPr marL="742950" lvl="2" indent="-285750">
              <a:lnSpc>
                <a:spcPct val="100000"/>
              </a:lnSpc>
              <a:spcBef>
                <a:spcPts val="0"/>
              </a:spcBef>
              <a:buFont typeface="Wingdings" panose="020B0604020202020204" pitchFamily="34" charset="0"/>
              <a:buChar char="§"/>
            </a:pPr>
            <a:r>
              <a:rPr lang="en-US"/>
              <a:t>Server: </a:t>
            </a:r>
            <a:r>
              <a:rPr lang="en-US">
                <a:ea typeface="+mn-lt"/>
                <a:cs typeface="+mn-lt"/>
              </a:rPr>
              <a:t>$160 per month * 6 months = $960</a:t>
            </a:r>
            <a:endParaRPr lang="en-US" sz="2200"/>
          </a:p>
        </p:txBody>
      </p:sp>
      <p:sp>
        <p:nvSpPr>
          <p:cNvPr id="5" name="Content Placeholder 2">
            <a:extLst>
              <a:ext uri="{FF2B5EF4-FFF2-40B4-BE49-F238E27FC236}">
                <a16:creationId xmlns:a16="http://schemas.microsoft.com/office/drawing/2014/main" id="{1157D01D-AEB4-8FE5-80B5-4329BC873A5E}"/>
              </a:ext>
            </a:extLst>
          </p:cNvPr>
          <p:cNvSpPr txBox="1">
            <a:spLocks/>
          </p:cNvSpPr>
          <p:nvPr/>
        </p:nvSpPr>
        <p:spPr>
          <a:xfrm>
            <a:off x="6091259" y="2713500"/>
            <a:ext cx="4767542" cy="443010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285750">
              <a:buFont typeface="Calibri" panose="020B0604020202020204" pitchFamily="34" charset="0"/>
              <a:buChar char="-"/>
            </a:pPr>
            <a:r>
              <a:rPr lang="en-US" sz="2000"/>
              <a:t>Software</a:t>
            </a:r>
            <a:endParaRPr lang="en-US"/>
          </a:p>
          <a:p>
            <a:pPr marL="800100" lvl="2" indent="-285750">
              <a:buFont typeface="Wingdings" panose="020B0604020202020204" pitchFamily="34" charset="0"/>
              <a:buChar char="§"/>
            </a:pPr>
            <a:r>
              <a:rPr lang="en-US"/>
              <a:t>Google maps API access: $200 a month * 6 months = $1,200</a:t>
            </a:r>
          </a:p>
          <a:p>
            <a:pPr marL="514350" lvl="2"/>
            <a:endParaRPr lang="en-US"/>
          </a:p>
          <a:p>
            <a:pPr marL="342900" lvl="1" indent="-285750">
              <a:buFont typeface="Calibri" panose="020B0604020202020204" pitchFamily="34" charset="0"/>
              <a:buChar char="-"/>
            </a:pPr>
            <a:r>
              <a:rPr lang="en-US" sz="2000"/>
              <a:t>Personnel: </a:t>
            </a:r>
          </a:p>
          <a:p>
            <a:pPr marL="800100" lvl="2" indent="-285750">
              <a:buFont typeface="Wingdings,Sans-Serif" panose="020B0604020202020204" pitchFamily="34" charset="0"/>
              <a:buChar char="§"/>
            </a:pPr>
            <a:r>
              <a:rPr lang="en-US"/>
              <a:t>Persons: $98,000</a:t>
            </a:r>
          </a:p>
          <a:p>
            <a:pPr marL="800100" lvl="2" indent="-285750">
              <a:buFont typeface="Wingdings,Sans-Serif" panose="020B0604020202020204" pitchFamily="34" charset="0"/>
              <a:buChar char="§"/>
            </a:pPr>
            <a:r>
              <a:rPr lang="en-US"/>
              <a:t>Training: $21,000</a:t>
            </a:r>
          </a:p>
          <a:p>
            <a:pPr marL="514350" lvl="2"/>
            <a:endParaRPr lang="en-US"/>
          </a:p>
          <a:p>
            <a:pPr marL="342900" lvl="1" indent="-285750">
              <a:buFont typeface="Calibri" panose="020B0604020202020204" pitchFamily="34" charset="0"/>
              <a:buChar char="-"/>
            </a:pPr>
            <a:r>
              <a:rPr lang="en-US" sz="2000"/>
              <a:t>Total: </a:t>
            </a:r>
          </a:p>
          <a:p>
            <a:pPr marL="800100" lvl="2" indent="-285750">
              <a:buFont typeface="Wingdings" panose="020B0604020202020204" pitchFamily="34" charset="0"/>
              <a:buChar char="§"/>
            </a:pPr>
            <a:r>
              <a:rPr lang="en-US">
                <a:ea typeface="+mn-lt"/>
                <a:cs typeface="+mn-lt"/>
              </a:rPr>
              <a:t>$124,700</a:t>
            </a:r>
          </a:p>
          <a:p>
            <a:pPr marL="800100" lvl="2" indent="-285750">
              <a:buFont typeface="Wingdings" panose="020B0604020202020204" pitchFamily="34" charset="0"/>
              <a:buChar char="§"/>
            </a:pPr>
            <a:endParaRPr lang="en-US">
              <a:ea typeface="+mn-lt"/>
              <a:cs typeface="+mn-lt"/>
            </a:endParaRPr>
          </a:p>
          <a:p>
            <a:pPr marL="514350" lvl="2"/>
            <a:endParaRPr lang="en-US"/>
          </a:p>
          <a:p>
            <a:pPr marL="800100" lvl="2" indent="-285750">
              <a:buFont typeface="Wingdings" panose="020B0604020202020204" pitchFamily="34" charset="0"/>
              <a:buChar char="§"/>
            </a:pPr>
            <a:endParaRPr lang="en-US" sz="220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CA1B0F5-46F6-7FF2-C3F2-2D808D6AEC8C}"/>
                  </a:ext>
                </a:extLst>
              </p14:cNvPr>
              <p14:cNvContentPartPr/>
              <p14:nvPr/>
            </p14:nvContentPartPr>
            <p14:xfrm>
              <a:off x="429846" y="8206154"/>
              <a:ext cx="19538" cy="19538"/>
            </p14:xfrm>
          </p:contentPart>
        </mc:Choice>
        <mc:Fallback xmlns="">
          <p:pic>
            <p:nvPicPr>
              <p:cNvPr id="12" name="Ink 11">
                <a:extLst>
                  <a:ext uri="{FF2B5EF4-FFF2-40B4-BE49-F238E27FC236}">
                    <a16:creationId xmlns:a16="http://schemas.microsoft.com/office/drawing/2014/main" id="{0CA1B0F5-46F6-7FF2-C3F2-2D808D6AEC8C}"/>
                  </a:ext>
                </a:extLst>
              </p:cNvPr>
              <p:cNvPicPr/>
              <p:nvPr/>
            </p:nvPicPr>
            <p:blipFill>
              <a:blip r:embed="rId3"/>
              <a:stretch>
                <a:fillRect/>
              </a:stretch>
            </p:blipFill>
            <p:spPr>
              <a:xfrm>
                <a:off x="-547054" y="7229254"/>
                <a:ext cx="1953800" cy="1953800"/>
              </a:xfrm>
              <a:prstGeom prst="rect">
                <a:avLst/>
              </a:prstGeom>
            </p:spPr>
          </p:pic>
        </mc:Fallback>
      </mc:AlternateContent>
    </p:spTree>
    <p:extLst>
      <p:ext uri="{BB962C8B-B14F-4D97-AF65-F5344CB8AC3E}">
        <p14:creationId xmlns:p14="http://schemas.microsoft.com/office/powerpoint/2010/main" val="1349588692"/>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3E9-FF81-2DF8-965B-CECF425B4EBB}"/>
              </a:ext>
            </a:extLst>
          </p:cNvPr>
          <p:cNvSpPr>
            <a:spLocks noGrp="1"/>
          </p:cNvSpPr>
          <p:nvPr>
            <p:ph type="title"/>
          </p:nvPr>
        </p:nvSpPr>
        <p:spPr/>
        <p:txBody>
          <a:bodyPr/>
          <a:lstStyle/>
          <a:p>
            <a:r>
              <a:rPr lang="en-US"/>
              <a:t>Project timeline</a:t>
            </a:r>
          </a:p>
        </p:txBody>
      </p:sp>
      <p:sp>
        <p:nvSpPr>
          <p:cNvPr id="4" name="Flowchart: Alternate Process 3">
            <a:extLst>
              <a:ext uri="{FF2B5EF4-FFF2-40B4-BE49-F238E27FC236}">
                <a16:creationId xmlns:a16="http://schemas.microsoft.com/office/drawing/2014/main" id="{AA8AA711-DE37-2BBF-98C6-56B382F7F059}"/>
              </a:ext>
            </a:extLst>
          </p:cNvPr>
          <p:cNvSpPr/>
          <p:nvPr/>
        </p:nvSpPr>
        <p:spPr>
          <a:xfrm>
            <a:off x="1000516" y="3064957"/>
            <a:ext cx="2950307" cy="32544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FE209B3-49C5-CCF0-E30B-147C4F41B8C5}"/>
              </a:ext>
            </a:extLst>
          </p:cNvPr>
          <p:cNvSpPr>
            <a:spLocks noGrp="1"/>
          </p:cNvSpPr>
          <p:nvPr/>
        </p:nvSpPr>
        <p:spPr>
          <a:xfrm>
            <a:off x="1172698" y="3355771"/>
            <a:ext cx="2644464" cy="2945197"/>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Month 1:  UI Design</a:t>
            </a:r>
          </a:p>
          <a:p>
            <a:pPr marL="342900" indent="-342900">
              <a:buFont typeface="Calibri" panose="020B0604020202020204" pitchFamily="34" charset="0"/>
              <a:buChar char="-"/>
            </a:pPr>
            <a:r>
              <a:rPr lang="en-US">
                <a:solidFill>
                  <a:schemeClr val="bg1"/>
                </a:solidFill>
              </a:rPr>
              <a:t>Develop wireframe</a:t>
            </a:r>
          </a:p>
          <a:p>
            <a:pPr marL="342900" indent="-342900">
              <a:buFont typeface="Calibri" panose="020B0604020202020204" pitchFamily="34" charset="0"/>
              <a:buChar char="-"/>
            </a:pPr>
            <a:r>
              <a:rPr lang="en-US">
                <a:solidFill>
                  <a:schemeClr val="bg1"/>
                </a:solidFill>
              </a:rPr>
              <a:t>Visual designs</a:t>
            </a:r>
          </a:p>
          <a:p>
            <a:pPr marL="342900" indent="-342900">
              <a:buFont typeface="Calibri" panose="020B0604020202020204" pitchFamily="34" charset="0"/>
              <a:buChar char="-"/>
            </a:pPr>
            <a:r>
              <a:rPr lang="en-US">
                <a:solidFill>
                  <a:schemeClr val="bg1"/>
                </a:solidFill>
              </a:rPr>
              <a:t>User feedback on wireframe</a:t>
            </a:r>
          </a:p>
          <a:p>
            <a:pPr marL="342900" indent="-342900">
              <a:buFont typeface="Calibri" panose="020B0604020202020204" pitchFamily="34" charset="0"/>
              <a:buChar char="-"/>
            </a:pPr>
            <a:endParaRPr lang="en-US">
              <a:solidFill>
                <a:srgbClr val="000000"/>
              </a:solidFill>
            </a:endParaRPr>
          </a:p>
        </p:txBody>
      </p:sp>
      <p:sp>
        <p:nvSpPr>
          <p:cNvPr id="8" name="Flowchart: Alternate Process 7">
            <a:extLst>
              <a:ext uri="{FF2B5EF4-FFF2-40B4-BE49-F238E27FC236}">
                <a16:creationId xmlns:a16="http://schemas.microsoft.com/office/drawing/2014/main" id="{E65AA1C9-7415-E29F-C7D4-5A1A4F2E85FD}"/>
              </a:ext>
            </a:extLst>
          </p:cNvPr>
          <p:cNvSpPr/>
          <p:nvPr/>
        </p:nvSpPr>
        <p:spPr>
          <a:xfrm>
            <a:off x="4292930" y="3064957"/>
            <a:ext cx="2950307" cy="325444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4FBA955-0640-A75F-7CCC-80FBCB28C9D7}"/>
              </a:ext>
            </a:extLst>
          </p:cNvPr>
          <p:cNvSpPr>
            <a:spLocks noGrp="1"/>
          </p:cNvSpPr>
          <p:nvPr/>
        </p:nvSpPr>
        <p:spPr>
          <a:xfrm>
            <a:off x="4465112" y="3355771"/>
            <a:ext cx="2644464" cy="2916441"/>
          </a:xfrm>
          <a:prstGeom prst="rect">
            <a:avLst/>
          </a:prstGeom>
        </p:spPr>
        <p:txBody>
          <a:bodyPr vert="horz" lIns="91440" tIns="45720" rIns="91440" bIns="45720" rtlCol="0" anchor="t">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Month 2:  Backend</a:t>
            </a:r>
          </a:p>
          <a:p>
            <a:pPr marL="342900" indent="-342900">
              <a:buFont typeface="Calibri" panose="020B0604020202020204" pitchFamily="34" charset="0"/>
              <a:buChar char="-"/>
            </a:pPr>
            <a:r>
              <a:rPr lang="en-US">
                <a:solidFill>
                  <a:schemeClr val="bg1"/>
                </a:solidFill>
              </a:rPr>
              <a:t>Database</a:t>
            </a:r>
          </a:p>
          <a:p>
            <a:pPr marL="342900" indent="-342900">
              <a:buFont typeface="Calibri" panose="020B0604020202020204" pitchFamily="34" charset="0"/>
              <a:buChar char="-"/>
            </a:pPr>
            <a:r>
              <a:rPr lang="en-US">
                <a:solidFill>
                  <a:schemeClr val="bg1"/>
                </a:solidFill>
              </a:rPr>
              <a:t>User Authentication</a:t>
            </a:r>
          </a:p>
          <a:p>
            <a:pPr marL="342900" indent="-342900">
              <a:buFont typeface="Calibri" panose="020B0604020202020204" pitchFamily="34" charset="0"/>
              <a:buChar char="-"/>
            </a:pPr>
            <a:r>
              <a:rPr lang="en-US">
                <a:solidFill>
                  <a:schemeClr val="bg1"/>
                </a:solidFill>
              </a:rPr>
              <a:t>API </a:t>
            </a:r>
          </a:p>
          <a:p>
            <a:pPr marL="342900" indent="-342900">
              <a:buFont typeface="Calibri" panose="020B0604020202020204" pitchFamily="34" charset="0"/>
              <a:buChar char="-"/>
            </a:pPr>
            <a:r>
              <a:rPr lang="en-US">
                <a:solidFill>
                  <a:schemeClr val="bg1"/>
                </a:solidFill>
              </a:rPr>
              <a:t>Sighting log, login and store data</a:t>
            </a:r>
          </a:p>
        </p:txBody>
      </p:sp>
      <p:sp>
        <p:nvSpPr>
          <p:cNvPr id="10" name="Flowchart: Alternate Process 9">
            <a:extLst>
              <a:ext uri="{FF2B5EF4-FFF2-40B4-BE49-F238E27FC236}">
                <a16:creationId xmlns:a16="http://schemas.microsoft.com/office/drawing/2014/main" id="{EB29648F-E74B-F458-C99B-F962BD930089}"/>
              </a:ext>
            </a:extLst>
          </p:cNvPr>
          <p:cNvSpPr/>
          <p:nvPr/>
        </p:nvSpPr>
        <p:spPr>
          <a:xfrm>
            <a:off x="7570968" y="3079335"/>
            <a:ext cx="3007816" cy="324006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E7B3720-D423-1281-DA7A-85FD95855CF5}"/>
              </a:ext>
            </a:extLst>
          </p:cNvPr>
          <p:cNvSpPr>
            <a:spLocks noGrp="1"/>
          </p:cNvSpPr>
          <p:nvPr/>
        </p:nvSpPr>
        <p:spPr>
          <a:xfrm>
            <a:off x="7743152" y="3370149"/>
            <a:ext cx="2644464" cy="288768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Month 3:  Backend</a:t>
            </a:r>
            <a:endParaRPr lang="en-US">
              <a:solidFill>
                <a:schemeClr val="bg1"/>
              </a:solidFill>
            </a:endParaRPr>
          </a:p>
          <a:p>
            <a:pPr marL="342900" indent="-342900">
              <a:buFont typeface="Calibri" panose="020B0604020202020204" pitchFamily="34" charset="0"/>
              <a:buChar char="-"/>
            </a:pPr>
            <a:r>
              <a:rPr lang="en-US">
                <a:solidFill>
                  <a:schemeClr val="bg1"/>
                </a:solidFill>
              </a:rPr>
              <a:t>Photo upload</a:t>
            </a:r>
          </a:p>
          <a:p>
            <a:pPr marL="342900" indent="-342900">
              <a:buFont typeface="Calibri" panose="020B0604020202020204" pitchFamily="34" charset="0"/>
              <a:buChar char="-"/>
            </a:pPr>
            <a:r>
              <a:rPr lang="en-US">
                <a:solidFill>
                  <a:schemeClr val="bg1"/>
                </a:solidFill>
              </a:rPr>
              <a:t>Data retrieval</a:t>
            </a:r>
          </a:p>
          <a:p>
            <a:pPr marL="342900" indent="-342900">
              <a:buFont typeface="Calibri" panose="020B0604020202020204" pitchFamily="34" charset="0"/>
              <a:buChar char="-"/>
            </a:pPr>
            <a:r>
              <a:rPr lang="en-US">
                <a:solidFill>
                  <a:schemeClr val="bg1"/>
                </a:solidFill>
              </a:rPr>
              <a:t>Navigation</a:t>
            </a:r>
          </a:p>
          <a:p>
            <a:pPr marL="342900" indent="-342900">
              <a:buFont typeface="Calibri" panose="020B0604020202020204" pitchFamily="34" charset="0"/>
              <a:buChar char="-"/>
            </a:pPr>
            <a:r>
              <a:rPr lang="en-US">
                <a:solidFill>
                  <a:schemeClr val="bg1"/>
                </a:solidFill>
              </a:rPr>
              <a:t>Interface</a:t>
            </a:r>
          </a:p>
          <a:p>
            <a:pPr marL="342900" indent="-342900">
              <a:buFont typeface="Calibri" panose="020B0604020202020204" pitchFamily="34" charset="0"/>
              <a:buChar char="-"/>
            </a:pPr>
            <a:r>
              <a:rPr lang="en-US">
                <a:solidFill>
                  <a:schemeClr val="bg1"/>
                </a:solidFill>
              </a:rPr>
              <a:t>Back and front end API</a:t>
            </a:r>
          </a:p>
          <a:p>
            <a:pPr marL="342900" indent="-342900">
              <a:buFont typeface="Calibri" panose="020B0604020202020204" pitchFamily="34" charset="0"/>
              <a:buChar char="-"/>
            </a:pPr>
            <a:endParaRPr lang="en-US">
              <a:solidFill>
                <a:srgbClr val="000000"/>
              </a:solidFill>
            </a:endParaRPr>
          </a:p>
        </p:txBody>
      </p:sp>
    </p:spTree>
    <p:extLst>
      <p:ext uri="{BB962C8B-B14F-4D97-AF65-F5344CB8AC3E}">
        <p14:creationId xmlns:p14="http://schemas.microsoft.com/office/powerpoint/2010/main" val="3062957875"/>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3E9-FF81-2DF8-965B-CECF425B4EBB}"/>
              </a:ext>
            </a:extLst>
          </p:cNvPr>
          <p:cNvSpPr>
            <a:spLocks noGrp="1"/>
          </p:cNvSpPr>
          <p:nvPr>
            <p:ph type="title"/>
          </p:nvPr>
        </p:nvSpPr>
        <p:spPr/>
        <p:txBody>
          <a:bodyPr/>
          <a:lstStyle/>
          <a:p>
            <a:r>
              <a:rPr lang="en-US"/>
              <a:t>Project timeline</a:t>
            </a:r>
          </a:p>
        </p:txBody>
      </p:sp>
      <p:sp>
        <p:nvSpPr>
          <p:cNvPr id="4" name="Flowchart: Alternate Process 3">
            <a:extLst>
              <a:ext uri="{FF2B5EF4-FFF2-40B4-BE49-F238E27FC236}">
                <a16:creationId xmlns:a16="http://schemas.microsoft.com/office/drawing/2014/main" id="{AA8AA711-DE37-2BBF-98C6-56B382F7F059}"/>
              </a:ext>
            </a:extLst>
          </p:cNvPr>
          <p:cNvSpPr/>
          <p:nvPr/>
        </p:nvSpPr>
        <p:spPr>
          <a:xfrm>
            <a:off x="1000516" y="3064957"/>
            <a:ext cx="2950307" cy="32544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FE209B3-49C5-CCF0-E30B-147C4F41B8C5}"/>
              </a:ext>
            </a:extLst>
          </p:cNvPr>
          <p:cNvSpPr>
            <a:spLocks noGrp="1"/>
          </p:cNvSpPr>
          <p:nvPr/>
        </p:nvSpPr>
        <p:spPr>
          <a:xfrm>
            <a:off x="1172698" y="3298262"/>
            <a:ext cx="2644464" cy="262889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Month 4:  Frontend</a:t>
            </a:r>
          </a:p>
          <a:p>
            <a:pPr marL="342900" indent="-342900">
              <a:buFont typeface="Calibri" panose="020B0604020202020204" pitchFamily="34" charset="0"/>
              <a:buChar char="-"/>
            </a:pPr>
            <a:r>
              <a:rPr lang="en-US">
                <a:solidFill>
                  <a:schemeClr val="bg1"/>
                </a:solidFill>
              </a:rPr>
              <a:t>Community feed</a:t>
            </a:r>
          </a:p>
          <a:p>
            <a:pPr marL="342900" indent="-342900">
              <a:buFont typeface="Calibri" panose="020B0604020202020204" pitchFamily="34" charset="0"/>
              <a:buChar char="-"/>
            </a:pPr>
            <a:r>
              <a:rPr lang="en-US">
                <a:solidFill>
                  <a:schemeClr val="bg1"/>
                </a:solidFill>
              </a:rPr>
              <a:t>Views</a:t>
            </a:r>
          </a:p>
          <a:p>
            <a:pPr marL="342900" indent="-342900">
              <a:buFont typeface="Calibri" panose="020B0604020202020204" pitchFamily="34" charset="0"/>
              <a:buChar char="-"/>
            </a:pPr>
            <a:r>
              <a:rPr lang="en-US">
                <a:solidFill>
                  <a:schemeClr val="bg1"/>
                </a:solidFill>
              </a:rPr>
              <a:t>Search/Filter</a:t>
            </a:r>
          </a:p>
          <a:p>
            <a:pPr marL="342900" indent="-342900">
              <a:buFont typeface="Calibri" panose="020B0604020202020204" pitchFamily="34" charset="0"/>
              <a:buChar char="-"/>
            </a:pPr>
            <a:r>
              <a:rPr lang="en-US">
                <a:solidFill>
                  <a:schemeClr val="bg1"/>
                </a:solidFill>
              </a:rPr>
              <a:t>Likes</a:t>
            </a:r>
          </a:p>
          <a:p>
            <a:pPr marL="342900" indent="-342900">
              <a:buFont typeface="Calibri" panose="020B0604020202020204" pitchFamily="34" charset="0"/>
              <a:buChar char="-"/>
            </a:pPr>
            <a:r>
              <a:rPr lang="en-US">
                <a:solidFill>
                  <a:schemeClr val="bg1"/>
                </a:solidFill>
              </a:rPr>
              <a:t>Test UX</a:t>
            </a:r>
          </a:p>
          <a:p>
            <a:pPr marL="342900" indent="-342900">
              <a:buFont typeface="Calibri" panose="020B0604020202020204" pitchFamily="34" charset="0"/>
              <a:buChar char="-"/>
            </a:pPr>
            <a:endParaRPr lang="en-US">
              <a:solidFill>
                <a:srgbClr val="FFFFFF"/>
              </a:solidFill>
            </a:endParaRPr>
          </a:p>
          <a:p>
            <a:pPr marL="342900" indent="-342900">
              <a:buFont typeface="Calibri" panose="020B0604020202020204" pitchFamily="34" charset="0"/>
              <a:buChar char="-"/>
            </a:pPr>
            <a:endParaRPr lang="en-US">
              <a:solidFill>
                <a:srgbClr val="000000"/>
              </a:solidFill>
            </a:endParaRPr>
          </a:p>
        </p:txBody>
      </p:sp>
      <p:sp>
        <p:nvSpPr>
          <p:cNvPr id="8" name="Flowchart: Alternate Process 7">
            <a:extLst>
              <a:ext uri="{FF2B5EF4-FFF2-40B4-BE49-F238E27FC236}">
                <a16:creationId xmlns:a16="http://schemas.microsoft.com/office/drawing/2014/main" id="{E65AA1C9-7415-E29F-C7D4-5A1A4F2E85FD}"/>
              </a:ext>
            </a:extLst>
          </p:cNvPr>
          <p:cNvSpPr/>
          <p:nvPr/>
        </p:nvSpPr>
        <p:spPr>
          <a:xfrm>
            <a:off x="4292930" y="3064957"/>
            <a:ext cx="2950307" cy="325444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4FBA955-0640-A75F-7CCC-80FBCB28C9D7}"/>
              </a:ext>
            </a:extLst>
          </p:cNvPr>
          <p:cNvSpPr>
            <a:spLocks noGrp="1"/>
          </p:cNvSpPr>
          <p:nvPr/>
        </p:nvSpPr>
        <p:spPr>
          <a:xfrm>
            <a:off x="4465112" y="3370148"/>
            <a:ext cx="2644464" cy="2628895"/>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Month 5:  Testing</a:t>
            </a:r>
          </a:p>
          <a:p>
            <a:pPr marL="342900" indent="-342900">
              <a:buFont typeface="Calibri" panose="020B0604020202020204" pitchFamily="34" charset="0"/>
              <a:buChar char="-"/>
            </a:pPr>
            <a:r>
              <a:rPr lang="en-US">
                <a:solidFill>
                  <a:schemeClr val="bg1"/>
                </a:solidFill>
              </a:rPr>
              <a:t>Comprehensive </a:t>
            </a:r>
          </a:p>
          <a:p>
            <a:pPr marL="342900" indent="-342900">
              <a:buFont typeface="Calibri" panose="020B0604020202020204" pitchFamily="34" charset="0"/>
              <a:buChar char="-"/>
            </a:pPr>
            <a:r>
              <a:rPr lang="en-US">
                <a:solidFill>
                  <a:schemeClr val="bg1"/>
                </a:solidFill>
              </a:rPr>
              <a:t>Security</a:t>
            </a:r>
          </a:p>
          <a:p>
            <a:pPr marL="342900" indent="-342900">
              <a:buFont typeface="Calibri" panose="020B0604020202020204" pitchFamily="34" charset="0"/>
              <a:buChar char="-"/>
            </a:pPr>
            <a:r>
              <a:rPr lang="en-US">
                <a:solidFill>
                  <a:schemeClr val="bg1"/>
                </a:solidFill>
              </a:rPr>
              <a:t>Debug</a:t>
            </a:r>
          </a:p>
          <a:p>
            <a:pPr marL="342900" indent="-342900">
              <a:buFont typeface="Calibri" panose="020B0604020202020204" pitchFamily="34" charset="0"/>
              <a:buChar char="-"/>
            </a:pPr>
            <a:r>
              <a:rPr lang="en-US" err="1">
                <a:solidFill>
                  <a:schemeClr val="bg1"/>
                </a:solidFill>
              </a:rPr>
              <a:t>Optamize</a:t>
            </a:r>
          </a:p>
        </p:txBody>
      </p:sp>
      <p:sp>
        <p:nvSpPr>
          <p:cNvPr id="10" name="Flowchart: Alternate Process 9">
            <a:extLst>
              <a:ext uri="{FF2B5EF4-FFF2-40B4-BE49-F238E27FC236}">
                <a16:creationId xmlns:a16="http://schemas.microsoft.com/office/drawing/2014/main" id="{EB29648F-E74B-F458-C99B-F962BD930089}"/>
              </a:ext>
            </a:extLst>
          </p:cNvPr>
          <p:cNvSpPr/>
          <p:nvPr/>
        </p:nvSpPr>
        <p:spPr>
          <a:xfrm>
            <a:off x="7570968" y="3079335"/>
            <a:ext cx="3007816" cy="324006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E7B3720-D423-1281-DA7A-85FD95855CF5}"/>
              </a:ext>
            </a:extLst>
          </p:cNvPr>
          <p:cNvSpPr>
            <a:spLocks noGrp="1"/>
          </p:cNvSpPr>
          <p:nvPr/>
        </p:nvSpPr>
        <p:spPr>
          <a:xfrm>
            <a:off x="7743152" y="3269507"/>
            <a:ext cx="2644464" cy="3060215"/>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Month 6:  Adjust and Document</a:t>
            </a:r>
          </a:p>
          <a:p>
            <a:pPr marL="342900" indent="-342900">
              <a:buFont typeface="Calibri" panose="020B0604020202020204" pitchFamily="34" charset="0"/>
              <a:buChar char="-"/>
            </a:pPr>
            <a:r>
              <a:rPr lang="en-US">
                <a:solidFill>
                  <a:schemeClr val="bg1"/>
                </a:solidFill>
              </a:rPr>
              <a:t>Adjust to feedback</a:t>
            </a:r>
          </a:p>
          <a:p>
            <a:pPr marL="342900" indent="-342900">
              <a:buFont typeface="Calibri" panose="020B0604020202020204" pitchFamily="34" charset="0"/>
              <a:buChar char="-"/>
            </a:pPr>
            <a:r>
              <a:rPr lang="en-US">
                <a:solidFill>
                  <a:schemeClr val="bg1"/>
                </a:solidFill>
              </a:rPr>
              <a:t>User Documentation</a:t>
            </a:r>
          </a:p>
        </p:txBody>
      </p:sp>
    </p:spTree>
    <p:extLst>
      <p:ext uri="{BB962C8B-B14F-4D97-AF65-F5344CB8AC3E}">
        <p14:creationId xmlns:p14="http://schemas.microsoft.com/office/powerpoint/2010/main" val="1506128746"/>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93BA-8501-8CC6-A105-A5A1A54872B1}"/>
              </a:ext>
            </a:extLst>
          </p:cNvPr>
          <p:cNvSpPr>
            <a:spLocks noGrp="1"/>
          </p:cNvSpPr>
          <p:nvPr>
            <p:ph type="title" idx="4294967295"/>
          </p:nvPr>
        </p:nvSpPr>
        <p:spPr>
          <a:xfrm>
            <a:off x="0" y="0"/>
            <a:ext cx="10077450" cy="641717"/>
          </a:xfrm>
        </p:spPr>
        <p:txBody>
          <a:bodyPr/>
          <a:lstStyle/>
          <a:p>
            <a:r>
              <a:rPr lang="en-US"/>
              <a:t>Functional Requirements</a:t>
            </a:r>
          </a:p>
        </p:txBody>
      </p:sp>
      <p:sp>
        <p:nvSpPr>
          <p:cNvPr id="3" name="Content Placeholder 2">
            <a:extLst>
              <a:ext uri="{FF2B5EF4-FFF2-40B4-BE49-F238E27FC236}">
                <a16:creationId xmlns:a16="http://schemas.microsoft.com/office/drawing/2014/main" id="{D2FE5543-E8B3-2EA8-C043-7C8F4BFC4BA9}"/>
              </a:ext>
            </a:extLst>
          </p:cNvPr>
          <p:cNvSpPr>
            <a:spLocks noGrp="1"/>
          </p:cNvSpPr>
          <p:nvPr>
            <p:ph idx="4294967295"/>
          </p:nvPr>
        </p:nvSpPr>
        <p:spPr>
          <a:xfrm>
            <a:off x="0" y="876179"/>
            <a:ext cx="12192000" cy="4897438"/>
          </a:xfrm>
        </p:spPr>
        <p:txBody>
          <a:bodyPr>
            <a:normAutofit/>
          </a:bodyPr>
          <a:lstStyle/>
          <a:p>
            <a:pPr marL="457200" indent="-457200">
              <a:buFont typeface="+mj-lt"/>
              <a:buAutoNum type="arabicPeriod"/>
            </a:pPr>
            <a:r>
              <a:rPr lang="en-US"/>
              <a:t>A user shall be able to post a photo containing an animal that can be </a:t>
            </a:r>
            <a:r>
              <a:rPr lang="en-US" err="1"/>
              <a:t>automaticallyidentified</a:t>
            </a:r>
            <a:r>
              <a:rPr lang="en-US"/>
              <a:t> via an AI-assisted scanning API.</a:t>
            </a:r>
          </a:p>
          <a:p>
            <a:pPr marL="457200" indent="-457200">
              <a:buFont typeface="+mj-lt"/>
              <a:buAutoNum type="arabicPeriod"/>
            </a:pPr>
            <a:r>
              <a:rPr lang="en-US"/>
              <a:t>A user shall be able to share and view their uploaded photos in a news feed-like </a:t>
            </a:r>
            <a:r>
              <a:rPr lang="en-US" err="1"/>
              <a:t>interface,mixed</a:t>
            </a:r>
            <a:r>
              <a:rPr lang="en-US"/>
              <a:t> in with other users as desired.</a:t>
            </a:r>
          </a:p>
          <a:p>
            <a:pPr marL="457200" indent="-457200">
              <a:buFont typeface="+mj-lt"/>
              <a:buAutoNum type="arabicPeriod"/>
            </a:pPr>
            <a:r>
              <a:rPr lang="en-US"/>
              <a:t>A user shall be able to share via an automatically generated HTTPS link their </a:t>
            </a:r>
            <a:r>
              <a:rPr lang="en-US" err="1"/>
              <a:t>individualuploaded</a:t>
            </a:r>
            <a:r>
              <a:rPr lang="en-US"/>
              <a:t> photos or profile outside the TwitTwat service itself.</a:t>
            </a:r>
          </a:p>
          <a:p>
            <a:pPr marL="457200" indent="-457200">
              <a:buFont typeface="+mj-lt"/>
              <a:buAutoNum type="arabicPeriod"/>
            </a:pPr>
            <a:r>
              <a:rPr lang="en-US"/>
              <a:t>A user shall have full control over the visibility of their profile to other users and </a:t>
            </a:r>
            <a:r>
              <a:rPr lang="en-US" err="1"/>
              <a:t>outsidethe</a:t>
            </a:r>
            <a:r>
              <a:rPr lang="en-US"/>
              <a:t> service such as through a search engine.</a:t>
            </a:r>
          </a:p>
          <a:p>
            <a:pPr marL="457200" indent="-457200">
              <a:buFont typeface="+mj-lt"/>
              <a:buAutoNum type="arabicPeriod"/>
            </a:pPr>
            <a:r>
              <a:rPr lang="en-US"/>
              <a:t>A user shall have the ability to delete their uploaded photos from the service as desired.</a:t>
            </a:r>
          </a:p>
          <a:p>
            <a:pPr marL="457200" indent="-457200">
              <a:buFont typeface="+mj-lt"/>
              <a:buAutoNum type="arabicPeriod"/>
            </a:pPr>
            <a:r>
              <a:rPr lang="en-US"/>
              <a:t>The service shall be able to reject uploaded photos that do not contain an animal or allow for an appeal from a user via manual moderation from the development team if the AI-assisted scanning API detects a human face or doesn’t detect an animal.</a:t>
            </a:r>
          </a:p>
        </p:txBody>
      </p:sp>
    </p:spTree>
    <p:extLst>
      <p:ext uri="{BB962C8B-B14F-4D97-AF65-F5344CB8AC3E}">
        <p14:creationId xmlns:p14="http://schemas.microsoft.com/office/powerpoint/2010/main" val="597089355"/>
      </p:ext>
    </p:extLst>
  </p:cSld>
  <p:clrMapOvr>
    <a:masterClrMapping/>
  </p:clrMapOvr>
  <p:transition spd="slow">
    <p:fade thruBlk="1"/>
  </p:transition>
</p:sld>
</file>

<file path=ppt/theme/theme1.xml><?xml version="1.0" encoding="utf-8"?>
<a:theme xmlns:a="http://schemas.openxmlformats.org/drawingml/2006/main" name="RocaVTI">
  <a:themeElements>
    <a:clrScheme name="AnalogousFromDarkSeedRightStep">
      <a:dk1>
        <a:srgbClr val="000000"/>
      </a:dk1>
      <a:lt1>
        <a:srgbClr val="FFFFFF"/>
      </a:lt1>
      <a:dk2>
        <a:srgbClr val="1B311F"/>
      </a:dk2>
      <a:lt2>
        <a:srgbClr val="F3F0F3"/>
      </a:lt2>
      <a:accent1>
        <a:srgbClr val="47B548"/>
      </a:accent1>
      <a:accent2>
        <a:srgbClr val="3BB16D"/>
      </a:accent2>
      <a:accent3>
        <a:srgbClr val="45B19F"/>
      </a:accent3>
      <a:accent4>
        <a:srgbClr val="3B93B1"/>
      </a:accent4>
      <a:accent5>
        <a:srgbClr val="4D74C3"/>
      </a:accent5>
      <a:accent6>
        <a:srgbClr val="534AB7"/>
      </a:accent6>
      <a:hlink>
        <a:srgbClr val="B97C3D"/>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RocaVTI</vt:lpstr>
      <vt:lpstr>TwitTwat: A Local Wildlife Photo Sharing Journal</vt:lpstr>
      <vt:lpstr>Objective</vt:lpstr>
      <vt:lpstr>Similar apps</vt:lpstr>
      <vt:lpstr>Software Process Model – Incremental Process Model</vt:lpstr>
      <vt:lpstr>Cost Estimation</vt:lpstr>
      <vt:lpstr>Cost Estimation</vt:lpstr>
      <vt:lpstr>Project timeline</vt:lpstr>
      <vt:lpstr>Project timeline</vt:lpstr>
      <vt:lpstr>Functional Requirements</vt:lpstr>
      <vt:lpstr>Non-Functional Requirements</vt:lpstr>
      <vt:lpstr>Use Case Diagram</vt:lpstr>
      <vt:lpstr>Sequence Diagram</vt:lpstr>
      <vt:lpstr>Sequence Diagram</vt:lpstr>
      <vt:lpstr>Sequence Diagram</vt:lpstr>
      <vt:lpstr>Sequence Diagram</vt:lpstr>
      <vt:lpstr>Sequence Diagram</vt:lpstr>
      <vt:lpstr>Sequence Diagram</vt:lpstr>
      <vt:lpstr>Class Diagram</vt:lpstr>
      <vt:lpstr>Architectural Design Model-View-Controller Pattern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Giovani Jonenson</dc:creator>
  <cp:revision>6</cp:revision>
  <dcterms:created xsi:type="dcterms:W3CDTF">2024-11-08T04:41:51Z</dcterms:created>
  <dcterms:modified xsi:type="dcterms:W3CDTF">2024-11-11T05:57:11Z</dcterms:modified>
</cp:coreProperties>
</file>