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5.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OpenSans-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7d0683bf1b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7d0683bf1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7d0683bf1b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7d0683bf1b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7d0683bf1b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7d0683bf1b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7e9feb778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7e9feb77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7e9feb778f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7e9feb778f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The objective of improved data processing is to remove all unwanted objects from images, such as annotations (eg. Malignant Image 6) by cropping. By delineating the brain in the improved dataset, it will be easier for our models to carry out classification.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7e9feb778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7e9feb778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t>
            </a:r>
            <a:r>
              <a:rPr lang="en"/>
              <a:t>images</a:t>
            </a:r>
            <a:r>
              <a:rPr lang="en"/>
              <a:t> must be converted to grayscale. The “if statement” checks for grayscale images. If the image does not have 3 channels which represents an RGB image, gaussian blurring will be applied to remove gaussian noise from the image straightaway. Else, the RGB image will be converted to grayscale first before applying gaussian blurring.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7e9feb778f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7e9feb778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The next step binary thresholding. It segments the outline of the brain to white to facilitate contour detection.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7e9feb778f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7e9feb778f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7e9feb778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7e9feb778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cropping the images, we then did train-test split, data augmentation and normalisation as explained by chloe earlier.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will only be showing our results for the improved </a:t>
            </a:r>
            <a:r>
              <a:rPr lang="en"/>
              <a:t>dataset</a:t>
            </a:r>
            <a:r>
              <a:rPr lang="en"/>
              <a:t> with logistic regression as we only had better results with logistic regression.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7d0683bf1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7d0683bf1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7d0683bf1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7d0683bf1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7d0bd169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7d0bd169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7d0bd169a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7d0bd169a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Note: test data has 2x more malignant than benign</a:t>
            </a:r>
            <a:endParaRPr/>
          </a:p>
          <a:p>
            <a:pPr indent="-298450" lvl="0" marL="457200" rtl="0" algn="l">
              <a:spcBef>
                <a:spcPts val="0"/>
              </a:spcBef>
              <a:spcAft>
                <a:spcPts val="0"/>
              </a:spcAft>
              <a:buSzPts val="1100"/>
              <a:buChar char="●"/>
            </a:pPr>
            <a:r>
              <a:rPr lang="en"/>
              <a:t>so balanced accuracy focuses on prediction of benign data (reduce benign marked as malignant) while accuracy focuses on prediction of malignant data (reduce malignant marked as benign) - can be argued that accuracy is more impt than balanced accuracy in this case.</a:t>
            </a:r>
            <a:endParaRPr/>
          </a:p>
          <a:p>
            <a:pPr indent="-298450" lvl="0" marL="457200" rtl="0" algn="l">
              <a:spcBef>
                <a:spcPts val="0"/>
              </a:spcBef>
              <a:spcAft>
                <a:spcPts val="0"/>
              </a:spcAft>
              <a:buSzPts val="1100"/>
              <a:buChar char="●"/>
            </a:pPr>
            <a:r>
              <a:rPr lang="en"/>
              <a:t>More malignant in dataset - high false negative rate for euclidean</a:t>
            </a:r>
            <a:endParaRPr/>
          </a:p>
          <a:p>
            <a:pPr indent="-298450" lvl="0" marL="457200" rtl="0" algn="l">
              <a:spcBef>
                <a:spcPts val="0"/>
              </a:spcBef>
              <a:spcAft>
                <a:spcPts val="0"/>
              </a:spcAft>
              <a:buSzPts val="1100"/>
              <a:buChar char="●"/>
            </a:pPr>
            <a:r>
              <a:rPr lang="en"/>
              <a:t>diff runs lead to diff results in terms of whether max euclidean or max </a:t>
            </a:r>
            <a:r>
              <a:rPr lang="en"/>
              <a:t>cosine is better, but the trend that euclidean has k=1 is there</a:t>
            </a:r>
            <a:endParaRPr/>
          </a:p>
          <a:p>
            <a:pPr indent="-298450" lvl="0" marL="457200" rtl="0" algn="l">
              <a:spcBef>
                <a:spcPts val="0"/>
              </a:spcBef>
              <a:spcAft>
                <a:spcPts val="0"/>
              </a:spcAft>
              <a:buSzPts val="1100"/>
              <a:buChar char="●"/>
            </a:pPr>
            <a:r>
              <a:rPr lang="en"/>
              <a:t>high variance if peak is at k=1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7d0683bf1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7d0683bf1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7e9feb77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7e9feb77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7e9feb778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7e9feb778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through the methods</a:t>
            </a:r>
            <a:endParaRPr/>
          </a:p>
          <a:p>
            <a:pPr indent="0" lvl="0" marL="0" rtl="0" algn="l">
              <a:spcBef>
                <a:spcPts val="0"/>
              </a:spcBef>
              <a:spcAft>
                <a:spcPts val="0"/>
              </a:spcAft>
              <a:buNone/>
            </a:pPr>
            <a:r>
              <a:rPr lang="en"/>
              <a:t>speak about the importance of monitoring FN</a:t>
            </a:r>
            <a:endParaRPr/>
          </a:p>
          <a:p>
            <a:pPr indent="0" lvl="0" marL="0" rtl="0" algn="l">
              <a:spcBef>
                <a:spcPts val="0"/>
              </a:spcBef>
              <a:spcAft>
                <a:spcPts val="0"/>
              </a:spcAft>
              <a:buNone/>
            </a:pPr>
            <a:r>
              <a:rPr lang="en"/>
              <a:t>give an example on that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7e9feb77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7e9feb77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 </a:t>
            </a:r>
            <a:r>
              <a:rPr lang="en"/>
              <a:t>results (highlight the fall in FN)</a:t>
            </a:r>
            <a:endParaRPr/>
          </a:p>
          <a:p>
            <a:pPr indent="0" lvl="0" marL="0" rtl="0" algn="l">
              <a:spcBef>
                <a:spcPts val="0"/>
              </a:spcBef>
              <a:spcAft>
                <a:spcPts val="0"/>
              </a:spcAft>
              <a:buNone/>
            </a:pPr>
            <a:r>
              <a:rPr lang="en"/>
              <a:t>Interpret the difference in the results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7ea2610bc6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7ea2610bc6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7ea2610bc6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7ea2610bc6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7ea2610bc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7ea2610bc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7ea2610bc6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7ea2610bc6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7d0683bf1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7d0683bf1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can ask audience to guess - benign, malignant, malignant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7e9feb778f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7e9feb778f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7e9feb778f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7e9feb778f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our results, we conclude that neural network with the primary preprocessing data is the most effective model.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7e9feb778f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7e9feb778f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our evaluation of the models with the improved 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 analysis and work has to be done to understand how to utilise our improved dataset with our 3 models.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7e9feb778f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7e9feb778f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7d0683bf1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7d0683bf1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 - similarity metric, non-linear relationships with a distance metric</a:t>
            </a:r>
            <a:endParaRPr/>
          </a:p>
          <a:p>
            <a:pPr indent="0" lvl="0" marL="0" rtl="0" algn="l">
              <a:spcBef>
                <a:spcPts val="0"/>
              </a:spcBef>
              <a:spcAft>
                <a:spcPts val="0"/>
              </a:spcAft>
              <a:buNone/>
            </a:pPr>
            <a:r>
              <a:rPr lang="en"/>
              <a:t>LR - linear </a:t>
            </a:r>
            <a:r>
              <a:rPr lang="en"/>
              <a:t>relationships between iv (no collinearity)</a:t>
            </a:r>
            <a:endParaRPr/>
          </a:p>
          <a:p>
            <a:pPr indent="0" lvl="0" marL="0" rtl="0" algn="l">
              <a:spcBef>
                <a:spcPts val="0"/>
              </a:spcBef>
              <a:spcAft>
                <a:spcPts val="0"/>
              </a:spcAft>
              <a:buNone/>
            </a:pPr>
            <a:r>
              <a:rPr lang="en"/>
              <a:t>neural </a:t>
            </a:r>
            <a:r>
              <a:rPr lang="en"/>
              <a:t>network</a:t>
            </a:r>
            <a:r>
              <a:rPr lang="en"/>
              <a:t>- more complex relationships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7d0683bf1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7d0683bf1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7d0683bf1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7d0683bf1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7d0683bf1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7d0683bf1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7d0683bf1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7d0683bf1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7d0683bf1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7d0683bf1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2pPr>
            <a:lvl3pPr lvl="2">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3pPr>
            <a:lvl4pPr lvl="3">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4pPr>
            <a:lvl5pPr lvl="4">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5pPr>
            <a:lvl6pPr lvl="5">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6pPr>
            <a:lvl7pPr lvl="6">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7pPr>
            <a:lvl8pPr lvl="7">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8pPr>
            <a:lvl9pPr lvl="8">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1.jpg"/><Relationship Id="rId5"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9731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5000"/>
              <a:t>BENIGN OR MALIGNANT?</a:t>
            </a:r>
            <a:br>
              <a:rPr lang="en"/>
            </a:br>
            <a:r>
              <a:rPr lang="en" sz="2200">
                <a:solidFill>
                  <a:srgbClr val="666666"/>
                </a:solidFill>
              </a:rPr>
              <a:t>BRAIN TUMOUR CLASSIFICATION WITH KNN, LOGISTIC REGRESSION AND NEURAL NETWORK</a:t>
            </a:r>
            <a:endParaRPr sz="2200">
              <a:solidFill>
                <a:srgbClr val="666666"/>
              </a:solidFill>
            </a:endParaRPr>
          </a:p>
        </p:txBody>
      </p:sp>
      <p:sp>
        <p:nvSpPr>
          <p:cNvPr id="55" name="Google Shape;55;p13"/>
          <p:cNvSpPr txBox="1"/>
          <p:nvPr>
            <p:ph idx="1" type="subTitle"/>
          </p:nvPr>
        </p:nvSpPr>
        <p:spPr>
          <a:xfrm>
            <a:off x="311700" y="3062725"/>
            <a:ext cx="8520600" cy="7926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1018"/>
              <a:buNone/>
            </a:pPr>
            <a:r>
              <a:rPr b="1" lang="en" sz="1527">
                <a:solidFill>
                  <a:srgbClr val="666666"/>
                </a:solidFill>
              </a:rPr>
              <a:t>IT1244 Team 14</a:t>
            </a:r>
            <a:endParaRPr b="1" sz="1527">
              <a:solidFill>
                <a:srgbClr val="666666"/>
              </a:solidFill>
            </a:endParaRPr>
          </a:p>
          <a:p>
            <a:pPr indent="0" lvl="0" marL="0" rtl="0" algn="ctr">
              <a:lnSpc>
                <a:spcPct val="90000"/>
              </a:lnSpc>
              <a:spcBef>
                <a:spcPts val="0"/>
              </a:spcBef>
              <a:spcAft>
                <a:spcPts val="0"/>
              </a:spcAft>
              <a:buSzPts val="1018"/>
              <a:buNone/>
            </a:pPr>
            <a:r>
              <a:rPr lang="en" sz="1527">
                <a:solidFill>
                  <a:srgbClr val="666666"/>
                </a:solidFill>
              </a:rPr>
              <a:t>Chua Yeong Hui, Lee Yu Xuan Olivia, Tan Kia Leng, Wong Xin Ying</a:t>
            </a:r>
            <a:endParaRPr sz="1527">
              <a:solidFill>
                <a:srgbClr val="66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 Data Augmentation</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Done by randomly flipping and rotating images using </a:t>
            </a:r>
            <a:r>
              <a:rPr b="1" lang="en"/>
              <a:t>Tensorflow</a:t>
            </a:r>
            <a:endParaRPr b="1"/>
          </a:p>
          <a:p>
            <a:pPr indent="-342900" lvl="0" marL="457200" rtl="0" algn="l">
              <a:spcBef>
                <a:spcPts val="0"/>
              </a:spcBef>
              <a:spcAft>
                <a:spcPts val="0"/>
              </a:spcAft>
              <a:buSzPts val="1800"/>
              <a:buChar char="●"/>
            </a:pPr>
            <a:r>
              <a:rPr lang="en"/>
              <a:t>Increases dataset and balances out no of benign and malignant images</a:t>
            </a:r>
            <a:endParaRPr/>
          </a:p>
          <a:p>
            <a:pPr indent="-342900" lvl="0" marL="457200" rtl="0" algn="l">
              <a:spcBef>
                <a:spcPts val="0"/>
              </a:spcBef>
              <a:spcAft>
                <a:spcPts val="0"/>
              </a:spcAft>
              <a:buSzPts val="1800"/>
              <a:buChar char="●"/>
            </a:pPr>
            <a:r>
              <a:rPr b="1" lang="en" sz="1400">
                <a:latin typeface="Courier New"/>
                <a:ea typeface="Courier New"/>
                <a:cs typeface="Courier New"/>
                <a:sym typeface="Courier New"/>
              </a:rPr>
              <a:t>data_aug</a:t>
            </a:r>
            <a:r>
              <a:rPr b="1" lang="en" sz="1400">
                <a:latin typeface="Courier New"/>
                <a:ea typeface="Courier New"/>
                <a:cs typeface="Courier New"/>
                <a:sym typeface="Courier New"/>
              </a:rPr>
              <a:t>(X,Y,rat)</a:t>
            </a:r>
            <a:r>
              <a:rPr lang="en" sz="1400"/>
              <a:t> → (aug_X,aug_Y)</a:t>
            </a:r>
            <a:endParaRPr sz="1400"/>
          </a:p>
          <a:p>
            <a:pPr indent="-317500" lvl="1" marL="914400" rtl="0" algn="l">
              <a:spcBef>
                <a:spcPts val="0"/>
              </a:spcBef>
              <a:spcAft>
                <a:spcPts val="0"/>
              </a:spcAft>
              <a:buSzPts val="1400"/>
              <a:buChar char="○"/>
            </a:pPr>
            <a:r>
              <a:rPr lang="en"/>
              <a:t>Input:</a:t>
            </a:r>
            <a:endParaRPr/>
          </a:p>
          <a:p>
            <a:pPr indent="-317500" lvl="2" marL="1371600" rtl="0" algn="l">
              <a:spcBef>
                <a:spcPts val="0"/>
              </a:spcBef>
              <a:spcAft>
                <a:spcPts val="0"/>
              </a:spcAft>
              <a:buSzPts val="1400"/>
              <a:buChar char="■"/>
            </a:pPr>
            <a:r>
              <a:rPr lang="en"/>
              <a:t>trainX (N,244*244) and trainY (N)</a:t>
            </a:r>
            <a:endParaRPr/>
          </a:p>
          <a:p>
            <a:pPr indent="-317500" lvl="2" marL="1371600" rtl="0" algn="l">
              <a:spcBef>
                <a:spcPts val="0"/>
              </a:spcBef>
              <a:spcAft>
                <a:spcPts val="0"/>
              </a:spcAft>
              <a:buSzPts val="1400"/>
              <a:buChar char="■"/>
            </a:pPr>
            <a:r>
              <a:rPr lang="en"/>
              <a:t>ratio - multiple to apply to class we have most of</a:t>
            </a:r>
            <a:endParaRPr/>
          </a:p>
          <a:p>
            <a:pPr indent="-317500" lvl="3" marL="1828800" rtl="0" algn="l">
              <a:spcBef>
                <a:spcPts val="0"/>
              </a:spcBef>
              <a:spcAft>
                <a:spcPts val="0"/>
              </a:spcAft>
              <a:buSzPts val="1400"/>
              <a:buChar char="●"/>
            </a:pPr>
            <a:r>
              <a:rPr lang="en"/>
              <a:t>e.g. # input: </a:t>
            </a:r>
            <a:r>
              <a:rPr b="1" lang="en"/>
              <a:t>200</a:t>
            </a:r>
            <a:r>
              <a:rPr lang="en"/>
              <a:t> benign, 100 malignant, ratio=</a:t>
            </a:r>
            <a:r>
              <a:rPr b="1" lang="en"/>
              <a:t>2</a:t>
            </a:r>
            <a:endParaRPr b="1"/>
          </a:p>
          <a:p>
            <a:pPr indent="-317500" lvl="4" marL="2286000" rtl="0" algn="l">
              <a:spcBef>
                <a:spcPts val="0"/>
              </a:spcBef>
              <a:spcAft>
                <a:spcPts val="0"/>
              </a:spcAft>
              <a:buSzPts val="1400"/>
              <a:buChar char="○"/>
            </a:pPr>
            <a:r>
              <a:rPr lang="en"/>
              <a:t># output desired: </a:t>
            </a:r>
            <a:r>
              <a:rPr b="1" lang="en"/>
              <a:t>400</a:t>
            </a:r>
            <a:r>
              <a:rPr lang="en"/>
              <a:t> each</a:t>
            </a:r>
            <a:endParaRPr/>
          </a:p>
          <a:p>
            <a:pPr indent="-317500" lvl="4" marL="2286000" rtl="0" algn="l">
              <a:spcBef>
                <a:spcPts val="0"/>
              </a:spcBef>
              <a:spcAft>
                <a:spcPts val="0"/>
              </a:spcAft>
              <a:buSzPts val="1400"/>
              <a:buChar char="○"/>
            </a:pPr>
            <a:r>
              <a:rPr lang="en"/>
              <a:t># to generate: 200 benign and 300 malignant</a:t>
            </a:r>
            <a:endParaRPr/>
          </a:p>
          <a:p>
            <a:pPr indent="-317500" lvl="4" marL="2286000" rtl="0" algn="l">
              <a:spcBef>
                <a:spcPts val="0"/>
              </a:spcBef>
              <a:spcAft>
                <a:spcPts val="0"/>
              </a:spcAft>
              <a:buSzPts val="1400"/>
              <a:buChar char="○"/>
            </a:pPr>
            <a:r>
              <a:rPr lang="en" u="sng"/>
              <a:t>mult = # to generate/ # input</a:t>
            </a:r>
            <a:r>
              <a:rPr lang="en"/>
              <a:t>: </a:t>
            </a:r>
            <a:r>
              <a:rPr b="1" lang="en"/>
              <a:t>1x</a:t>
            </a:r>
            <a:r>
              <a:rPr lang="en"/>
              <a:t> for benign, </a:t>
            </a:r>
            <a:r>
              <a:rPr b="1" lang="en"/>
              <a:t>3x</a:t>
            </a:r>
            <a:r>
              <a:rPr lang="en"/>
              <a:t> for malignant</a:t>
            </a:r>
            <a:endParaRPr/>
          </a:p>
          <a:p>
            <a:pPr indent="-317500" lvl="1" marL="914400" rtl="0" algn="l">
              <a:spcBef>
                <a:spcPts val="0"/>
              </a:spcBef>
              <a:spcAft>
                <a:spcPts val="0"/>
              </a:spcAft>
              <a:buSzPts val="1400"/>
              <a:buChar char="○"/>
            </a:pPr>
            <a:r>
              <a:rPr lang="en"/>
              <a:t>Output:</a:t>
            </a:r>
            <a:endParaRPr/>
          </a:p>
          <a:p>
            <a:pPr indent="-317500" lvl="2" marL="1371600" rtl="0" algn="l">
              <a:spcBef>
                <a:spcPts val="0"/>
              </a:spcBef>
              <a:spcAft>
                <a:spcPts val="0"/>
              </a:spcAft>
              <a:buSzPts val="1400"/>
              <a:buChar char="■"/>
            </a:pPr>
            <a:r>
              <a:rPr lang="en"/>
              <a:t>aug_X and aug_Y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 Data Augmentation</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Code snippet:</a:t>
            </a:r>
            <a:endParaRPr/>
          </a:p>
        </p:txBody>
      </p:sp>
      <p:pic>
        <p:nvPicPr>
          <p:cNvPr id="124" name="Google Shape;124;p23"/>
          <p:cNvPicPr preferRelativeResize="0"/>
          <p:nvPr/>
        </p:nvPicPr>
        <p:blipFill rotWithShape="1">
          <a:blip r:embed="rId3">
            <a:alphaModFix/>
          </a:blip>
          <a:srcRect b="0" l="-128" r="8275" t="1458"/>
          <a:stretch/>
        </p:blipFill>
        <p:spPr>
          <a:xfrm>
            <a:off x="839550" y="1621050"/>
            <a:ext cx="6793673" cy="2947825"/>
          </a:xfrm>
          <a:prstGeom prst="rect">
            <a:avLst/>
          </a:prstGeom>
          <a:noFill/>
          <a:ln>
            <a:noFill/>
          </a:ln>
        </p:spPr>
      </p:pic>
      <p:sp>
        <p:nvSpPr>
          <p:cNvPr id="125" name="Google Shape;125;p23"/>
          <p:cNvSpPr/>
          <p:nvPr/>
        </p:nvSpPr>
        <p:spPr>
          <a:xfrm>
            <a:off x="916750" y="1621050"/>
            <a:ext cx="5230500" cy="772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3"/>
          <p:cNvSpPr/>
          <p:nvPr/>
        </p:nvSpPr>
        <p:spPr>
          <a:xfrm>
            <a:off x="1098100" y="3365725"/>
            <a:ext cx="6535200" cy="1203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5: Normalisation</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Normalise both Xtrain and Xtest with distribution of Xtrain</a:t>
            </a:r>
            <a:endParaRPr/>
          </a:p>
        </p:txBody>
      </p:sp>
      <p:pic>
        <p:nvPicPr>
          <p:cNvPr id="133" name="Google Shape;133;p24"/>
          <p:cNvPicPr preferRelativeResize="0"/>
          <p:nvPr/>
        </p:nvPicPr>
        <p:blipFill>
          <a:blip r:embed="rId3">
            <a:alphaModFix/>
          </a:blip>
          <a:stretch>
            <a:fillRect/>
          </a:stretch>
        </p:blipFill>
        <p:spPr>
          <a:xfrm>
            <a:off x="897450" y="2028740"/>
            <a:ext cx="7198801" cy="1663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idx="1" type="body"/>
          </p:nvPr>
        </p:nvSpPr>
        <p:spPr>
          <a:xfrm>
            <a:off x="311700" y="543000"/>
            <a:ext cx="8520600" cy="40575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Clr>
                <a:srgbClr val="B3B3B3"/>
              </a:buClr>
              <a:buSzPts val="1800"/>
              <a:buAutoNum type="arabicPeriod"/>
            </a:pPr>
            <a:r>
              <a:rPr lang="en">
                <a:solidFill>
                  <a:srgbClr val="B3B3B3"/>
                </a:solidFill>
              </a:rPr>
              <a:t>Introduction</a:t>
            </a:r>
            <a:endParaRPr>
              <a:solidFill>
                <a:srgbClr val="B3B3B3"/>
              </a:solidFill>
            </a:endParaRPr>
          </a:p>
          <a:p>
            <a:pPr indent="-342900" lvl="0" marL="457200" rtl="0" algn="l">
              <a:spcBef>
                <a:spcPts val="0"/>
              </a:spcBef>
              <a:spcAft>
                <a:spcPts val="0"/>
              </a:spcAft>
              <a:buSzPts val="1800"/>
              <a:buAutoNum type="arabicPeriod"/>
            </a:pPr>
            <a:r>
              <a:rPr lang="en"/>
              <a:t>Data Importation and Cleaning</a:t>
            </a:r>
            <a:endParaRPr>
              <a:solidFill>
                <a:srgbClr val="B3B3B3"/>
              </a:solidFill>
            </a:endParaRPr>
          </a:p>
          <a:p>
            <a:pPr indent="-317500" lvl="1" marL="914400" rtl="0" algn="l">
              <a:spcBef>
                <a:spcPts val="0"/>
              </a:spcBef>
              <a:spcAft>
                <a:spcPts val="0"/>
              </a:spcAft>
              <a:buClr>
                <a:srgbClr val="B3B3B3"/>
              </a:buClr>
              <a:buSzPts val="1400"/>
              <a:buAutoNum type="alphaLcPeriod"/>
            </a:pPr>
            <a:r>
              <a:rPr lang="en">
                <a:solidFill>
                  <a:srgbClr val="B3B3B3"/>
                </a:solidFill>
              </a:rPr>
              <a:t>Primary Preprocessing: load, process, train-test split, augment, normalise</a:t>
            </a:r>
            <a:endParaRPr>
              <a:solidFill>
                <a:srgbClr val="B3B3B3"/>
              </a:solidFill>
            </a:endParaRPr>
          </a:p>
          <a:p>
            <a:pPr indent="-317500" lvl="1" marL="914400" rtl="0" algn="l">
              <a:spcBef>
                <a:spcPts val="0"/>
              </a:spcBef>
              <a:spcAft>
                <a:spcPts val="0"/>
              </a:spcAft>
              <a:buSzPts val="1400"/>
              <a:buAutoNum type="alphaLcPeriod"/>
            </a:pPr>
            <a:r>
              <a:rPr lang="en"/>
              <a:t>Improved Preprocessing</a:t>
            </a:r>
            <a:endParaRPr/>
          </a:p>
          <a:p>
            <a:pPr indent="-342900" lvl="0" marL="457200" rtl="0" algn="l">
              <a:spcBef>
                <a:spcPts val="0"/>
              </a:spcBef>
              <a:spcAft>
                <a:spcPts val="0"/>
              </a:spcAft>
              <a:buClr>
                <a:srgbClr val="B3B3B3"/>
              </a:buClr>
              <a:buSzPts val="1800"/>
              <a:buAutoNum type="arabicPeriod"/>
            </a:pPr>
            <a:r>
              <a:rPr lang="en">
                <a:solidFill>
                  <a:srgbClr val="B3B3B3"/>
                </a:solidFill>
              </a:rPr>
              <a:t>Machine Learning Algorithms</a:t>
            </a:r>
            <a:endParaRPr>
              <a:solidFill>
                <a:srgbClr val="B3B3B3"/>
              </a:solidFill>
            </a:endParaRPr>
          </a:p>
          <a:p>
            <a:pPr indent="-317500" lvl="1" marL="914400" rtl="0" algn="l">
              <a:spcBef>
                <a:spcPts val="0"/>
              </a:spcBef>
              <a:spcAft>
                <a:spcPts val="0"/>
              </a:spcAft>
              <a:buClr>
                <a:srgbClr val="B3B3B3"/>
              </a:buClr>
              <a:buSzPts val="1400"/>
              <a:buAutoNum type="alphaLcPeriod"/>
            </a:pPr>
            <a:r>
              <a:rPr lang="en">
                <a:solidFill>
                  <a:srgbClr val="B3B3B3"/>
                </a:solidFill>
              </a:rPr>
              <a:t>kNN</a:t>
            </a:r>
            <a:endParaRPr>
              <a:solidFill>
                <a:srgbClr val="B3B3B3"/>
              </a:solidFill>
            </a:endParaRPr>
          </a:p>
          <a:p>
            <a:pPr indent="-317500" lvl="1" marL="914400" rtl="0" algn="l">
              <a:spcBef>
                <a:spcPts val="0"/>
              </a:spcBef>
              <a:spcAft>
                <a:spcPts val="0"/>
              </a:spcAft>
              <a:buClr>
                <a:srgbClr val="B3B3B3"/>
              </a:buClr>
              <a:buSzPts val="1400"/>
              <a:buAutoNum type="alphaLcPeriod"/>
            </a:pPr>
            <a:r>
              <a:rPr lang="en">
                <a:solidFill>
                  <a:srgbClr val="B3B3B3"/>
                </a:solidFill>
              </a:rPr>
              <a:t>Logistic Regression</a:t>
            </a:r>
            <a:endParaRPr>
              <a:solidFill>
                <a:srgbClr val="B3B3B3"/>
              </a:solidFill>
            </a:endParaRPr>
          </a:p>
          <a:p>
            <a:pPr indent="-317500" lvl="1" marL="914400" rtl="0" algn="l">
              <a:spcBef>
                <a:spcPts val="0"/>
              </a:spcBef>
              <a:spcAft>
                <a:spcPts val="0"/>
              </a:spcAft>
              <a:buClr>
                <a:srgbClr val="B3B3B3"/>
              </a:buClr>
              <a:buSzPts val="1400"/>
              <a:buAutoNum type="alphaLcPeriod"/>
            </a:pPr>
            <a:r>
              <a:rPr lang="en">
                <a:solidFill>
                  <a:srgbClr val="B3B3B3"/>
                </a:solidFill>
              </a:rPr>
              <a:t>Neural Network</a:t>
            </a:r>
            <a:endParaRPr>
              <a:solidFill>
                <a:srgbClr val="B3B3B3"/>
              </a:solidFill>
            </a:endParaRPr>
          </a:p>
          <a:p>
            <a:pPr indent="-342900" lvl="0" marL="457200" rtl="0" algn="l">
              <a:spcBef>
                <a:spcPts val="0"/>
              </a:spcBef>
              <a:spcAft>
                <a:spcPts val="0"/>
              </a:spcAft>
              <a:buClr>
                <a:srgbClr val="B3B3B3"/>
              </a:buClr>
              <a:buSzPts val="1800"/>
              <a:buAutoNum type="arabicPeriod"/>
            </a:pPr>
            <a:r>
              <a:rPr lang="en">
                <a:solidFill>
                  <a:srgbClr val="B3B3B3"/>
                </a:solidFill>
              </a:rPr>
              <a:t>Conclusion</a:t>
            </a:r>
            <a:endParaRPr>
              <a:solidFill>
                <a:srgbClr val="B3B3B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 </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Labels and empty spaces will be cropped out</a:t>
            </a:r>
            <a:endParaRPr/>
          </a:p>
        </p:txBody>
      </p:sp>
      <p:pic>
        <p:nvPicPr>
          <p:cNvPr id="145" name="Google Shape;145;p26"/>
          <p:cNvPicPr preferRelativeResize="0"/>
          <p:nvPr/>
        </p:nvPicPr>
        <p:blipFill>
          <a:blip r:embed="rId3">
            <a:alphaModFix/>
          </a:blip>
          <a:stretch>
            <a:fillRect/>
          </a:stretch>
        </p:blipFill>
        <p:spPr>
          <a:xfrm>
            <a:off x="2970687" y="1684050"/>
            <a:ext cx="3202625" cy="3297551"/>
          </a:xfrm>
          <a:prstGeom prst="rect">
            <a:avLst/>
          </a:prstGeom>
          <a:noFill/>
          <a:ln>
            <a:noFill/>
          </a:ln>
        </p:spPr>
      </p:pic>
      <p:sp>
        <p:nvSpPr>
          <p:cNvPr id="146" name="Google Shape;146;p26"/>
          <p:cNvSpPr/>
          <p:nvPr/>
        </p:nvSpPr>
        <p:spPr>
          <a:xfrm>
            <a:off x="2820350" y="4722375"/>
            <a:ext cx="912900" cy="329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6"/>
          <p:cNvSpPr/>
          <p:nvPr/>
        </p:nvSpPr>
        <p:spPr>
          <a:xfrm>
            <a:off x="2871300" y="1618225"/>
            <a:ext cx="294000" cy="329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Conversion to Grayscale</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images to be converted to grayscale</a:t>
            </a:r>
            <a:endParaRPr/>
          </a:p>
        </p:txBody>
      </p:sp>
      <p:pic>
        <p:nvPicPr>
          <p:cNvPr id="154" name="Google Shape;154;p27"/>
          <p:cNvPicPr preferRelativeResize="0"/>
          <p:nvPr/>
        </p:nvPicPr>
        <p:blipFill>
          <a:blip r:embed="rId3">
            <a:alphaModFix/>
          </a:blip>
          <a:stretch>
            <a:fillRect/>
          </a:stretch>
        </p:blipFill>
        <p:spPr>
          <a:xfrm>
            <a:off x="1598372" y="1737635"/>
            <a:ext cx="5947250" cy="2246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Binary Thresholding</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Segments the outline of the brain in the images to white to facilitate contour detection</a:t>
            </a:r>
            <a:endParaRPr/>
          </a:p>
          <a:p>
            <a:pPr indent="0" lvl="0" marL="457200" rtl="0" algn="l">
              <a:spcBef>
                <a:spcPts val="1200"/>
              </a:spcBef>
              <a:spcAft>
                <a:spcPts val="1200"/>
              </a:spcAft>
              <a:buNone/>
            </a:pPr>
            <a:r>
              <a:t/>
            </a:r>
            <a:endParaRPr/>
          </a:p>
        </p:txBody>
      </p:sp>
      <p:pic>
        <p:nvPicPr>
          <p:cNvPr id="161" name="Google Shape;161;p28"/>
          <p:cNvPicPr preferRelativeResize="0"/>
          <p:nvPr/>
        </p:nvPicPr>
        <p:blipFill>
          <a:blip r:embed="rId3">
            <a:alphaModFix/>
          </a:blip>
          <a:stretch>
            <a:fillRect/>
          </a:stretch>
        </p:blipFill>
        <p:spPr>
          <a:xfrm>
            <a:off x="834025" y="2201450"/>
            <a:ext cx="2285024" cy="2726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Finding contours of brain</a:t>
            </a:r>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Contours found from thresholded images</a:t>
            </a:r>
            <a:endParaRPr/>
          </a:p>
          <a:p>
            <a:pPr indent="-342900" lvl="0" marL="457200" rtl="0" algn="l">
              <a:spcBef>
                <a:spcPts val="0"/>
              </a:spcBef>
              <a:spcAft>
                <a:spcPts val="0"/>
              </a:spcAft>
              <a:buSzPts val="1800"/>
              <a:buChar char="●"/>
            </a:pPr>
            <a:r>
              <a:rPr lang="en"/>
              <a:t>Extreme points along the contours (top, bottom, left, right) were found</a:t>
            </a:r>
            <a:endParaRPr/>
          </a:p>
          <a:p>
            <a:pPr indent="-342900" lvl="0" marL="457200" rtl="0" algn="l">
              <a:spcBef>
                <a:spcPts val="0"/>
              </a:spcBef>
              <a:spcAft>
                <a:spcPts val="0"/>
              </a:spcAft>
              <a:buSzPts val="1800"/>
              <a:buChar char="●"/>
            </a:pPr>
            <a:r>
              <a:rPr lang="en"/>
              <a:t>Contours were overlaid on the images for cropping</a:t>
            </a:r>
            <a:endParaRPr/>
          </a:p>
        </p:txBody>
      </p:sp>
      <p:pic>
        <p:nvPicPr>
          <p:cNvPr id="168" name="Google Shape;168;p29"/>
          <p:cNvPicPr preferRelativeResize="0"/>
          <p:nvPr/>
        </p:nvPicPr>
        <p:blipFill>
          <a:blip r:embed="rId3">
            <a:alphaModFix/>
          </a:blip>
          <a:stretch>
            <a:fillRect/>
          </a:stretch>
        </p:blipFill>
        <p:spPr>
          <a:xfrm>
            <a:off x="888695" y="2360675"/>
            <a:ext cx="1994900" cy="2409275"/>
          </a:xfrm>
          <a:prstGeom prst="rect">
            <a:avLst/>
          </a:prstGeom>
          <a:noFill/>
          <a:ln>
            <a:noFill/>
          </a:ln>
        </p:spPr>
      </p:pic>
      <p:sp>
        <p:nvSpPr>
          <p:cNvPr id="169" name="Google Shape;169;p29"/>
          <p:cNvSpPr/>
          <p:nvPr/>
        </p:nvSpPr>
        <p:spPr>
          <a:xfrm>
            <a:off x="1479175" y="2226150"/>
            <a:ext cx="403500" cy="3456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9"/>
          <p:cNvSpPr/>
          <p:nvPr/>
        </p:nvSpPr>
        <p:spPr>
          <a:xfrm>
            <a:off x="735100" y="3230200"/>
            <a:ext cx="403500" cy="3456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9"/>
          <p:cNvSpPr/>
          <p:nvPr/>
        </p:nvSpPr>
        <p:spPr>
          <a:xfrm>
            <a:off x="1228075" y="4568875"/>
            <a:ext cx="403500" cy="3456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9"/>
          <p:cNvSpPr/>
          <p:nvPr/>
        </p:nvSpPr>
        <p:spPr>
          <a:xfrm>
            <a:off x="2638625" y="3714300"/>
            <a:ext cx="403500" cy="3456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 </a:t>
            </a:r>
            <a:r>
              <a:rPr lang="en"/>
              <a:t>Cropping</a:t>
            </a:r>
            <a:endParaRPr/>
          </a:p>
        </p:txBody>
      </p:sp>
      <p:sp>
        <p:nvSpPr>
          <p:cNvPr id="178" name="Google Shape;17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Images were cropped based on the contours </a:t>
            </a:r>
            <a:endParaRPr/>
          </a:p>
          <a:p>
            <a:pPr indent="-317500" lvl="1" marL="914400" rtl="0" algn="l">
              <a:spcBef>
                <a:spcPts val="0"/>
              </a:spcBef>
              <a:spcAft>
                <a:spcPts val="0"/>
              </a:spcAft>
              <a:buSzPts val="1400"/>
              <a:buChar char="○"/>
            </a:pPr>
            <a:r>
              <a:rPr lang="en"/>
              <a:t>Images resized to 244 x 244</a:t>
            </a:r>
            <a:endParaRPr/>
          </a:p>
          <a:p>
            <a:pPr indent="0" lvl="0" marL="45720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idx="1" type="body"/>
          </p:nvPr>
        </p:nvSpPr>
        <p:spPr>
          <a:xfrm>
            <a:off x="311700" y="543000"/>
            <a:ext cx="8520600" cy="40575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Clr>
                <a:srgbClr val="B3B3B3"/>
              </a:buClr>
              <a:buSzPts val="1800"/>
              <a:buAutoNum type="arabicPeriod"/>
            </a:pPr>
            <a:r>
              <a:rPr lang="en">
                <a:solidFill>
                  <a:srgbClr val="B3B3B3"/>
                </a:solidFill>
              </a:rPr>
              <a:t>Introduction</a:t>
            </a:r>
            <a:endParaRPr>
              <a:solidFill>
                <a:srgbClr val="B3B3B3"/>
              </a:solidFill>
            </a:endParaRPr>
          </a:p>
          <a:p>
            <a:pPr indent="-342900" lvl="0" marL="457200" rtl="0" algn="l">
              <a:spcBef>
                <a:spcPts val="0"/>
              </a:spcBef>
              <a:spcAft>
                <a:spcPts val="0"/>
              </a:spcAft>
              <a:buClr>
                <a:srgbClr val="B3B3B3"/>
              </a:buClr>
              <a:buSzPts val="1800"/>
              <a:buAutoNum type="arabicPeriod"/>
            </a:pPr>
            <a:r>
              <a:rPr lang="en">
                <a:solidFill>
                  <a:srgbClr val="B3B3B3"/>
                </a:solidFill>
              </a:rPr>
              <a:t>Data Importation and Cleaning</a:t>
            </a:r>
            <a:endParaRPr>
              <a:solidFill>
                <a:srgbClr val="B3B3B3"/>
              </a:solidFill>
            </a:endParaRPr>
          </a:p>
          <a:p>
            <a:pPr indent="-317500" lvl="1" marL="914400" rtl="0" algn="l">
              <a:spcBef>
                <a:spcPts val="0"/>
              </a:spcBef>
              <a:spcAft>
                <a:spcPts val="0"/>
              </a:spcAft>
              <a:buClr>
                <a:srgbClr val="B3B3B3"/>
              </a:buClr>
              <a:buSzPts val="1400"/>
              <a:buAutoNum type="alphaLcPeriod"/>
            </a:pPr>
            <a:r>
              <a:rPr lang="en">
                <a:solidFill>
                  <a:srgbClr val="B3B3B3"/>
                </a:solidFill>
              </a:rPr>
              <a:t>Primary Preprocessing: load, process, train-test split, augment, normalise</a:t>
            </a:r>
            <a:endParaRPr>
              <a:solidFill>
                <a:srgbClr val="B3B3B3"/>
              </a:solidFill>
            </a:endParaRPr>
          </a:p>
          <a:p>
            <a:pPr indent="-317500" lvl="1" marL="914400" rtl="0" algn="l">
              <a:spcBef>
                <a:spcPts val="0"/>
              </a:spcBef>
              <a:spcAft>
                <a:spcPts val="0"/>
              </a:spcAft>
              <a:buClr>
                <a:srgbClr val="B3B3B3"/>
              </a:buClr>
              <a:buSzPts val="1400"/>
              <a:buAutoNum type="alphaLcPeriod"/>
            </a:pPr>
            <a:r>
              <a:rPr lang="en">
                <a:solidFill>
                  <a:srgbClr val="B3B3B3"/>
                </a:solidFill>
              </a:rPr>
              <a:t>Improved Preprocessing</a:t>
            </a:r>
            <a:endParaRPr>
              <a:solidFill>
                <a:srgbClr val="B3B3B3"/>
              </a:solidFill>
            </a:endParaRPr>
          </a:p>
          <a:p>
            <a:pPr indent="-342900" lvl="0" marL="457200" rtl="0" algn="l">
              <a:spcBef>
                <a:spcPts val="0"/>
              </a:spcBef>
              <a:spcAft>
                <a:spcPts val="0"/>
              </a:spcAft>
              <a:buSzPts val="1800"/>
              <a:buAutoNum type="arabicPeriod"/>
            </a:pPr>
            <a:r>
              <a:rPr lang="en"/>
              <a:t>Machine Learning Algorithms</a:t>
            </a:r>
            <a:endParaRPr/>
          </a:p>
          <a:p>
            <a:pPr indent="-317500" lvl="1" marL="914400" rtl="0" algn="l">
              <a:spcBef>
                <a:spcPts val="0"/>
              </a:spcBef>
              <a:spcAft>
                <a:spcPts val="0"/>
              </a:spcAft>
              <a:buSzPts val="1400"/>
              <a:buAutoNum type="alphaLcPeriod"/>
            </a:pPr>
            <a:r>
              <a:rPr lang="en"/>
              <a:t>kNN</a:t>
            </a:r>
            <a:endParaRPr/>
          </a:p>
          <a:p>
            <a:pPr indent="-317500" lvl="1" marL="914400" rtl="0" algn="l">
              <a:spcBef>
                <a:spcPts val="0"/>
              </a:spcBef>
              <a:spcAft>
                <a:spcPts val="0"/>
              </a:spcAft>
              <a:buClr>
                <a:srgbClr val="B3B3B3"/>
              </a:buClr>
              <a:buSzPts val="1400"/>
              <a:buAutoNum type="alphaLcPeriod"/>
            </a:pPr>
            <a:r>
              <a:rPr lang="en">
                <a:solidFill>
                  <a:srgbClr val="B3B3B3"/>
                </a:solidFill>
              </a:rPr>
              <a:t>Logistic Regression</a:t>
            </a:r>
            <a:endParaRPr>
              <a:solidFill>
                <a:srgbClr val="B3B3B3"/>
              </a:solidFill>
            </a:endParaRPr>
          </a:p>
          <a:p>
            <a:pPr indent="-317500" lvl="1" marL="914400" rtl="0" algn="l">
              <a:spcBef>
                <a:spcPts val="0"/>
              </a:spcBef>
              <a:spcAft>
                <a:spcPts val="0"/>
              </a:spcAft>
              <a:buClr>
                <a:srgbClr val="B3B3B3"/>
              </a:buClr>
              <a:buSzPts val="1400"/>
              <a:buAutoNum type="alphaLcPeriod"/>
            </a:pPr>
            <a:r>
              <a:rPr lang="en">
                <a:solidFill>
                  <a:srgbClr val="B3B3B3"/>
                </a:solidFill>
              </a:rPr>
              <a:t>Neural Network</a:t>
            </a:r>
            <a:endParaRPr>
              <a:solidFill>
                <a:srgbClr val="B3B3B3"/>
              </a:solidFill>
            </a:endParaRPr>
          </a:p>
          <a:p>
            <a:pPr indent="-342900" lvl="0" marL="457200" rtl="0" algn="l">
              <a:spcBef>
                <a:spcPts val="0"/>
              </a:spcBef>
              <a:spcAft>
                <a:spcPts val="0"/>
              </a:spcAft>
              <a:buClr>
                <a:srgbClr val="B3B3B3"/>
              </a:buClr>
              <a:buSzPts val="1800"/>
              <a:buAutoNum type="arabicPeriod"/>
            </a:pPr>
            <a:r>
              <a:rPr lang="en">
                <a:solidFill>
                  <a:srgbClr val="B3B3B3"/>
                </a:solidFill>
              </a:rPr>
              <a:t>Conclusion</a:t>
            </a:r>
            <a:endParaRPr>
              <a:solidFill>
                <a:srgbClr val="B3B3B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543000"/>
            <a:ext cx="8520600" cy="40575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AutoNum type="arabicPeriod"/>
            </a:pPr>
            <a:r>
              <a:rPr lang="en"/>
              <a:t>Introduction</a:t>
            </a:r>
            <a:endParaRPr/>
          </a:p>
          <a:p>
            <a:pPr indent="-342900" lvl="0" marL="457200" rtl="0" algn="l">
              <a:spcBef>
                <a:spcPts val="0"/>
              </a:spcBef>
              <a:spcAft>
                <a:spcPts val="0"/>
              </a:spcAft>
              <a:buClr>
                <a:srgbClr val="B3B3B3"/>
              </a:buClr>
              <a:buSzPts val="1800"/>
              <a:buAutoNum type="arabicPeriod"/>
            </a:pPr>
            <a:r>
              <a:rPr lang="en">
                <a:solidFill>
                  <a:srgbClr val="B3B3B3"/>
                </a:solidFill>
              </a:rPr>
              <a:t>Data Importation and Cleaning</a:t>
            </a:r>
            <a:endParaRPr>
              <a:solidFill>
                <a:srgbClr val="B3B3B3"/>
              </a:solidFill>
            </a:endParaRPr>
          </a:p>
          <a:p>
            <a:pPr indent="-317500" lvl="1" marL="914400" rtl="0" algn="l">
              <a:spcBef>
                <a:spcPts val="0"/>
              </a:spcBef>
              <a:spcAft>
                <a:spcPts val="0"/>
              </a:spcAft>
              <a:buClr>
                <a:srgbClr val="B3B3B3"/>
              </a:buClr>
              <a:buSzPts val="1400"/>
              <a:buAutoNum type="alphaLcPeriod"/>
            </a:pPr>
            <a:r>
              <a:rPr lang="en">
                <a:solidFill>
                  <a:srgbClr val="B3B3B3"/>
                </a:solidFill>
              </a:rPr>
              <a:t>Primary Preprocessing: load, process, train-test split, augment, normalise</a:t>
            </a:r>
            <a:endParaRPr>
              <a:solidFill>
                <a:srgbClr val="B3B3B3"/>
              </a:solidFill>
            </a:endParaRPr>
          </a:p>
          <a:p>
            <a:pPr indent="-317500" lvl="1" marL="914400" rtl="0" algn="l">
              <a:spcBef>
                <a:spcPts val="0"/>
              </a:spcBef>
              <a:spcAft>
                <a:spcPts val="0"/>
              </a:spcAft>
              <a:buClr>
                <a:srgbClr val="B3B3B3"/>
              </a:buClr>
              <a:buSzPts val="1400"/>
              <a:buAutoNum type="alphaLcPeriod"/>
            </a:pPr>
            <a:r>
              <a:rPr lang="en">
                <a:solidFill>
                  <a:srgbClr val="B3B3B3"/>
                </a:solidFill>
              </a:rPr>
              <a:t>Improved Preprocessing</a:t>
            </a:r>
            <a:endParaRPr>
              <a:solidFill>
                <a:srgbClr val="B3B3B3"/>
              </a:solidFill>
            </a:endParaRPr>
          </a:p>
          <a:p>
            <a:pPr indent="-342900" lvl="0" marL="457200" rtl="0" algn="l">
              <a:spcBef>
                <a:spcPts val="0"/>
              </a:spcBef>
              <a:spcAft>
                <a:spcPts val="0"/>
              </a:spcAft>
              <a:buClr>
                <a:srgbClr val="B3B3B3"/>
              </a:buClr>
              <a:buSzPts val="1800"/>
              <a:buAutoNum type="arabicPeriod"/>
            </a:pPr>
            <a:r>
              <a:rPr lang="en">
                <a:solidFill>
                  <a:srgbClr val="B3B3B3"/>
                </a:solidFill>
              </a:rPr>
              <a:t>Machine Learning Algorithms</a:t>
            </a:r>
            <a:endParaRPr>
              <a:solidFill>
                <a:srgbClr val="B3B3B3"/>
              </a:solidFill>
            </a:endParaRPr>
          </a:p>
          <a:p>
            <a:pPr indent="-317500" lvl="1" marL="914400" rtl="0" algn="l">
              <a:spcBef>
                <a:spcPts val="0"/>
              </a:spcBef>
              <a:spcAft>
                <a:spcPts val="0"/>
              </a:spcAft>
              <a:buClr>
                <a:srgbClr val="B3B3B3"/>
              </a:buClr>
              <a:buSzPts val="1400"/>
              <a:buAutoNum type="alphaLcPeriod"/>
            </a:pPr>
            <a:r>
              <a:rPr lang="en">
                <a:solidFill>
                  <a:srgbClr val="B3B3B3"/>
                </a:solidFill>
              </a:rPr>
              <a:t>kNN</a:t>
            </a:r>
            <a:endParaRPr>
              <a:solidFill>
                <a:srgbClr val="B3B3B3"/>
              </a:solidFill>
            </a:endParaRPr>
          </a:p>
          <a:p>
            <a:pPr indent="-317500" lvl="1" marL="914400" rtl="0" algn="l">
              <a:spcBef>
                <a:spcPts val="0"/>
              </a:spcBef>
              <a:spcAft>
                <a:spcPts val="0"/>
              </a:spcAft>
              <a:buClr>
                <a:srgbClr val="B3B3B3"/>
              </a:buClr>
              <a:buSzPts val="1400"/>
              <a:buAutoNum type="alphaLcPeriod"/>
            </a:pPr>
            <a:r>
              <a:rPr lang="en">
                <a:solidFill>
                  <a:srgbClr val="B3B3B3"/>
                </a:solidFill>
              </a:rPr>
              <a:t>Logistic Regression</a:t>
            </a:r>
            <a:endParaRPr>
              <a:solidFill>
                <a:srgbClr val="B3B3B3"/>
              </a:solidFill>
            </a:endParaRPr>
          </a:p>
          <a:p>
            <a:pPr indent="-317500" lvl="1" marL="914400" rtl="0" algn="l">
              <a:spcBef>
                <a:spcPts val="0"/>
              </a:spcBef>
              <a:spcAft>
                <a:spcPts val="0"/>
              </a:spcAft>
              <a:buClr>
                <a:srgbClr val="B3B3B3"/>
              </a:buClr>
              <a:buSzPts val="1400"/>
              <a:buAutoNum type="alphaLcPeriod"/>
            </a:pPr>
            <a:r>
              <a:rPr lang="en">
                <a:solidFill>
                  <a:srgbClr val="B3B3B3"/>
                </a:solidFill>
              </a:rPr>
              <a:t>Neural Network</a:t>
            </a:r>
            <a:endParaRPr>
              <a:solidFill>
                <a:srgbClr val="B3B3B3"/>
              </a:solidFill>
            </a:endParaRPr>
          </a:p>
          <a:p>
            <a:pPr indent="-342900" lvl="0" marL="457200" rtl="0" algn="l">
              <a:spcBef>
                <a:spcPts val="0"/>
              </a:spcBef>
              <a:spcAft>
                <a:spcPts val="0"/>
              </a:spcAft>
              <a:buClr>
                <a:srgbClr val="B3B3B3"/>
              </a:buClr>
              <a:buSzPts val="1800"/>
              <a:buAutoNum type="arabicPeriod"/>
            </a:pPr>
            <a:r>
              <a:rPr lang="en">
                <a:solidFill>
                  <a:srgbClr val="B3B3B3"/>
                </a:solidFill>
              </a:rPr>
              <a:t>Conclusion</a:t>
            </a:r>
            <a:endParaRPr>
              <a:solidFill>
                <a:srgbClr val="B3B3B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 implementation</a:t>
            </a:r>
            <a:endParaRPr/>
          </a:p>
        </p:txBody>
      </p:sp>
      <p:sp>
        <p:nvSpPr>
          <p:cNvPr id="189" name="Google Shape;18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sklearn’s</a:t>
            </a:r>
            <a:r>
              <a:rPr b="1" lang="en"/>
              <a:t> </a:t>
            </a:r>
            <a:r>
              <a:rPr b="1" lang="en"/>
              <a:t>KNeighborsClassifier</a:t>
            </a:r>
            <a:r>
              <a:rPr lang="en"/>
              <a:t> used</a:t>
            </a:r>
            <a:endParaRPr/>
          </a:p>
          <a:p>
            <a:pPr indent="-342900" lvl="0" marL="457200" rtl="0" algn="l">
              <a:spcBef>
                <a:spcPts val="0"/>
              </a:spcBef>
              <a:spcAft>
                <a:spcPts val="0"/>
              </a:spcAft>
              <a:buSzPts val="1800"/>
              <a:buChar char="●"/>
            </a:pPr>
            <a:r>
              <a:rPr lang="en"/>
              <a:t>different k-values were tested to </a:t>
            </a:r>
            <a:r>
              <a:rPr lang="en"/>
              <a:t>programmatically</a:t>
            </a:r>
            <a:r>
              <a:rPr lang="en"/>
              <a:t> find max accuracy and k-value when it occurs</a:t>
            </a:r>
            <a:endParaRPr/>
          </a:p>
          <a:p>
            <a:pPr indent="-342900" lvl="0" marL="457200" rtl="0" algn="l">
              <a:spcBef>
                <a:spcPts val="0"/>
              </a:spcBef>
              <a:spcAft>
                <a:spcPts val="0"/>
              </a:spcAft>
              <a:buSzPts val="1800"/>
              <a:buChar char="●"/>
            </a:pPr>
            <a:r>
              <a:rPr lang="en"/>
              <a:t>problem: max accuracy when k=1 (overfitting, high variance)</a:t>
            </a:r>
            <a:endParaRPr/>
          </a:p>
          <a:p>
            <a:pPr indent="0" lvl="0" marL="0" rtl="0" algn="l">
              <a:spcBef>
                <a:spcPts val="1200"/>
              </a:spcBef>
              <a:spcAft>
                <a:spcPts val="0"/>
              </a:spcAft>
              <a:buNone/>
            </a:pPr>
            <a:r>
              <a:t/>
            </a:r>
            <a:endParaRPr/>
          </a:p>
          <a:p>
            <a:pPr indent="-317500" lvl="1" marL="914400" rtl="0" algn="l">
              <a:spcBef>
                <a:spcPts val="1200"/>
              </a:spcBef>
              <a:spcAft>
                <a:spcPts val="0"/>
              </a:spcAft>
              <a:buSzPts val="1400"/>
              <a:buChar char="○"/>
            </a:pPr>
            <a:r>
              <a:rPr lang="en"/>
              <a:t>likely cause: data is high dimensional but euclidean </a:t>
            </a:r>
            <a:r>
              <a:rPr lang="en"/>
              <a:t>similarity</a:t>
            </a:r>
            <a:r>
              <a:rPr lang="en"/>
              <a:t> measure is used</a:t>
            </a:r>
            <a:endParaRPr/>
          </a:p>
          <a:p>
            <a:pPr indent="-317500" lvl="1" marL="914400" rtl="0" algn="l">
              <a:spcBef>
                <a:spcPts val="0"/>
              </a:spcBef>
              <a:spcAft>
                <a:spcPts val="0"/>
              </a:spcAft>
              <a:buSzPts val="1400"/>
              <a:buChar char="○"/>
            </a:pPr>
            <a:r>
              <a:rPr lang="en"/>
              <a:t>solution: </a:t>
            </a:r>
            <a:r>
              <a:rPr b="1" lang="en"/>
              <a:t>change </a:t>
            </a:r>
            <a:r>
              <a:rPr b="1" lang="en"/>
              <a:t>similarity</a:t>
            </a:r>
            <a:r>
              <a:rPr b="1" lang="en"/>
              <a:t> measure to cosine</a:t>
            </a:r>
            <a:endParaRPr b="1"/>
          </a:p>
          <a:p>
            <a:pPr indent="0" lvl="0" marL="914400" rtl="0" algn="l">
              <a:spcBef>
                <a:spcPts val="1200"/>
              </a:spcBef>
              <a:spcAft>
                <a:spcPts val="1200"/>
              </a:spcAft>
              <a:buNone/>
            </a:pPr>
            <a:r>
              <a:t/>
            </a:r>
            <a:endParaRPr/>
          </a:p>
        </p:txBody>
      </p:sp>
      <p:grpSp>
        <p:nvGrpSpPr>
          <p:cNvPr id="190" name="Google Shape;190;p32"/>
          <p:cNvGrpSpPr/>
          <p:nvPr/>
        </p:nvGrpSpPr>
        <p:grpSpPr>
          <a:xfrm>
            <a:off x="833425" y="2478087"/>
            <a:ext cx="5311799" cy="612775"/>
            <a:chOff x="1214425" y="2554287"/>
            <a:chExt cx="5311799" cy="612775"/>
          </a:xfrm>
        </p:grpSpPr>
        <p:pic>
          <p:nvPicPr>
            <p:cNvPr id="191" name="Google Shape;191;p32"/>
            <p:cNvPicPr preferRelativeResize="0"/>
            <p:nvPr/>
          </p:nvPicPr>
          <p:blipFill rotWithShape="1">
            <a:blip r:embed="rId3">
              <a:alphaModFix/>
            </a:blip>
            <a:srcRect b="48087" l="0" r="0" t="0"/>
            <a:stretch/>
          </p:blipFill>
          <p:spPr>
            <a:xfrm>
              <a:off x="1214425" y="2554287"/>
              <a:ext cx="5311799" cy="612775"/>
            </a:xfrm>
            <a:prstGeom prst="rect">
              <a:avLst/>
            </a:prstGeom>
            <a:noFill/>
            <a:ln>
              <a:noFill/>
            </a:ln>
          </p:spPr>
        </p:pic>
        <p:sp>
          <p:nvSpPr>
            <p:cNvPr id="192" name="Google Shape;192;p32"/>
            <p:cNvSpPr/>
            <p:nvPr/>
          </p:nvSpPr>
          <p:spPr>
            <a:xfrm>
              <a:off x="3898900" y="2662250"/>
              <a:ext cx="344400" cy="209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2"/>
            <p:cNvSpPr/>
            <p:nvPr/>
          </p:nvSpPr>
          <p:spPr>
            <a:xfrm>
              <a:off x="4322750" y="2838475"/>
              <a:ext cx="344400" cy="209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 results</a:t>
            </a:r>
            <a:endParaRPr/>
          </a:p>
        </p:txBody>
      </p:sp>
      <p:pic>
        <p:nvPicPr>
          <p:cNvPr id="199" name="Google Shape;199;p33"/>
          <p:cNvPicPr preferRelativeResize="0"/>
          <p:nvPr/>
        </p:nvPicPr>
        <p:blipFill>
          <a:blip r:embed="rId3">
            <a:alphaModFix/>
          </a:blip>
          <a:stretch>
            <a:fillRect/>
          </a:stretch>
        </p:blipFill>
        <p:spPr>
          <a:xfrm>
            <a:off x="4374550" y="1199075"/>
            <a:ext cx="3438000" cy="2286000"/>
          </a:xfrm>
          <a:prstGeom prst="rect">
            <a:avLst/>
          </a:prstGeom>
          <a:noFill/>
          <a:ln>
            <a:noFill/>
          </a:ln>
        </p:spPr>
      </p:pic>
      <p:pic>
        <p:nvPicPr>
          <p:cNvPr id="200" name="Google Shape;200;p33"/>
          <p:cNvPicPr preferRelativeResize="0"/>
          <p:nvPr/>
        </p:nvPicPr>
        <p:blipFill>
          <a:blip r:embed="rId4">
            <a:alphaModFix/>
          </a:blip>
          <a:stretch>
            <a:fillRect/>
          </a:stretch>
        </p:blipFill>
        <p:spPr>
          <a:xfrm>
            <a:off x="770942" y="1199075"/>
            <a:ext cx="3406140" cy="2286000"/>
          </a:xfrm>
          <a:prstGeom prst="rect">
            <a:avLst/>
          </a:prstGeom>
          <a:noFill/>
          <a:ln>
            <a:noFill/>
          </a:ln>
        </p:spPr>
      </p:pic>
      <p:pic>
        <p:nvPicPr>
          <p:cNvPr id="201" name="Google Shape;201;p33"/>
          <p:cNvPicPr preferRelativeResize="0"/>
          <p:nvPr/>
        </p:nvPicPr>
        <p:blipFill>
          <a:blip r:embed="rId5">
            <a:alphaModFix/>
          </a:blip>
          <a:stretch>
            <a:fillRect/>
          </a:stretch>
        </p:blipFill>
        <p:spPr>
          <a:xfrm>
            <a:off x="1102475" y="3485075"/>
            <a:ext cx="6823250" cy="1462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idx="1" type="body"/>
          </p:nvPr>
        </p:nvSpPr>
        <p:spPr>
          <a:xfrm>
            <a:off x="311700" y="543000"/>
            <a:ext cx="8520600" cy="40575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Clr>
                <a:srgbClr val="B3B3B3"/>
              </a:buClr>
              <a:buSzPts val="1800"/>
              <a:buAutoNum type="arabicPeriod"/>
            </a:pPr>
            <a:r>
              <a:rPr lang="en">
                <a:solidFill>
                  <a:srgbClr val="B3B3B3"/>
                </a:solidFill>
              </a:rPr>
              <a:t>Introduction</a:t>
            </a:r>
            <a:endParaRPr>
              <a:solidFill>
                <a:srgbClr val="B3B3B3"/>
              </a:solidFill>
            </a:endParaRPr>
          </a:p>
          <a:p>
            <a:pPr indent="-342900" lvl="0" marL="457200" rtl="0" algn="l">
              <a:spcBef>
                <a:spcPts val="0"/>
              </a:spcBef>
              <a:spcAft>
                <a:spcPts val="0"/>
              </a:spcAft>
              <a:buClr>
                <a:srgbClr val="B3B3B3"/>
              </a:buClr>
              <a:buSzPts val="1800"/>
              <a:buAutoNum type="arabicPeriod"/>
            </a:pPr>
            <a:r>
              <a:rPr lang="en">
                <a:solidFill>
                  <a:srgbClr val="B3B3B3"/>
                </a:solidFill>
              </a:rPr>
              <a:t>Data Importation and Cleaning</a:t>
            </a:r>
            <a:endParaRPr>
              <a:solidFill>
                <a:srgbClr val="B3B3B3"/>
              </a:solidFill>
            </a:endParaRPr>
          </a:p>
          <a:p>
            <a:pPr indent="-317500" lvl="1" marL="914400" rtl="0" algn="l">
              <a:spcBef>
                <a:spcPts val="0"/>
              </a:spcBef>
              <a:spcAft>
                <a:spcPts val="0"/>
              </a:spcAft>
              <a:buClr>
                <a:srgbClr val="B3B3B3"/>
              </a:buClr>
              <a:buSzPts val="1400"/>
              <a:buAutoNum type="alphaLcPeriod"/>
            </a:pPr>
            <a:r>
              <a:rPr lang="en">
                <a:solidFill>
                  <a:srgbClr val="B3B3B3"/>
                </a:solidFill>
              </a:rPr>
              <a:t>Primary Preprocessing: load, process, train-test split, augment, normalise</a:t>
            </a:r>
            <a:endParaRPr>
              <a:solidFill>
                <a:srgbClr val="B3B3B3"/>
              </a:solidFill>
            </a:endParaRPr>
          </a:p>
          <a:p>
            <a:pPr indent="-317500" lvl="1" marL="914400" rtl="0" algn="l">
              <a:spcBef>
                <a:spcPts val="0"/>
              </a:spcBef>
              <a:spcAft>
                <a:spcPts val="0"/>
              </a:spcAft>
              <a:buClr>
                <a:srgbClr val="B3B3B3"/>
              </a:buClr>
              <a:buSzPts val="1400"/>
              <a:buAutoNum type="alphaLcPeriod"/>
            </a:pPr>
            <a:r>
              <a:rPr lang="en">
                <a:solidFill>
                  <a:srgbClr val="B3B3B3"/>
                </a:solidFill>
              </a:rPr>
              <a:t>Improved Preprocessing</a:t>
            </a:r>
            <a:endParaRPr>
              <a:solidFill>
                <a:srgbClr val="B3B3B3"/>
              </a:solidFill>
            </a:endParaRPr>
          </a:p>
          <a:p>
            <a:pPr indent="-342900" lvl="0" marL="457200" rtl="0" algn="l">
              <a:spcBef>
                <a:spcPts val="0"/>
              </a:spcBef>
              <a:spcAft>
                <a:spcPts val="0"/>
              </a:spcAft>
              <a:buSzPts val="1800"/>
              <a:buAutoNum type="arabicPeriod"/>
            </a:pPr>
            <a:r>
              <a:rPr lang="en"/>
              <a:t>Machine Learning Algorithms</a:t>
            </a:r>
            <a:endParaRPr/>
          </a:p>
          <a:p>
            <a:pPr indent="-317500" lvl="1" marL="914400" rtl="0" algn="l">
              <a:spcBef>
                <a:spcPts val="0"/>
              </a:spcBef>
              <a:spcAft>
                <a:spcPts val="0"/>
              </a:spcAft>
              <a:buClr>
                <a:srgbClr val="B3B3B3"/>
              </a:buClr>
              <a:buSzPts val="1400"/>
              <a:buAutoNum type="alphaLcPeriod"/>
            </a:pPr>
            <a:r>
              <a:rPr lang="en">
                <a:solidFill>
                  <a:srgbClr val="B3B3B3"/>
                </a:solidFill>
              </a:rPr>
              <a:t>kNN</a:t>
            </a:r>
            <a:endParaRPr>
              <a:solidFill>
                <a:srgbClr val="B3B3B3"/>
              </a:solidFill>
            </a:endParaRPr>
          </a:p>
          <a:p>
            <a:pPr indent="-317500" lvl="1" marL="914400" rtl="0" algn="l">
              <a:spcBef>
                <a:spcPts val="0"/>
              </a:spcBef>
              <a:spcAft>
                <a:spcPts val="0"/>
              </a:spcAft>
              <a:buSzPts val="1400"/>
              <a:buAutoNum type="alphaLcPeriod"/>
            </a:pPr>
            <a:r>
              <a:rPr lang="en"/>
              <a:t>Logistic Regression</a:t>
            </a:r>
            <a:endParaRPr/>
          </a:p>
          <a:p>
            <a:pPr indent="-317500" lvl="1" marL="914400" rtl="0" algn="l">
              <a:spcBef>
                <a:spcPts val="0"/>
              </a:spcBef>
              <a:spcAft>
                <a:spcPts val="0"/>
              </a:spcAft>
              <a:buClr>
                <a:srgbClr val="B3B3B3"/>
              </a:buClr>
              <a:buSzPts val="1400"/>
              <a:buAutoNum type="alphaLcPeriod"/>
            </a:pPr>
            <a:r>
              <a:rPr lang="en">
                <a:solidFill>
                  <a:srgbClr val="B3B3B3"/>
                </a:solidFill>
              </a:rPr>
              <a:t>Neural Network</a:t>
            </a:r>
            <a:endParaRPr>
              <a:solidFill>
                <a:srgbClr val="B3B3B3"/>
              </a:solidFill>
            </a:endParaRPr>
          </a:p>
          <a:p>
            <a:pPr indent="-342900" lvl="0" marL="457200" rtl="0" algn="l">
              <a:spcBef>
                <a:spcPts val="0"/>
              </a:spcBef>
              <a:spcAft>
                <a:spcPts val="0"/>
              </a:spcAft>
              <a:buClr>
                <a:srgbClr val="B3B3B3"/>
              </a:buClr>
              <a:buSzPts val="1800"/>
              <a:buAutoNum type="arabicPeriod"/>
            </a:pPr>
            <a:r>
              <a:rPr lang="en">
                <a:solidFill>
                  <a:srgbClr val="B3B3B3"/>
                </a:solidFill>
              </a:rPr>
              <a:t>Conclusion</a:t>
            </a:r>
            <a:endParaRPr>
              <a:solidFill>
                <a:srgbClr val="B3B3B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implementation</a:t>
            </a:r>
            <a:endParaRPr/>
          </a:p>
        </p:txBody>
      </p:sp>
      <p:sp>
        <p:nvSpPr>
          <p:cNvPr id="212" name="Google Shape;21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sklearn’s </a:t>
            </a:r>
            <a:r>
              <a:rPr b="1" lang="en"/>
              <a:t>LogisticRegression</a:t>
            </a:r>
            <a:r>
              <a:rPr lang="en"/>
              <a:t> classifier used</a:t>
            </a:r>
            <a:endParaRPr/>
          </a:p>
          <a:p>
            <a:pPr indent="-342900" lvl="0" marL="457200" rtl="0" algn="l">
              <a:spcBef>
                <a:spcPts val="0"/>
              </a:spcBef>
              <a:spcAft>
                <a:spcPts val="0"/>
              </a:spcAft>
              <a:buSzPts val="1800"/>
              <a:buChar char="●"/>
            </a:pPr>
            <a:r>
              <a:rPr lang="en"/>
              <a:t>Models generated: </a:t>
            </a:r>
            <a:endParaRPr/>
          </a:p>
          <a:p>
            <a:pPr indent="-342900" lvl="0" marL="914400" rtl="0" algn="l">
              <a:spcBef>
                <a:spcPts val="0"/>
              </a:spcBef>
              <a:spcAft>
                <a:spcPts val="0"/>
              </a:spcAft>
              <a:buSzPts val="1800"/>
              <a:buAutoNum type="arabicPeriod"/>
            </a:pPr>
            <a:r>
              <a:rPr lang="en"/>
              <a:t>model_ori</a:t>
            </a:r>
            <a:endParaRPr/>
          </a:p>
          <a:p>
            <a:pPr indent="-342900" lvl="0" marL="914400" rtl="0" algn="l">
              <a:spcBef>
                <a:spcPts val="0"/>
              </a:spcBef>
              <a:spcAft>
                <a:spcPts val="0"/>
              </a:spcAft>
              <a:buSzPts val="1800"/>
              <a:buAutoNum type="arabicPeriod"/>
            </a:pPr>
            <a:r>
              <a:rPr lang="en"/>
              <a:t>model_imp</a:t>
            </a:r>
            <a:endParaRPr/>
          </a:p>
          <a:p>
            <a:pPr indent="-342900" lvl="0" marL="457200" rtl="0" algn="l">
              <a:spcBef>
                <a:spcPts val="0"/>
              </a:spcBef>
              <a:spcAft>
                <a:spcPts val="0"/>
              </a:spcAft>
              <a:buSzPts val="1800"/>
              <a:buChar char="●"/>
            </a:pPr>
            <a:r>
              <a:rPr lang="en"/>
              <a:t>Fine tuned parameters:</a:t>
            </a:r>
            <a:endParaRPr/>
          </a:p>
          <a:p>
            <a:pPr indent="-342900" lvl="0" marL="914400" rtl="0" algn="l">
              <a:spcBef>
                <a:spcPts val="0"/>
              </a:spcBef>
              <a:spcAft>
                <a:spcPts val="0"/>
              </a:spcAft>
              <a:buSzPts val="1800"/>
              <a:buAutoNum type="arabicPeriod"/>
            </a:pPr>
            <a:r>
              <a:rPr lang="en"/>
              <a:t>Increasing maximum number of iterations</a:t>
            </a:r>
            <a:endParaRPr/>
          </a:p>
          <a:p>
            <a:pPr indent="-342900" lvl="0" marL="914400" rtl="0" algn="l">
              <a:spcBef>
                <a:spcPts val="0"/>
              </a:spcBef>
              <a:spcAft>
                <a:spcPts val="0"/>
              </a:spcAft>
              <a:buSzPts val="1800"/>
              <a:buAutoNum type="arabicPeriod"/>
            </a:pPr>
            <a:r>
              <a:rPr lang="en"/>
              <a:t>Included class_weight = ‘balanced’</a:t>
            </a:r>
            <a:endParaRPr/>
          </a:p>
          <a:p>
            <a:pPr indent="0" lvl="0" marL="91440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evaluation methods</a:t>
            </a:r>
            <a:endParaRPr/>
          </a:p>
        </p:txBody>
      </p:sp>
      <p:sp>
        <p:nvSpPr>
          <p:cNvPr id="218" name="Google Shape;21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Confusion matrix</a:t>
            </a:r>
            <a:endParaRPr/>
          </a:p>
          <a:p>
            <a:pPr indent="-342900" lvl="0" marL="457200" rtl="0" algn="l">
              <a:spcBef>
                <a:spcPts val="0"/>
              </a:spcBef>
              <a:spcAft>
                <a:spcPts val="0"/>
              </a:spcAft>
              <a:buSzPts val="1800"/>
              <a:buAutoNum type="arabicPeriod"/>
            </a:pPr>
            <a:r>
              <a:rPr lang="en"/>
              <a:t>Balanced accuracy</a:t>
            </a:r>
            <a:endParaRPr/>
          </a:p>
          <a:p>
            <a:pPr indent="-336550" lvl="0" marL="914400" rtl="0" algn="l">
              <a:spcBef>
                <a:spcPts val="0"/>
              </a:spcBef>
              <a:spcAft>
                <a:spcPts val="0"/>
              </a:spcAft>
              <a:buSzPts val="1700"/>
              <a:buChar char="❖"/>
            </a:pPr>
            <a:r>
              <a:rPr lang="en" sz="1700"/>
              <a:t>accounts for </a:t>
            </a:r>
            <a:r>
              <a:rPr lang="en" sz="1700"/>
              <a:t>imbalance</a:t>
            </a:r>
            <a:r>
              <a:rPr lang="en" sz="1700"/>
              <a:t> datasets</a:t>
            </a:r>
            <a:endParaRPr sz="1700"/>
          </a:p>
          <a:p>
            <a:pPr indent="-342900" lvl="0" marL="457200" rtl="0" algn="l">
              <a:spcBef>
                <a:spcPts val="0"/>
              </a:spcBef>
              <a:spcAft>
                <a:spcPts val="0"/>
              </a:spcAft>
              <a:buSzPts val="1800"/>
              <a:buAutoNum type="arabicPeriod"/>
            </a:pPr>
            <a:r>
              <a:rPr lang="en"/>
              <a:t>F1 score</a:t>
            </a:r>
            <a:endParaRPr/>
          </a:p>
          <a:p>
            <a:pPr indent="-336550" lvl="0" marL="914400" rtl="0" algn="l">
              <a:spcBef>
                <a:spcPts val="0"/>
              </a:spcBef>
              <a:spcAft>
                <a:spcPts val="0"/>
              </a:spcAft>
              <a:buSzPts val="1700"/>
              <a:buChar char="❖"/>
            </a:pPr>
            <a:r>
              <a:rPr lang="en" sz="1700"/>
              <a:t>crucial for monitoring False Negatives (FN)</a:t>
            </a:r>
            <a:endParaRPr sz="1700"/>
          </a:p>
          <a:p>
            <a:pPr indent="-342900" lvl="0" marL="457200" rtl="0" algn="l">
              <a:spcBef>
                <a:spcPts val="0"/>
              </a:spcBef>
              <a:spcAft>
                <a:spcPts val="0"/>
              </a:spcAft>
              <a:buSzPts val="1800"/>
              <a:buAutoNum type="arabicPeriod"/>
            </a:pPr>
            <a:r>
              <a:rPr lang="en"/>
              <a:t>Precision</a:t>
            </a:r>
            <a:endParaRPr/>
          </a:p>
          <a:p>
            <a:pPr indent="-342900" lvl="0" marL="457200" rtl="0" algn="l">
              <a:spcBef>
                <a:spcPts val="0"/>
              </a:spcBef>
              <a:spcAft>
                <a:spcPts val="0"/>
              </a:spcAft>
              <a:buSzPts val="1800"/>
              <a:buAutoNum type="arabicPeriod"/>
            </a:pPr>
            <a:r>
              <a:rPr lang="en"/>
              <a:t>Recall</a:t>
            </a:r>
            <a:endParaRPr/>
          </a:p>
          <a:p>
            <a:pPr indent="-336550" lvl="0" marL="914400" rtl="0" algn="l">
              <a:spcBef>
                <a:spcPts val="0"/>
              </a:spcBef>
              <a:spcAft>
                <a:spcPts val="0"/>
              </a:spcAft>
              <a:buSzPts val="1700"/>
              <a:buChar char="❖"/>
            </a:pPr>
            <a:r>
              <a:rPr lang="en" sz="1700"/>
              <a:t>important when FN cost is high</a:t>
            </a:r>
            <a:endParaRPr sz="1700"/>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Results</a:t>
            </a:r>
            <a:endParaRPr/>
          </a:p>
        </p:txBody>
      </p:sp>
      <p:pic>
        <p:nvPicPr>
          <p:cNvPr id="224" name="Google Shape;224;p37"/>
          <p:cNvPicPr preferRelativeResize="0"/>
          <p:nvPr/>
        </p:nvPicPr>
        <p:blipFill>
          <a:blip r:embed="rId3">
            <a:alphaModFix/>
          </a:blip>
          <a:stretch>
            <a:fillRect/>
          </a:stretch>
        </p:blipFill>
        <p:spPr>
          <a:xfrm>
            <a:off x="424275" y="1181250"/>
            <a:ext cx="2767800" cy="3133370"/>
          </a:xfrm>
          <a:prstGeom prst="rect">
            <a:avLst/>
          </a:prstGeom>
          <a:noFill/>
          <a:ln cap="flat" cmpd="sng" w="12700">
            <a:solidFill>
              <a:srgbClr val="000000"/>
            </a:solidFill>
            <a:prstDash val="solid"/>
            <a:miter lim="8000"/>
            <a:headEnd len="sm" w="sm" type="none"/>
            <a:tailEnd len="sm" w="sm" type="none"/>
          </a:ln>
        </p:spPr>
      </p:pic>
      <p:pic>
        <p:nvPicPr>
          <p:cNvPr id="225" name="Google Shape;225;p37"/>
          <p:cNvPicPr preferRelativeResize="0"/>
          <p:nvPr/>
        </p:nvPicPr>
        <p:blipFill>
          <a:blip r:embed="rId4">
            <a:alphaModFix/>
          </a:blip>
          <a:stretch>
            <a:fillRect/>
          </a:stretch>
        </p:blipFill>
        <p:spPr>
          <a:xfrm>
            <a:off x="3801675" y="1175325"/>
            <a:ext cx="2767800" cy="3145225"/>
          </a:xfrm>
          <a:prstGeom prst="rect">
            <a:avLst/>
          </a:prstGeom>
          <a:noFill/>
          <a:ln cap="flat" cmpd="sng" w="12700">
            <a:solidFill>
              <a:srgbClr val="000000"/>
            </a:solidFill>
            <a:prstDash val="solid"/>
            <a:miter lim="8000"/>
            <a:headEnd len="sm" w="sm" type="none"/>
            <a:tailEnd len="sm" w="sm" type="none"/>
          </a:ln>
        </p:spPr>
      </p:pic>
      <p:sp>
        <p:nvSpPr>
          <p:cNvPr id="226" name="Google Shape;226;p37"/>
          <p:cNvSpPr txBox="1"/>
          <p:nvPr/>
        </p:nvSpPr>
        <p:spPr>
          <a:xfrm>
            <a:off x="3801675" y="4377675"/>
            <a:ext cx="144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For model_imp</a:t>
            </a:r>
            <a:endParaRPr>
              <a:latin typeface="Open Sans"/>
              <a:ea typeface="Open Sans"/>
              <a:cs typeface="Open Sans"/>
              <a:sym typeface="Open Sans"/>
            </a:endParaRPr>
          </a:p>
        </p:txBody>
      </p:sp>
      <p:sp>
        <p:nvSpPr>
          <p:cNvPr id="227" name="Google Shape;227;p37"/>
          <p:cNvSpPr txBox="1"/>
          <p:nvPr/>
        </p:nvSpPr>
        <p:spPr>
          <a:xfrm>
            <a:off x="424275" y="4377675"/>
            <a:ext cx="134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For model_ori</a:t>
            </a:r>
            <a:endParaRPr>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idx="1" type="body"/>
          </p:nvPr>
        </p:nvSpPr>
        <p:spPr>
          <a:xfrm>
            <a:off x="311700" y="543000"/>
            <a:ext cx="8520600" cy="4057500"/>
          </a:xfrm>
          <a:prstGeom prst="rect">
            <a:avLst/>
          </a:prstGeom>
          <a:ln>
            <a:noFill/>
          </a:ln>
        </p:spPr>
        <p:txBody>
          <a:bodyPr anchorCtr="0" anchor="ctr" bIns="91425" lIns="91425" spcFirstLastPara="1" rIns="91425" wrap="square" tIns="91425">
            <a:normAutofit/>
          </a:bodyPr>
          <a:lstStyle/>
          <a:p>
            <a:pPr indent="-342900" lvl="0" marL="457200" rtl="0" algn="l">
              <a:spcBef>
                <a:spcPts val="0"/>
              </a:spcBef>
              <a:spcAft>
                <a:spcPts val="0"/>
              </a:spcAft>
              <a:buClr>
                <a:srgbClr val="B3B3B3"/>
              </a:buClr>
              <a:buSzPts val="1800"/>
              <a:buAutoNum type="arabicPeriod"/>
            </a:pPr>
            <a:r>
              <a:rPr lang="en">
                <a:solidFill>
                  <a:srgbClr val="B3B3B3"/>
                </a:solidFill>
              </a:rPr>
              <a:t>Introduction</a:t>
            </a:r>
            <a:endParaRPr>
              <a:solidFill>
                <a:srgbClr val="B3B3B3"/>
              </a:solidFill>
            </a:endParaRPr>
          </a:p>
          <a:p>
            <a:pPr indent="-342900" lvl="0" marL="457200" rtl="0" algn="l">
              <a:spcBef>
                <a:spcPts val="0"/>
              </a:spcBef>
              <a:spcAft>
                <a:spcPts val="0"/>
              </a:spcAft>
              <a:buClr>
                <a:srgbClr val="B3B3B3"/>
              </a:buClr>
              <a:buSzPts val="1800"/>
              <a:buAutoNum type="arabicPeriod"/>
            </a:pPr>
            <a:r>
              <a:rPr lang="en">
                <a:solidFill>
                  <a:srgbClr val="B3B3B3"/>
                </a:solidFill>
              </a:rPr>
              <a:t>Data Importation</a:t>
            </a:r>
            <a:r>
              <a:rPr lang="en">
                <a:solidFill>
                  <a:srgbClr val="B3B3B3"/>
                </a:solidFill>
              </a:rPr>
              <a:t> </a:t>
            </a:r>
            <a:r>
              <a:rPr lang="en">
                <a:solidFill>
                  <a:srgbClr val="B3B3B3"/>
                </a:solidFill>
              </a:rPr>
              <a:t>and Cleaning</a:t>
            </a:r>
            <a:endParaRPr>
              <a:solidFill>
                <a:srgbClr val="B3B3B3"/>
              </a:solidFill>
            </a:endParaRPr>
          </a:p>
          <a:p>
            <a:pPr indent="-317500" lvl="1" marL="914400" rtl="0" algn="l">
              <a:spcBef>
                <a:spcPts val="0"/>
              </a:spcBef>
              <a:spcAft>
                <a:spcPts val="0"/>
              </a:spcAft>
              <a:buClr>
                <a:srgbClr val="B3B3B3"/>
              </a:buClr>
              <a:buSzPts val="1400"/>
              <a:buAutoNum type="alphaLcPeriod"/>
            </a:pPr>
            <a:r>
              <a:rPr lang="en">
                <a:solidFill>
                  <a:srgbClr val="B3B3B3"/>
                </a:solidFill>
              </a:rPr>
              <a:t>Primary Preprocessing: load, process, train-test split, augment, normalise</a:t>
            </a:r>
            <a:endParaRPr>
              <a:solidFill>
                <a:srgbClr val="B3B3B3"/>
              </a:solidFill>
            </a:endParaRPr>
          </a:p>
          <a:p>
            <a:pPr indent="-317500" lvl="1" marL="914400" rtl="0" algn="l">
              <a:spcBef>
                <a:spcPts val="0"/>
              </a:spcBef>
              <a:spcAft>
                <a:spcPts val="0"/>
              </a:spcAft>
              <a:buClr>
                <a:srgbClr val="B3B3B3"/>
              </a:buClr>
              <a:buSzPts val="1400"/>
              <a:buAutoNum type="alphaLcPeriod"/>
            </a:pPr>
            <a:r>
              <a:rPr lang="en">
                <a:solidFill>
                  <a:srgbClr val="B3B3B3"/>
                </a:solidFill>
              </a:rPr>
              <a:t>Improved Preprocessing</a:t>
            </a:r>
            <a:endParaRPr>
              <a:solidFill>
                <a:srgbClr val="B3B3B3"/>
              </a:solidFill>
            </a:endParaRPr>
          </a:p>
          <a:p>
            <a:pPr indent="-342900" lvl="0" marL="457200" rtl="0" algn="l">
              <a:spcBef>
                <a:spcPts val="0"/>
              </a:spcBef>
              <a:spcAft>
                <a:spcPts val="0"/>
              </a:spcAft>
              <a:buSzPts val="1800"/>
              <a:buAutoNum type="arabicPeriod"/>
            </a:pPr>
            <a:r>
              <a:rPr lang="en"/>
              <a:t>Machine Learning Algorithms</a:t>
            </a:r>
            <a:endParaRPr/>
          </a:p>
          <a:p>
            <a:pPr indent="-317500" lvl="1" marL="914400" rtl="0" algn="l">
              <a:spcBef>
                <a:spcPts val="0"/>
              </a:spcBef>
              <a:spcAft>
                <a:spcPts val="0"/>
              </a:spcAft>
              <a:buClr>
                <a:srgbClr val="B3B3B3"/>
              </a:buClr>
              <a:buSzPts val="1400"/>
              <a:buAutoNum type="alphaLcPeriod"/>
            </a:pPr>
            <a:r>
              <a:rPr lang="en">
                <a:solidFill>
                  <a:srgbClr val="B3B3B3"/>
                </a:solidFill>
              </a:rPr>
              <a:t>kNN</a:t>
            </a:r>
            <a:endParaRPr>
              <a:solidFill>
                <a:srgbClr val="B3B3B3"/>
              </a:solidFill>
            </a:endParaRPr>
          </a:p>
          <a:p>
            <a:pPr indent="-317500" lvl="1" marL="914400" rtl="0" algn="l">
              <a:spcBef>
                <a:spcPts val="0"/>
              </a:spcBef>
              <a:spcAft>
                <a:spcPts val="0"/>
              </a:spcAft>
              <a:buClr>
                <a:srgbClr val="B3B3B3"/>
              </a:buClr>
              <a:buSzPts val="1400"/>
              <a:buAutoNum type="alphaLcPeriod"/>
            </a:pPr>
            <a:r>
              <a:rPr lang="en">
                <a:solidFill>
                  <a:srgbClr val="B3B3B3"/>
                </a:solidFill>
              </a:rPr>
              <a:t>Logistic Regression</a:t>
            </a:r>
            <a:endParaRPr/>
          </a:p>
          <a:p>
            <a:pPr indent="-317500" lvl="1" marL="914400" rtl="0" algn="l">
              <a:spcBef>
                <a:spcPts val="0"/>
              </a:spcBef>
              <a:spcAft>
                <a:spcPts val="0"/>
              </a:spcAft>
              <a:buClr>
                <a:srgbClr val="B3B3B3"/>
              </a:buClr>
              <a:buSzPts val="1400"/>
              <a:buAutoNum type="alphaLcPeriod"/>
            </a:pPr>
            <a:r>
              <a:rPr lang="en"/>
              <a:t>Neural Network</a:t>
            </a:r>
            <a:endParaRPr>
              <a:solidFill>
                <a:srgbClr val="B3B3B3"/>
              </a:solidFill>
            </a:endParaRPr>
          </a:p>
          <a:p>
            <a:pPr indent="-342900" lvl="0" marL="457200" rtl="0" algn="l">
              <a:spcBef>
                <a:spcPts val="0"/>
              </a:spcBef>
              <a:spcAft>
                <a:spcPts val="0"/>
              </a:spcAft>
              <a:buClr>
                <a:srgbClr val="B3B3B3"/>
              </a:buClr>
              <a:buSzPts val="1800"/>
              <a:buAutoNum type="arabicPeriod"/>
            </a:pPr>
            <a:r>
              <a:rPr lang="en">
                <a:solidFill>
                  <a:srgbClr val="B3B3B3"/>
                </a:solidFill>
              </a:rPr>
              <a:t>Conclusion</a:t>
            </a:r>
            <a:endParaRPr>
              <a:solidFill>
                <a:srgbClr val="B3B3B3"/>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 I</a:t>
            </a:r>
            <a:r>
              <a:rPr lang="en"/>
              <a:t>mplementation</a:t>
            </a:r>
            <a:endParaRPr/>
          </a:p>
        </p:txBody>
      </p:sp>
      <p:sp>
        <p:nvSpPr>
          <p:cNvPr id="238" name="Google Shape;23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Input: unnormalised data</a:t>
            </a:r>
            <a:endParaRPr/>
          </a:p>
          <a:p>
            <a:pPr indent="-342900" lvl="0" marL="457200" rtl="0" algn="l">
              <a:spcBef>
                <a:spcPts val="0"/>
              </a:spcBef>
              <a:spcAft>
                <a:spcPts val="0"/>
              </a:spcAft>
              <a:buSzPts val="1800"/>
              <a:buChar char="●"/>
            </a:pPr>
            <a:r>
              <a:rPr lang="en"/>
              <a:t>Convolution layer: Conv2D (relu activation)</a:t>
            </a:r>
            <a:endParaRPr/>
          </a:p>
          <a:p>
            <a:pPr indent="-317500" lvl="1" marL="914400" rtl="0" algn="l">
              <a:spcBef>
                <a:spcPts val="0"/>
              </a:spcBef>
              <a:spcAft>
                <a:spcPts val="0"/>
              </a:spcAft>
              <a:buSzPts val="1400"/>
              <a:buChar char="○"/>
            </a:pPr>
            <a:r>
              <a:rPr lang="en"/>
              <a:t>Inputs with 2 spatial dimensions</a:t>
            </a:r>
            <a:endParaRPr/>
          </a:p>
          <a:p>
            <a:pPr indent="-342900" lvl="0" marL="457200" rtl="0" algn="l">
              <a:spcBef>
                <a:spcPts val="0"/>
              </a:spcBef>
              <a:spcAft>
                <a:spcPts val="0"/>
              </a:spcAft>
              <a:buSzPts val="1800"/>
              <a:buChar char="●"/>
            </a:pPr>
            <a:r>
              <a:rPr lang="en"/>
              <a:t>BatchNormalisation</a:t>
            </a:r>
            <a:endParaRPr/>
          </a:p>
          <a:p>
            <a:pPr indent="-317500" lvl="1" marL="914400" rtl="0" algn="l">
              <a:spcBef>
                <a:spcPts val="0"/>
              </a:spcBef>
              <a:spcAft>
                <a:spcPts val="0"/>
              </a:spcAft>
              <a:buSzPts val="1400"/>
              <a:buChar char="○"/>
            </a:pPr>
            <a:r>
              <a:rPr lang="en"/>
              <a:t>Ensures </a:t>
            </a:r>
            <a:r>
              <a:rPr lang="en"/>
              <a:t>mean and standard deviation of layer inputs remain the same</a:t>
            </a:r>
            <a:endParaRPr/>
          </a:p>
          <a:p>
            <a:pPr indent="-342900" lvl="0" marL="457200" rtl="0" algn="l">
              <a:spcBef>
                <a:spcPts val="0"/>
              </a:spcBef>
              <a:spcAft>
                <a:spcPts val="0"/>
              </a:spcAft>
              <a:buSzPts val="1800"/>
              <a:buChar char="●"/>
            </a:pPr>
            <a:r>
              <a:rPr lang="en"/>
              <a:t>Pooling layer: MaxPooling2D</a:t>
            </a:r>
            <a:endParaRPr/>
          </a:p>
          <a:p>
            <a:pPr indent="-317500" lvl="1" marL="914400" rtl="0" algn="l">
              <a:spcBef>
                <a:spcPts val="0"/>
              </a:spcBef>
              <a:spcAft>
                <a:spcPts val="0"/>
              </a:spcAft>
              <a:buSzPts val="1400"/>
              <a:buChar char="○"/>
            </a:pPr>
            <a:r>
              <a:rPr lang="en"/>
              <a:t>Reduces computational load, memory usage and number of paras for 2D input</a:t>
            </a:r>
            <a:endParaRPr/>
          </a:p>
          <a:p>
            <a:pPr indent="-342900" lvl="0" marL="457200" rtl="0" algn="l">
              <a:spcBef>
                <a:spcPts val="0"/>
              </a:spcBef>
              <a:spcAft>
                <a:spcPts val="0"/>
              </a:spcAft>
              <a:buSzPts val="1800"/>
              <a:buChar char="●"/>
            </a:pPr>
            <a:r>
              <a:rPr lang="en"/>
              <a:t>Dense layer (sigmoid activation on the final layer)</a:t>
            </a:r>
            <a:endParaRPr/>
          </a:p>
          <a:p>
            <a:pPr indent="-317500" lvl="1" marL="914400" rtl="0" algn="l">
              <a:spcBef>
                <a:spcPts val="0"/>
              </a:spcBef>
              <a:spcAft>
                <a:spcPts val="0"/>
              </a:spcAft>
              <a:buSzPts val="1400"/>
              <a:buChar char="○"/>
            </a:pPr>
            <a:r>
              <a:rPr lang="en"/>
              <a:t>Dataset has binary variables (tumor classified as malignant or benign)</a:t>
            </a:r>
            <a:endParaRPr/>
          </a:p>
          <a:p>
            <a:pPr indent="-342900" lvl="0" marL="457200" rtl="0" algn="l">
              <a:spcBef>
                <a:spcPts val="0"/>
              </a:spcBef>
              <a:spcAft>
                <a:spcPts val="0"/>
              </a:spcAft>
              <a:buSzPts val="1800"/>
              <a:buChar char="●"/>
            </a:pPr>
            <a:r>
              <a:rPr lang="en"/>
              <a:t>Optimizer: Stochastic Gradient Descent (SGD)</a:t>
            </a:r>
            <a:endParaRPr/>
          </a:p>
          <a:p>
            <a:pPr indent="0" lvl="0" marL="91440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encountered &amp; Solutions</a:t>
            </a:r>
            <a:endParaRPr/>
          </a:p>
        </p:txBody>
      </p:sp>
      <p:sp>
        <p:nvSpPr>
          <p:cNvPr id="244" name="Google Shape;24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Overfitting:</a:t>
            </a:r>
            <a:r>
              <a:rPr lang="en"/>
              <a:t> Training loss decreasing but validation loss increasing</a:t>
            </a:r>
            <a:endParaRPr/>
          </a:p>
          <a:p>
            <a:pPr indent="-342900" lvl="0" marL="457200" rtl="0" algn="l">
              <a:spcBef>
                <a:spcPts val="1200"/>
              </a:spcBef>
              <a:spcAft>
                <a:spcPts val="0"/>
              </a:spcAft>
              <a:buSzPts val="1800"/>
              <a:buChar char="●"/>
            </a:pPr>
            <a:r>
              <a:rPr lang="en"/>
              <a:t>Data augmentation</a:t>
            </a:r>
            <a:endParaRPr/>
          </a:p>
          <a:p>
            <a:pPr indent="-342900" lvl="0" marL="457200" rtl="0" algn="l">
              <a:spcBef>
                <a:spcPts val="0"/>
              </a:spcBef>
              <a:spcAft>
                <a:spcPts val="0"/>
              </a:spcAft>
              <a:buSzPts val="1800"/>
              <a:buChar char="●"/>
            </a:pPr>
            <a:r>
              <a:rPr lang="en"/>
              <a:t>Spatial Dropout</a:t>
            </a:r>
            <a:endParaRPr/>
          </a:p>
          <a:p>
            <a:pPr indent="-317500" lvl="1" marL="914400" rtl="0" algn="l">
              <a:spcBef>
                <a:spcPts val="0"/>
              </a:spcBef>
              <a:spcAft>
                <a:spcPts val="0"/>
              </a:spcAft>
              <a:buSzPts val="1400"/>
              <a:buChar char="○"/>
            </a:pPr>
            <a:r>
              <a:rPr lang="en"/>
              <a:t>D</a:t>
            </a:r>
            <a:r>
              <a:rPr lang="en"/>
              <a:t>rops a predetermined number of feature maps from the convolution layer</a:t>
            </a:r>
            <a:endParaRPr/>
          </a:p>
          <a:p>
            <a:pPr indent="-342900" lvl="0" marL="457200" rtl="0" algn="l">
              <a:spcBef>
                <a:spcPts val="0"/>
              </a:spcBef>
              <a:spcAft>
                <a:spcPts val="0"/>
              </a:spcAft>
              <a:buSzPts val="1800"/>
              <a:buChar char="●"/>
            </a:pPr>
            <a:r>
              <a:rPr lang="en"/>
              <a:t>Dropout</a:t>
            </a:r>
            <a:endParaRPr/>
          </a:p>
          <a:p>
            <a:pPr indent="-317500" lvl="1" marL="914400" rtl="0" algn="l">
              <a:spcBef>
                <a:spcPts val="0"/>
              </a:spcBef>
              <a:spcAft>
                <a:spcPts val="0"/>
              </a:spcAft>
              <a:buSzPts val="1400"/>
              <a:buChar char="○"/>
            </a:pPr>
            <a:r>
              <a:rPr lang="en"/>
              <a:t>Randomly drops nodes between dense layers</a:t>
            </a:r>
            <a:endParaRPr/>
          </a:p>
          <a:p>
            <a:pPr indent="0" lvl="0" marL="0" rtl="0" algn="l">
              <a:spcBef>
                <a:spcPts val="1200"/>
              </a:spcBef>
              <a:spcAft>
                <a:spcPts val="1200"/>
              </a:spcAft>
              <a:buNone/>
            </a:pPr>
            <a:r>
              <a:t/>
            </a:r>
            <a:endParaRPr u="sng"/>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metrics and results</a:t>
            </a:r>
            <a:endParaRPr/>
          </a:p>
        </p:txBody>
      </p:sp>
      <p:sp>
        <p:nvSpPr>
          <p:cNvPr id="250" name="Google Shape;250;p41"/>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Loss: Binary cross entropy</a:t>
            </a:r>
            <a:endParaRPr/>
          </a:p>
          <a:p>
            <a:pPr indent="-317500" lvl="1" marL="914400" rtl="0" algn="l">
              <a:spcBef>
                <a:spcPts val="0"/>
              </a:spcBef>
              <a:spcAft>
                <a:spcPts val="0"/>
              </a:spcAft>
              <a:buSzPts val="1400"/>
              <a:buChar char="○"/>
            </a:pPr>
            <a:r>
              <a:rPr lang="en"/>
              <a:t>For binary variables</a:t>
            </a:r>
            <a:endParaRPr/>
          </a:p>
          <a:p>
            <a:pPr indent="-342900" lvl="0" marL="457200" rtl="0" algn="l">
              <a:spcBef>
                <a:spcPts val="0"/>
              </a:spcBef>
              <a:spcAft>
                <a:spcPts val="0"/>
              </a:spcAft>
              <a:buSzPts val="1800"/>
              <a:buChar char="●"/>
            </a:pPr>
            <a:r>
              <a:rPr lang="en"/>
              <a:t>Accuracy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51" name="Google Shape;251;p41"/>
          <p:cNvPicPr preferRelativeResize="0"/>
          <p:nvPr/>
        </p:nvPicPr>
        <p:blipFill>
          <a:blip r:embed="rId3">
            <a:alphaModFix/>
          </a:blip>
          <a:stretch>
            <a:fillRect/>
          </a:stretch>
        </p:blipFill>
        <p:spPr>
          <a:xfrm>
            <a:off x="672575" y="2063338"/>
            <a:ext cx="3794850" cy="2725875"/>
          </a:xfrm>
          <a:prstGeom prst="rect">
            <a:avLst/>
          </a:prstGeom>
          <a:noFill/>
          <a:ln cap="flat" cmpd="sng" w="9525">
            <a:solidFill>
              <a:srgbClr val="000000"/>
            </a:solidFill>
            <a:prstDash val="solid"/>
            <a:miter lim="8000"/>
            <a:headEnd len="sm" w="sm" type="none"/>
            <a:tailEnd len="sm" w="sm" type="none"/>
          </a:ln>
        </p:spPr>
      </p:pic>
      <p:pic>
        <p:nvPicPr>
          <p:cNvPr id="252" name="Google Shape;252;p41"/>
          <p:cNvPicPr preferRelativeResize="0"/>
          <p:nvPr/>
        </p:nvPicPr>
        <p:blipFill>
          <a:blip r:embed="rId4">
            <a:alphaModFix/>
          </a:blip>
          <a:stretch>
            <a:fillRect/>
          </a:stretch>
        </p:blipFill>
        <p:spPr>
          <a:xfrm>
            <a:off x="4665900" y="2061225"/>
            <a:ext cx="3794850" cy="2730108"/>
          </a:xfrm>
          <a:prstGeom prst="rect">
            <a:avLst/>
          </a:prstGeom>
          <a:noFill/>
          <a:ln cap="flat" cmpd="sng" w="9525">
            <a:solidFill>
              <a:srgbClr val="000000"/>
            </a:solidFill>
            <a:prstDash val="solid"/>
            <a:miter lim="8000"/>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40019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Benign or malignant?</a:t>
            </a:r>
            <a:endParaRPr/>
          </a:p>
        </p:txBody>
      </p:sp>
      <p:pic>
        <p:nvPicPr>
          <p:cNvPr id="66" name="Google Shape;66;p15"/>
          <p:cNvPicPr preferRelativeResize="0"/>
          <p:nvPr/>
        </p:nvPicPr>
        <p:blipFill>
          <a:blip r:embed="rId3">
            <a:alphaModFix/>
          </a:blip>
          <a:stretch>
            <a:fillRect/>
          </a:stretch>
        </p:blipFill>
        <p:spPr>
          <a:xfrm>
            <a:off x="311700" y="548050"/>
            <a:ext cx="3138675" cy="3147925"/>
          </a:xfrm>
          <a:prstGeom prst="rect">
            <a:avLst/>
          </a:prstGeom>
          <a:noFill/>
          <a:ln>
            <a:noFill/>
          </a:ln>
        </p:spPr>
      </p:pic>
      <p:pic>
        <p:nvPicPr>
          <p:cNvPr id="67" name="Google Shape;67;p15"/>
          <p:cNvPicPr preferRelativeResize="0"/>
          <p:nvPr/>
        </p:nvPicPr>
        <p:blipFill>
          <a:blip r:embed="rId4">
            <a:alphaModFix/>
          </a:blip>
          <a:stretch>
            <a:fillRect/>
          </a:stretch>
        </p:blipFill>
        <p:spPr>
          <a:xfrm>
            <a:off x="3590218" y="548050"/>
            <a:ext cx="2686599" cy="3147925"/>
          </a:xfrm>
          <a:prstGeom prst="rect">
            <a:avLst/>
          </a:prstGeom>
          <a:noFill/>
          <a:ln>
            <a:noFill/>
          </a:ln>
        </p:spPr>
      </p:pic>
      <p:pic>
        <p:nvPicPr>
          <p:cNvPr id="68" name="Google Shape;68;p15"/>
          <p:cNvPicPr preferRelativeResize="0"/>
          <p:nvPr/>
        </p:nvPicPr>
        <p:blipFill>
          <a:blip r:embed="rId5">
            <a:alphaModFix/>
          </a:blip>
          <a:stretch>
            <a:fillRect/>
          </a:stretch>
        </p:blipFill>
        <p:spPr>
          <a:xfrm>
            <a:off x="6416661" y="548050"/>
            <a:ext cx="2316789" cy="31479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idx="1" type="body"/>
          </p:nvPr>
        </p:nvSpPr>
        <p:spPr>
          <a:xfrm>
            <a:off x="311700" y="543000"/>
            <a:ext cx="8520600" cy="40575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Clr>
                <a:srgbClr val="B3B3B3"/>
              </a:buClr>
              <a:buSzPts val="1800"/>
              <a:buAutoNum type="arabicPeriod"/>
            </a:pPr>
            <a:r>
              <a:rPr lang="en">
                <a:solidFill>
                  <a:srgbClr val="B3B3B3"/>
                </a:solidFill>
              </a:rPr>
              <a:t>Introduction</a:t>
            </a:r>
            <a:endParaRPr>
              <a:solidFill>
                <a:srgbClr val="B3B3B3"/>
              </a:solidFill>
            </a:endParaRPr>
          </a:p>
          <a:p>
            <a:pPr indent="-342900" lvl="0" marL="457200" rtl="0" algn="l">
              <a:spcBef>
                <a:spcPts val="0"/>
              </a:spcBef>
              <a:spcAft>
                <a:spcPts val="0"/>
              </a:spcAft>
              <a:buClr>
                <a:srgbClr val="B3B3B3"/>
              </a:buClr>
              <a:buSzPts val="1800"/>
              <a:buAutoNum type="arabicPeriod"/>
            </a:pPr>
            <a:r>
              <a:rPr lang="en">
                <a:solidFill>
                  <a:srgbClr val="B3B3B3"/>
                </a:solidFill>
              </a:rPr>
              <a:t>Data Importation and Cleaning</a:t>
            </a:r>
            <a:endParaRPr>
              <a:solidFill>
                <a:srgbClr val="B3B3B3"/>
              </a:solidFill>
            </a:endParaRPr>
          </a:p>
          <a:p>
            <a:pPr indent="-317500" lvl="1" marL="914400" rtl="0" algn="l">
              <a:spcBef>
                <a:spcPts val="0"/>
              </a:spcBef>
              <a:spcAft>
                <a:spcPts val="0"/>
              </a:spcAft>
              <a:buClr>
                <a:srgbClr val="B3B3B3"/>
              </a:buClr>
              <a:buSzPts val="1400"/>
              <a:buAutoNum type="alphaLcPeriod"/>
            </a:pPr>
            <a:r>
              <a:rPr lang="en">
                <a:solidFill>
                  <a:srgbClr val="B3B3B3"/>
                </a:solidFill>
              </a:rPr>
              <a:t>Primary Preprocessing: load, process, train-test split, augment, normalise</a:t>
            </a:r>
            <a:endParaRPr>
              <a:solidFill>
                <a:srgbClr val="B3B3B3"/>
              </a:solidFill>
            </a:endParaRPr>
          </a:p>
          <a:p>
            <a:pPr indent="-317500" lvl="1" marL="914400" rtl="0" algn="l">
              <a:spcBef>
                <a:spcPts val="0"/>
              </a:spcBef>
              <a:spcAft>
                <a:spcPts val="0"/>
              </a:spcAft>
              <a:buClr>
                <a:srgbClr val="B3B3B3"/>
              </a:buClr>
              <a:buSzPts val="1400"/>
              <a:buAutoNum type="alphaLcPeriod"/>
            </a:pPr>
            <a:r>
              <a:rPr lang="en">
                <a:solidFill>
                  <a:srgbClr val="B3B3B3"/>
                </a:solidFill>
              </a:rPr>
              <a:t>Improved Preprocessing</a:t>
            </a:r>
            <a:endParaRPr>
              <a:solidFill>
                <a:srgbClr val="B3B3B3"/>
              </a:solidFill>
            </a:endParaRPr>
          </a:p>
          <a:p>
            <a:pPr indent="-342900" lvl="0" marL="457200" rtl="0" algn="l">
              <a:spcBef>
                <a:spcPts val="0"/>
              </a:spcBef>
              <a:spcAft>
                <a:spcPts val="0"/>
              </a:spcAft>
              <a:buClr>
                <a:srgbClr val="B3B3B3"/>
              </a:buClr>
              <a:buSzPts val="1800"/>
              <a:buAutoNum type="arabicPeriod"/>
            </a:pPr>
            <a:r>
              <a:rPr lang="en">
                <a:solidFill>
                  <a:srgbClr val="B3B3B3"/>
                </a:solidFill>
              </a:rPr>
              <a:t>Machine Learning Algorithms</a:t>
            </a:r>
            <a:endParaRPr>
              <a:solidFill>
                <a:srgbClr val="B3B3B3"/>
              </a:solidFill>
            </a:endParaRPr>
          </a:p>
          <a:p>
            <a:pPr indent="-317500" lvl="1" marL="914400" rtl="0" algn="l">
              <a:spcBef>
                <a:spcPts val="0"/>
              </a:spcBef>
              <a:spcAft>
                <a:spcPts val="0"/>
              </a:spcAft>
              <a:buClr>
                <a:srgbClr val="B3B3B3"/>
              </a:buClr>
              <a:buSzPts val="1400"/>
              <a:buAutoNum type="alphaLcPeriod"/>
            </a:pPr>
            <a:r>
              <a:rPr lang="en">
                <a:solidFill>
                  <a:srgbClr val="B3B3B3"/>
                </a:solidFill>
              </a:rPr>
              <a:t>kNN</a:t>
            </a:r>
            <a:endParaRPr>
              <a:solidFill>
                <a:srgbClr val="B3B3B3"/>
              </a:solidFill>
            </a:endParaRPr>
          </a:p>
          <a:p>
            <a:pPr indent="-317500" lvl="1" marL="914400" rtl="0" algn="l">
              <a:spcBef>
                <a:spcPts val="0"/>
              </a:spcBef>
              <a:spcAft>
                <a:spcPts val="0"/>
              </a:spcAft>
              <a:buClr>
                <a:srgbClr val="B3B3B3"/>
              </a:buClr>
              <a:buSzPts val="1400"/>
              <a:buAutoNum type="alphaLcPeriod"/>
            </a:pPr>
            <a:r>
              <a:rPr lang="en">
                <a:solidFill>
                  <a:srgbClr val="B3B3B3"/>
                </a:solidFill>
              </a:rPr>
              <a:t>Logistic Regression</a:t>
            </a:r>
            <a:endParaRPr>
              <a:solidFill>
                <a:srgbClr val="B3B3B3"/>
              </a:solidFill>
            </a:endParaRPr>
          </a:p>
          <a:p>
            <a:pPr indent="-317500" lvl="1" marL="914400" rtl="0" algn="l">
              <a:spcBef>
                <a:spcPts val="0"/>
              </a:spcBef>
              <a:spcAft>
                <a:spcPts val="0"/>
              </a:spcAft>
              <a:buClr>
                <a:srgbClr val="B3B3B3"/>
              </a:buClr>
              <a:buSzPts val="1400"/>
              <a:buAutoNum type="alphaLcPeriod"/>
            </a:pPr>
            <a:r>
              <a:rPr lang="en">
                <a:solidFill>
                  <a:srgbClr val="B3B3B3"/>
                </a:solidFill>
              </a:rPr>
              <a:t>Neural Network</a:t>
            </a:r>
            <a:endParaRPr>
              <a:solidFill>
                <a:srgbClr val="B3B3B3"/>
              </a:solidFill>
            </a:endParaRPr>
          </a:p>
          <a:p>
            <a:pPr indent="-342900" lvl="0" marL="457200" rtl="0" algn="l">
              <a:spcBef>
                <a:spcPts val="0"/>
              </a:spcBef>
              <a:spcAft>
                <a:spcPts val="0"/>
              </a:spcAft>
              <a:buSzPts val="1800"/>
              <a:buAutoNum type="arabicPeriod"/>
            </a:pPr>
            <a:r>
              <a:rPr lang="en"/>
              <a:t>Conclusion</a:t>
            </a:r>
            <a:endParaRPr>
              <a:solidFill>
                <a:srgbClr val="B3B3B3"/>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Evaluating ML</a:t>
            </a:r>
            <a:endParaRPr/>
          </a:p>
        </p:txBody>
      </p:sp>
      <p:sp>
        <p:nvSpPr>
          <p:cNvPr id="263" name="Google Shape;263;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NN </a:t>
            </a:r>
            <a:r>
              <a:rPr lang="en"/>
              <a:t>is the most effective model for brain tumour image classification (with complex dataset)</a:t>
            </a:r>
            <a:endParaRPr/>
          </a:p>
          <a:p>
            <a:pPr indent="-342900" lvl="0" marL="457200" rtl="0" algn="l">
              <a:spcBef>
                <a:spcPts val="0"/>
              </a:spcBef>
              <a:spcAft>
                <a:spcPts val="0"/>
              </a:spcAft>
              <a:buSzPts val="1800"/>
              <a:buChar char="●"/>
            </a:pPr>
            <a:r>
              <a:rPr lang="en"/>
              <a:t>KNN comes second when there are fewer datasets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Evaluating ML with improved dataset</a:t>
            </a:r>
            <a:endParaRPr/>
          </a:p>
        </p:txBody>
      </p:sp>
      <p:sp>
        <p:nvSpPr>
          <p:cNvPr id="269" name="Google Shape;269;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KNN</a:t>
            </a:r>
            <a:endParaRPr b="1"/>
          </a:p>
          <a:p>
            <a:pPr indent="-342900" lvl="0" marL="457200" rtl="0" algn="l">
              <a:spcBef>
                <a:spcPts val="1200"/>
              </a:spcBef>
              <a:spcAft>
                <a:spcPts val="0"/>
              </a:spcAft>
              <a:buSzPts val="1800"/>
              <a:buChar char="●"/>
            </a:pPr>
            <a:r>
              <a:rPr lang="en"/>
              <a:t>Obtained bad results → k=1</a:t>
            </a:r>
            <a:endParaRPr/>
          </a:p>
          <a:p>
            <a:pPr indent="0" lvl="0" marL="0" rtl="0" algn="l">
              <a:spcBef>
                <a:spcPts val="1200"/>
              </a:spcBef>
              <a:spcAft>
                <a:spcPts val="0"/>
              </a:spcAft>
              <a:buNone/>
            </a:pPr>
            <a:r>
              <a:rPr b="1" lang="en"/>
              <a:t>Logistic Regression</a:t>
            </a:r>
            <a:endParaRPr b="1"/>
          </a:p>
          <a:p>
            <a:pPr indent="-342900" lvl="0" marL="457200" rtl="0" algn="l">
              <a:spcBef>
                <a:spcPts val="1200"/>
              </a:spcBef>
              <a:spcAft>
                <a:spcPts val="0"/>
              </a:spcAft>
              <a:buSzPts val="1800"/>
              <a:buChar char="●"/>
            </a:pPr>
            <a:r>
              <a:rPr lang="en"/>
              <a:t>Obtained better results with improved</a:t>
            </a:r>
            <a:endParaRPr/>
          </a:p>
          <a:p>
            <a:pPr indent="0" lvl="0" marL="0" rtl="0" algn="l">
              <a:spcBef>
                <a:spcPts val="1200"/>
              </a:spcBef>
              <a:spcAft>
                <a:spcPts val="0"/>
              </a:spcAft>
              <a:buNone/>
            </a:pPr>
            <a:r>
              <a:rPr b="1" lang="en"/>
              <a:t>Neural Network</a:t>
            </a:r>
            <a:endParaRPr b="1"/>
          </a:p>
          <a:p>
            <a:pPr indent="-342900" lvl="0" marL="457200" rtl="0" algn="l">
              <a:spcBef>
                <a:spcPts val="1200"/>
              </a:spcBef>
              <a:spcAft>
                <a:spcPts val="0"/>
              </a:spcAft>
              <a:buSzPts val="1800"/>
              <a:buChar char="●"/>
            </a:pPr>
            <a:r>
              <a:rPr lang="en"/>
              <a:t>Input of NN should be unnormalised data, but the improved dataset is “normalised” through cropping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AI solution…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000"/>
              <a:t>CLASSIFICATION!</a:t>
            </a:r>
            <a:endParaRPr b="1" sz="2000"/>
          </a:p>
        </p:txBody>
      </p:sp>
      <p:pic>
        <p:nvPicPr>
          <p:cNvPr id="75" name="Google Shape;75;p16"/>
          <p:cNvPicPr preferRelativeResize="0"/>
          <p:nvPr/>
        </p:nvPicPr>
        <p:blipFill>
          <a:blip r:embed="rId3">
            <a:alphaModFix/>
          </a:blip>
          <a:stretch>
            <a:fillRect/>
          </a:stretch>
        </p:blipFill>
        <p:spPr>
          <a:xfrm>
            <a:off x="3749040" y="2052888"/>
            <a:ext cx="1645920" cy="1645920"/>
          </a:xfrm>
          <a:prstGeom prst="rect">
            <a:avLst/>
          </a:prstGeom>
          <a:noFill/>
          <a:ln>
            <a:noFill/>
          </a:ln>
        </p:spPr>
      </p:pic>
      <p:pic>
        <p:nvPicPr>
          <p:cNvPr id="76" name="Google Shape;76;p16"/>
          <p:cNvPicPr preferRelativeResize="0"/>
          <p:nvPr/>
        </p:nvPicPr>
        <p:blipFill>
          <a:blip r:embed="rId4">
            <a:alphaModFix/>
          </a:blip>
          <a:stretch>
            <a:fillRect/>
          </a:stretch>
        </p:blipFill>
        <p:spPr>
          <a:xfrm>
            <a:off x="985315" y="2052888"/>
            <a:ext cx="1645920" cy="1645920"/>
          </a:xfrm>
          <a:prstGeom prst="rect">
            <a:avLst/>
          </a:prstGeom>
          <a:noFill/>
          <a:ln>
            <a:noFill/>
          </a:ln>
        </p:spPr>
      </p:pic>
      <p:pic>
        <p:nvPicPr>
          <p:cNvPr id="77" name="Google Shape;77;p16"/>
          <p:cNvPicPr preferRelativeResize="0"/>
          <p:nvPr/>
        </p:nvPicPr>
        <p:blipFill>
          <a:blip r:embed="rId5">
            <a:alphaModFix/>
          </a:blip>
          <a:stretch>
            <a:fillRect/>
          </a:stretch>
        </p:blipFill>
        <p:spPr>
          <a:xfrm>
            <a:off x="6512765" y="2052888"/>
            <a:ext cx="1645920" cy="1645920"/>
          </a:xfrm>
          <a:prstGeom prst="rect">
            <a:avLst/>
          </a:prstGeom>
          <a:noFill/>
          <a:ln>
            <a:noFill/>
          </a:ln>
        </p:spPr>
      </p:pic>
      <p:sp>
        <p:nvSpPr>
          <p:cNvPr id="78" name="Google Shape;78;p16"/>
          <p:cNvSpPr txBox="1"/>
          <p:nvPr>
            <p:ph idx="1" type="body"/>
          </p:nvPr>
        </p:nvSpPr>
        <p:spPr>
          <a:xfrm>
            <a:off x="1382425" y="3877050"/>
            <a:ext cx="851700" cy="447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935"/>
              <a:buNone/>
            </a:pPr>
            <a:r>
              <a:rPr b="1" lang="en" sz="1800"/>
              <a:t>kNN</a:t>
            </a:r>
            <a:endParaRPr b="1" sz="1800"/>
          </a:p>
        </p:txBody>
      </p:sp>
      <p:sp>
        <p:nvSpPr>
          <p:cNvPr id="79" name="Google Shape;79;p16"/>
          <p:cNvSpPr txBox="1"/>
          <p:nvPr>
            <p:ph idx="1" type="body"/>
          </p:nvPr>
        </p:nvSpPr>
        <p:spPr>
          <a:xfrm>
            <a:off x="3630000" y="3877050"/>
            <a:ext cx="1884000" cy="864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935"/>
              <a:buNone/>
            </a:pPr>
            <a:r>
              <a:rPr b="1" lang="en"/>
              <a:t>Logistic Regression</a:t>
            </a:r>
            <a:endParaRPr b="1"/>
          </a:p>
        </p:txBody>
      </p:sp>
      <p:sp>
        <p:nvSpPr>
          <p:cNvPr id="80" name="Google Shape;80;p16"/>
          <p:cNvSpPr txBox="1"/>
          <p:nvPr>
            <p:ph idx="1" type="body"/>
          </p:nvPr>
        </p:nvSpPr>
        <p:spPr>
          <a:xfrm>
            <a:off x="6393725" y="3877050"/>
            <a:ext cx="1884000" cy="864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935"/>
              <a:buNone/>
            </a:pPr>
            <a:r>
              <a:rPr b="1" lang="en"/>
              <a:t>Neural Network</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idx="1" type="body"/>
          </p:nvPr>
        </p:nvSpPr>
        <p:spPr>
          <a:xfrm>
            <a:off x="311700" y="543000"/>
            <a:ext cx="8520600" cy="40575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Clr>
                <a:srgbClr val="B3B3B3"/>
              </a:buClr>
              <a:buSzPts val="1800"/>
              <a:buAutoNum type="arabicPeriod"/>
            </a:pPr>
            <a:r>
              <a:rPr lang="en">
                <a:solidFill>
                  <a:srgbClr val="B3B3B3"/>
                </a:solidFill>
              </a:rPr>
              <a:t>Introduction</a:t>
            </a:r>
            <a:endParaRPr>
              <a:solidFill>
                <a:srgbClr val="B3B3B3"/>
              </a:solidFill>
            </a:endParaRPr>
          </a:p>
          <a:p>
            <a:pPr indent="-342900" lvl="0" marL="457200" rtl="0" algn="l">
              <a:spcBef>
                <a:spcPts val="0"/>
              </a:spcBef>
              <a:spcAft>
                <a:spcPts val="0"/>
              </a:spcAft>
              <a:buSzPts val="1800"/>
              <a:buAutoNum type="arabicPeriod"/>
            </a:pPr>
            <a:r>
              <a:rPr lang="en"/>
              <a:t>Data Importation and Cleaning</a:t>
            </a:r>
            <a:endParaRPr/>
          </a:p>
          <a:p>
            <a:pPr indent="-317500" lvl="1" marL="914400" rtl="0" algn="l">
              <a:spcBef>
                <a:spcPts val="0"/>
              </a:spcBef>
              <a:spcAft>
                <a:spcPts val="0"/>
              </a:spcAft>
              <a:buSzPts val="1400"/>
              <a:buAutoNum type="alphaLcPeriod"/>
            </a:pPr>
            <a:r>
              <a:rPr lang="en"/>
              <a:t>Primary Preprocessing: load, process, train-test split, augment, normalise</a:t>
            </a:r>
            <a:endParaRPr/>
          </a:p>
          <a:p>
            <a:pPr indent="-317500" lvl="1" marL="914400" rtl="0" algn="l">
              <a:spcBef>
                <a:spcPts val="0"/>
              </a:spcBef>
              <a:spcAft>
                <a:spcPts val="0"/>
              </a:spcAft>
              <a:buClr>
                <a:srgbClr val="B3B3B3"/>
              </a:buClr>
              <a:buSzPts val="1400"/>
              <a:buAutoNum type="alphaLcPeriod"/>
            </a:pPr>
            <a:r>
              <a:rPr lang="en">
                <a:solidFill>
                  <a:srgbClr val="B3B3B3"/>
                </a:solidFill>
              </a:rPr>
              <a:t>Improved Preprocessing</a:t>
            </a:r>
            <a:endParaRPr>
              <a:solidFill>
                <a:srgbClr val="B3B3B3"/>
              </a:solidFill>
            </a:endParaRPr>
          </a:p>
          <a:p>
            <a:pPr indent="-342900" lvl="0" marL="457200" rtl="0" algn="l">
              <a:spcBef>
                <a:spcPts val="0"/>
              </a:spcBef>
              <a:spcAft>
                <a:spcPts val="0"/>
              </a:spcAft>
              <a:buClr>
                <a:srgbClr val="B3B3B3"/>
              </a:buClr>
              <a:buSzPts val="1800"/>
              <a:buAutoNum type="arabicPeriod"/>
            </a:pPr>
            <a:r>
              <a:rPr lang="en">
                <a:solidFill>
                  <a:srgbClr val="B3B3B3"/>
                </a:solidFill>
              </a:rPr>
              <a:t>Machine Learning Algorithms</a:t>
            </a:r>
            <a:endParaRPr>
              <a:solidFill>
                <a:srgbClr val="B3B3B3"/>
              </a:solidFill>
            </a:endParaRPr>
          </a:p>
          <a:p>
            <a:pPr indent="-317500" lvl="1" marL="914400" rtl="0" algn="l">
              <a:spcBef>
                <a:spcPts val="0"/>
              </a:spcBef>
              <a:spcAft>
                <a:spcPts val="0"/>
              </a:spcAft>
              <a:buClr>
                <a:srgbClr val="B3B3B3"/>
              </a:buClr>
              <a:buSzPts val="1400"/>
              <a:buAutoNum type="alphaLcPeriod"/>
            </a:pPr>
            <a:r>
              <a:rPr lang="en">
                <a:solidFill>
                  <a:srgbClr val="B3B3B3"/>
                </a:solidFill>
              </a:rPr>
              <a:t>kNN</a:t>
            </a:r>
            <a:endParaRPr>
              <a:solidFill>
                <a:srgbClr val="B3B3B3"/>
              </a:solidFill>
            </a:endParaRPr>
          </a:p>
          <a:p>
            <a:pPr indent="-317500" lvl="1" marL="914400" rtl="0" algn="l">
              <a:spcBef>
                <a:spcPts val="0"/>
              </a:spcBef>
              <a:spcAft>
                <a:spcPts val="0"/>
              </a:spcAft>
              <a:buClr>
                <a:srgbClr val="B3B3B3"/>
              </a:buClr>
              <a:buSzPts val="1400"/>
              <a:buAutoNum type="alphaLcPeriod"/>
            </a:pPr>
            <a:r>
              <a:rPr lang="en">
                <a:solidFill>
                  <a:srgbClr val="B3B3B3"/>
                </a:solidFill>
              </a:rPr>
              <a:t>Logistic Regression</a:t>
            </a:r>
            <a:endParaRPr>
              <a:solidFill>
                <a:srgbClr val="B3B3B3"/>
              </a:solidFill>
            </a:endParaRPr>
          </a:p>
          <a:p>
            <a:pPr indent="-317500" lvl="1" marL="914400" rtl="0" algn="l">
              <a:spcBef>
                <a:spcPts val="0"/>
              </a:spcBef>
              <a:spcAft>
                <a:spcPts val="0"/>
              </a:spcAft>
              <a:buClr>
                <a:srgbClr val="B3B3B3"/>
              </a:buClr>
              <a:buSzPts val="1400"/>
              <a:buAutoNum type="alphaLcPeriod"/>
            </a:pPr>
            <a:r>
              <a:rPr lang="en">
                <a:solidFill>
                  <a:srgbClr val="B3B3B3"/>
                </a:solidFill>
              </a:rPr>
              <a:t>Neural Network</a:t>
            </a:r>
            <a:endParaRPr>
              <a:solidFill>
                <a:srgbClr val="B3B3B3"/>
              </a:solidFill>
            </a:endParaRPr>
          </a:p>
          <a:p>
            <a:pPr indent="-342900" lvl="0" marL="457200" rtl="0" algn="l">
              <a:spcBef>
                <a:spcPts val="0"/>
              </a:spcBef>
              <a:spcAft>
                <a:spcPts val="0"/>
              </a:spcAft>
              <a:buClr>
                <a:srgbClr val="B3B3B3"/>
              </a:buClr>
              <a:buSzPts val="1800"/>
              <a:buAutoNum type="arabicPeriod"/>
            </a:pPr>
            <a:r>
              <a:rPr lang="en">
                <a:solidFill>
                  <a:srgbClr val="B3B3B3"/>
                </a:solidFill>
              </a:rPr>
              <a:t>Conclusion</a:t>
            </a:r>
            <a:endParaRPr>
              <a:solidFill>
                <a:srgbClr val="B3B3B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Load data</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Zipfolder is stored in a Google Drive</a:t>
            </a:r>
            <a:endParaRPr/>
          </a:p>
          <a:p>
            <a:pPr indent="-342900" lvl="0" marL="457200" rtl="0" algn="l">
              <a:spcBef>
                <a:spcPts val="0"/>
              </a:spcBef>
              <a:spcAft>
                <a:spcPts val="0"/>
              </a:spcAft>
              <a:buSzPts val="1800"/>
              <a:buChar char="●"/>
            </a:pPr>
            <a:r>
              <a:rPr lang="en"/>
              <a:t>Dataset loaded programmatically</a:t>
            </a:r>
            <a:endParaRPr/>
          </a:p>
          <a:p>
            <a:pPr indent="0" lvl="0" marL="0" rtl="0" algn="l">
              <a:spcBef>
                <a:spcPts val="1200"/>
              </a:spcBef>
              <a:spcAft>
                <a:spcPts val="1200"/>
              </a:spcAft>
              <a:buNone/>
            </a:pPr>
            <a:r>
              <a:t/>
            </a:r>
            <a:endParaRPr/>
          </a:p>
        </p:txBody>
      </p:sp>
      <p:pic>
        <p:nvPicPr>
          <p:cNvPr id="92" name="Google Shape;92;p18"/>
          <p:cNvPicPr preferRelativeResize="0"/>
          <p:nvPr/>
        </p:nvPicPr>
        <p:blipFill rotWithShape="1">
          <a:blip r:embed="rId3">
            <a:alphaModFix/>
          </a:blip>
          <a:srcRect b="0" l="0" r="0" t="0"/>
          <a:stretch/>
        </p:blipFill>
        <p:spPr>
          <a:xfrm>
            <a:off x="743225" y="2259100"/>
            <a:ext cx="7016177" cy="2235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Getting datasets</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Process </a:t>
            </a:r>
            <a:r>
              <a:rPr b="1" lang="en"/>
              <a:t>image to numpy array</a:t>
            </a:r>
            <a:endParaRPr b="1"/>
          </a:p>
          <a:p>
            <a:pPr indent="-342900" lvl="0" marL="457200" rtl="0" algn="l">
              <a:spcBef>
                <a:spcPts val="0"/>
              </a:spcBef>
              <a:spcAft>
                <a:spcPts val="0"/>
              </a:spcAft>
              <a:buSzPts val="1800"/>
              <a:buChar char="●"/>
            </a:pPr>
            <a:r>
              <a:rPr lang="en"/>
              <a:t>Packages used:</a:t>
            </a:r>
            <a:endParaRPr/>
          </a:p>
          <a:p>
            <a:pPr indent="-317500" lvl="1" marL="914400" rtl="0" algn="l">
              <a:spcBef>
                <a:spcPts val="0"/>
              </a:spcBef>
              <a:spcAft>
                <a:spcPts val="0"/>
              </a:spcAft>
              <a:buSzPts val="1400"/>
              <a:buChar char="○"/>
            </a:pPr>
            <a:r>
              <a:rPr b="1" lang="en"/>
              <a:t>os </a:t>
            </a:r>
            <a:r>
              <a:rPr lang="en"/>
              <a:t>- get working directory</a:t>
            </a:r>
            <a:endParaRPr/>
          </a:p>
          <a:p>
            <a:pPr indent="-317500" lvl="1" marL="914400" rtl="0" algn="l">
              <a:spcBef>
                <a:spcPts val="0"/>
              </a:spcBef>
              <a:spcAft>
                <a:spcPts val="0"/>
              </a:spcAft>
              <a:buSzPts val="1400"/>
              <a:buChar char="○"/>
            </a:pPr>
            <a:r>
              <a:rPr b="1" lang="en"/>
              <a:t>zipfile</a:t>
            </a:r>
            <a:r>
              <a:rPr lang="en"/>
              <a:t> - unzip the zipfile</a:t>
            </a:r>
            <a:endParaRPr/>
          </a:p>
          <a:p>
            <a:pPr indent="-317500" lvl="1" marL="914400" rtl="0" algn="l">
              <a:spcBef>
                <a:spcPts val="0"/>
              </a:spcBef>
              <a:spcAft>
                <a:spcPts val="0"/>
              </a:spcAft>
              <a:buSzPts val="1400"/>
              <a:buChar char="○"/>
            </a:pPr>
            <a:r>
              <a:rPr b="1" lang="en"/>
              <a:t>PIL </a:t>
            </a:r>
            <a:r>
              <a:rPr lang="en"/>
              <a:t>- load image</a:t>
            </a:r>
            <a:endParaRPr/>
          </a:p>
          <a:p>
            <a:pPr indent="-317500" lvl="1" marL="914400" rtl="0" algn="l">
              <a:spcBef>
                <a:spcPts val="0"/>
              </a:spcBef>
              <a:spcAft>
                <a:spcPts val="0"/>
              </a:spcAft>
              <a:buSzPts val="1400"/>
              <a:buChar char="○"/>
            </a:pPr>
            <a:r>
              <a:rPr b="1" lang="en"/>
              <a:t>numpy</a:t>
            </a:r>
            <a:r>
              <a:rPr lang="en"/>
              <a:t> - store and reshape the images</a:t>
            </a:r>
            <a:endParaRPr/>
          </a:p>
          <a:p>
            <a:pPr indent="-342900" lvl="0" marL="457200" rtl="0" algn="l">
              <a:spcBef>
                <a:spcPts val="0"/>
              </a:spcBef>
              <a:spcAft>
                <a:spcPts val="0"/>
              </a:spcAft>
              <a:buSzPts val="1800"/>
              <a:buChar char="●"/>
            </a:pPr>
            <a:r>
              <a:rPr lang="en"/>
              <a:t>Functions:</a:t>
            </a:r>
            <a:endParaRPr/>
          </a:p>
          <a:p>
            <a:pPr indent="-317500" lvl="1" marL="914400" rtl="0" algn="l">
              <a:spcBef>
                <a:spcPts val="0"/>
              </a:spcBef>
              <a:spcAft>
                <a:spcPts val="0"/>
              </a:spcAft>
              <a:buSzPts val="1400"/>
              <a:buChar char="○"/>
            </a:pPr>
            <a:r>
              <a:rPr b="1" lang="en">
                <a:latin typeface="Courier New"/>
                <a:ea typeface="Courier New"/>
                <a:cs typeface="Courier New"/>
                <a:sym typeface="Courier New"/>
              </a:rPr>
              <a:t>get_X()</a:t>
            </a:r>
            <a:r>
              <a:rPr lang="en"/>
              <a:t> → numpy array with shape (N, 244*244)</a:t>
            </a:r>
            <a:endParaRPr/>
          </a:p>
          <a:p>
            <a:pPr indent="-317500" lvl="1" marL="914400" rtl="0" algn="l">
              <a:spcBef>
                <a:spcPts val="0"/>
              </a:spcBef>
              <a:spcAft>
                <a:spcPts val="0"/>
              </a:spcAft>
              <a:buSzPts val="1400"/>
              <a:buFont typeface="Courier New"/>
              <a:buChar char="○"/>
            </a:pPr>
            <a:r>
              <a:rPr b="1" lang="en">
                <a:latin typeface="Courier New"/>
                <a:ea typeface="Courier New"/>
                <a:cs typeface="Courier New"/>
                <a:sym typeface="Courier New"/>
              </a:rPr>
              <a:t>create_y(n_benign,n_malignant) </a:t>
            </a:r>
            <a:r>
              <a:rPr lang="en"/>
              <a:t>→ numpy array with shape (N)</a:t>
            </a:r>
            <a:endParaRPr/>
          </a:p>
          <a:p>
            <a:pPr indent="-317500" lvl="2" marL="1371600" rtl="0" algn="l">
              <a:spcBef>
                <a:spcPts val="0"/>
              </a:spcBef>
              <a:spcAft>
                <a:spcPts val="0"/>
              </a:spcAft>
              <a:buSzPts val="1400"/>
              <a:buChar char="■"/>
            </a:pPr>
            <a:r>
              <a:rPr lang="en"/>
              <a:t>0 for benign, 1 for malignant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Getting datasets</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 snippet of the code for </a:t>
            </a:r>
            <a:r>
              <a:rPr b="1" lang="en">
                <a:latin typeface="Courier New"/>
                <a:ea typeface="Courier New"/>
                <a:cs typeface="Courier New"/>
                <a:sym typeface="Courier New"/>
              </a:rPr>
              <a:t>get_X()</a:t>
            </a:r>
            <a:r>
              <a:rPr lang="en"/>
              <a:t>:</a:t>
            </a:r>
            <a:endParaRPr/>
          </a:p>
          <a:p>
            <a:pPr indent="0" lvl="0" marL="0" rtl="0" algn="l">
              <a:spcBef>
                <a:spcPts val="1200"/>
              </a:spcBef>
              <a:spcAft>
                <a:spcPts val="0"/>
              </a:spcAft>
              <a:buNone/>
            </a:pPr>
            <a:r>
              <a:t/>
            </a:r>
            <a:endParaRPr/>
          </a:p>
          <a:p>
            <a:pPr indent="0" lvl="0" marL="914400" rtl="0" algn="l">
              <a:spcBef>
                <a:spcPts val="1200"/>
              </a:spcBef>
              <a:spcAft>
                <a:spcPts val="0"/>
              </a:spcAft>
              <a:buNone/>
            </a:pPr>
            <a:r>
              <a:t/>
            </a:r>
            <a:endParaRPr/>
          </a:p>
          <a:p>
            <a:pPr indent="0" lvl="0" marL="914400" rtl="0" algn="l">
              <a:spcBef>
                <a:spcPts val="1200"/>
              </a:spcBef>
              <a:spcAft>
                <a:spcPts val="0"/>
              </a:spcAft>
              <a:buNone/>
            </a:pPr>
            <a:r>
              <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en"/>
              <a:t>Generic flow:</a:t>
            </a:r>
            <a:endParaRPr/>
          </a:p>
          <a:p>
            <a:pPr indent="-317500" lvl="1" marL="914400" rtl="0" algn="l">
              <a:spcBef>
                <a:spcPts val="0"/>
              </a:spcBef>
              <a:spcAft>
                <a:spcPts val="0"/>
              </a:spcAft>
              <a:buSzPts val="1400"/>
              <a:buChar char="○"/>
            </a:pPr>
            <a:r>
              <a:rPr lang="en"/>
              <a:t>process benign images, store into one array</a:t>
            </a:r>
            <a:endParaRPr/>
          </a:p>
          <a:p>
            <a:pPr indent="-317500" lvl="1" marL="914400" rtl="0" algn="l">
              <a:spcBef>
                <a:spcPts val="0"/>
              </a:spcBef>
              <a:spcAft>
                <a:spcPts val="0"/>
              </a:spcAft>
              <a:buSzPts val="1400"/>
              <a:buChar char="○"/>
            </a:pPr>
            <a:r>
              <a:rPr lang="en"/>
              <a:t>repeat for malignant images</a:t>
            </a:r>
            <a:endParaRPr/>
          </a:p>
          <a:p>
            <a:pPr indent="-317500" lvl="1" marL="914400" rtl="0" algn="l">
              <a:spcBef>
                <a:spcPts val="0"/>
              </a:spcBef>
              <a:spcAft>
                <a:spcPts val="0"/>
              </a:spcAft>
              <a:buSzPts val="1400"/>
              <a:buChar char="○"/>
            </a:pPr>
            <a:r>
              <a:rPr lang="en"/>
              <a:t>then concatenate both arrays together</a:t>
            </a:r>
            <a:endParaRPr/>
          </a:p>
        </p:txBody>
      </p:sp>
      <p:pic>
        <p:nvPicPr>
          <p:cNvPr id="105" name="Google Shape;105;p20"/>
          <p:cNvPicPr preferRelativeResize="0"/>
          <p:nvPr/>
        </p:nvPicPr>
        <p:blipFill>
          <a:blip r:embed="rId3">
            <a:alphaModFix/>
          </a:blip>
          <a:stretch>
            <a:fillRect/>
          </a:stretch>
        </p:blipFill>
        <p:spPr>
          <a:xfrm>
            <a:off x="865400" y="1674850"/>
            <a:ext cx="5962175" cy="1577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Train-test split</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1" lang="en">
                <a:highlight>
                  <a:srgbClr val="FFFFFE"/>
                </a:highlight>
                <a:latin typeface="Courier New"/>
                <a:ea typeface="Courier New"/>
                <a:cs typeface="Courier New"/>
                <a:sym typeface="Courier New"/>
              </a:rPr>
              <a:t>train_test_split()</a:t>
            </a:r>
            <a:r>
              <a:rPr lang="en">
                <a:highlight>
                  <a:srgbClr val="FFFFFE"/>
                </a:highlight>
              </a:rPr>
              <a:t>function from </a:t>
            </a:r>
            <a:r>
              <a:rPr b="1" lang="en">
                <a:highlight>
                  <a:srgbClr val="FFFFFE"/>
                </a:highlight>
              </a:rPr>
              <a:t>sklearn</a:t>
            </a:r>
            <a:endParaRPr b="1">
              <a:highlight>
                <a:srgbClr val="FFFFFE"/>
              </a:highlight>
            </a:endParaRPr>
          </a:p>
          <a:p>
            <a:pPr indent="-342900" lvl="0" marL="457200" rtl="0" algn="l">
              <a:spcBef>
                <a:spcPts val="0"/>
              </a:spcBef>
              <a:spcAft>
                <a:spcPts val="0"/>
              </a:spcAft>
              <a:buSzPts val="1800"/>
              <a:buChar char="●"/>
            </a:pPr>
            <a:r>
              <a:rPr lang="en"/>
              <a:t>randomness needed in splitting</a:t>
            </a:r>
            <a:endParaRPr/>
          </a:p>
          <a:p>
            <a:pPr indent="-317500" lvl="1" marL="914400" rtl="0" algn="l">
              <a:spcBef>
                <a:spcPts val="0"/>
              </a:spcBef>
              <a:spcAft>
                <a:spcPts val="0"/>
              </a:spcAft>
              <a:buSzPts val="1400"/>
              <a:buChar char="○"/>
            </a:pPr>
            <a:r>
              <a:rPr lang="en"/>
              <a:t>original dataset is sorted with benign first then malignant</a:t>
            </a:r>
            <a:endParaRPr/>
          </a:p>
          <a:p>
            <a:pPr indent="-342900" lvl="0" marL="457200" rtl="0" algn="l">
              <a:spcBef>
                <a:spcPts val="0"/>
              </a:spcBef>
              <a:spcAft>
                <a:spcPts val="0"/>
              </a:spcAft>
              <a:buSzPts val="1800"/>
              <a:buChar char="●"/>
            </a:pPr>
            <a:r>
              <a:rPr lang="en"/>
              <a:t>test size of 25%</a:t>
            </a:r>
            <a:endParaRPr/>
          </a:p>
          <a:p>
            <a:pPr indent="-342900" lvl="0" marL="457200" rtl="0" algn="l">
              <a:spcBef>
                <a:spcPts val="0"/>
              </a:spcBef>
              <a:spcAft>
                <a:spcPts val="0"/>
              </a:spcAft>
              <a:buSzPts val="1800"/>
              <a:buChar char="●"/>
            </a:pPr>
            <a:r>
              <a:rPr lang="en"/>
              <a:t>test data has more malignant than benign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