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5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0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84218" autoAdjust="0"/>
  </p:normalViewPr>
  <p:slideViewPr>
    <p:cSldViewPr>
      <p:cViewPr varScale="1">
        <p:scale>
          <a:sx n="102" d="100"/>
          <a:sy n="102" d="100"/>
        </p:scale>
        <p:origin x="28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5EC9C-F3CB-4C82-9291-1EFE7E4AF10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60F36-2F38-4A5C-9394-279712EA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postal_code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numberofbiz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{$sum: 1}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60F36-2F38-4A5C-9394-279712EA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60F36-2F38-4A5C-9394-279712EA8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5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db.restarurants.aggregate</a:t>
            </a:r>
            <a:r>
              <a:rPr lang="en-US" sz="1200" b="1" dirty="0"/>
              <a:t>(</a:t>
            </a:r>
          </a:p>
          <a:p>
            <a:r>
              <a:rPr lang="en-US" sz="1200" b="1" dirty="0"/>
              <a:t>{</a:t>
            </a:r>
            <a:r>
              <a:rPr lang="en-US" sz="1200" dirty="0"/>
              <a:t>$project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b="1" dirty="0"/>
              <a:t>{</a:t>
            </a:r>
            <a:r>
              <a:rPr lang="en-US" sz="1200" dirty="0"/>
              <a:t>name</a:t>
            </a:r>
            <a:r>
              <a:rPr lang="en-US" sz="1200" b="1" dirty="0"/>
              <a:t>:</a:t>
            </a:r>
            <a:r>
              <a:rPr lang="en-US" sz="1200" dirty="0"/>
              <a:t> 1</a:t>
            </a:r>
            <a:r>
              <a:rPr lang="en-US" sz="1200" b="1" dirty="0"/>
              <a:t>,</a:t>
            </a:r>
            <a:r>
              <a:rPr lang="en-US" sz="1200" dirty="0"/>
              <a:t> </a:t>
            </a:r>
            <a:r>
              <a:rPr lang="en-US" sz="1200" dirty="0" err="1"/>
              <a:t>totalscore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b="1"/>
              <a:t>{</a:t>
            </a:r>
            <a:r>
              <a:rPr lang="en-US" sz="1200"/>
              <a:t>$sum</a:t>
            </a:r>
            <a:r>
              <a:rPr lang="en-US" sz="1200" b="1"/>
              <a:t>: </a:t>
            </a:r>
            <a:r>
              <a:rPr lang="en-US" sz="1200" b="1" dirty="0"/>
              <a:t>[</a:t>
            </a:r>
            <a:r>
              <a:rPr lang="en-US" sz="1200" dirty="0"/>
              <a:t>"$field1"</a:t>
            </a:r>
            <a:r>
              <a:rPr lang="en-US" sz="1200" b="1" dirty="0"/>
              <a:t>,</a:t>
            </a:r>
            <a:r>
              <a:rPr lang="en-US" sz="1200" dirty="0"/>
              <a:t>"$field2"</a:t>
            </a:r>
            <a:r>
              <a:rPr lang="en-US" sz="1200" b="1" dirty="0"/>
              <a:t>,</a:t>
            </a:r>
            <a:r>
              <a:rPr lang="en-US" sz="1200" dirty="0"/>
              <a:t> "$field3"</a:t>
            </a:r>
            <a:r>
              <a:rPr lang="en-US" sz="1200" b="1" dirty="0"/>
              <a:t>,</a:t>
            </a:r>
            <a:r>
              <a:rPr lang="en-US" sz="1200" dirty="0"/>
              <a:t> "$field4"</a:t>
            </a:r>
            <a:r>
              <a:rPr lang="en-US" sz="1200" b="1" dirty="0"/>
              <a:t>,</a:t>
            </a:r>
            <a:r>
              <a:rPr lang="en-US" sz="1200" dirty="0"/>
              <a:t> "$field4”</a:t>
            </a:r>
            <a:r>
              <a:rPr lang="en-US" sz="1200" b="1" dirty="0"/>
              <a:t>]}}},</a:t>
            </a:r>
            <a:endParaRPr lang="en-US" sz="1200" dirty="0"/>
          </a:p>
          <a:p>
            <a:r>
              <a:rPr lang="en-US" sz="1200" b="1" dirty="0"/>
              <a:t>{</a:t>
            </a:r>
            <a:r>
              <a:rPr lang="en-US" sz="1200" dirty="0"/>
              <a:t>$sort</a:t>
            </a:r>
            <a:r>
              <a:rPr lang="en-US" sz="1200" b="1" dirty="0"/>
              <a:t>:{</a:t>
            </a:r>
            <a:r>
              <a:rPr lang="en-US" sz="1200" dirty="0" err="1"/>
              <a:t>totalscore</a:t>
            </a:r>
            <a:r>
              <a:rPr lang="en-US" sz="1200" b="1" dirty="0"/>
              <a:t>:</a:t>
            </a:r>
            <a:r>
              <a:rPr lang="en-US" sz="1200" dirty="0"/>
              <a:t>-1</a:t>
            </a:r>
            <a:r>
              <a:rPr lang="en-US" sz="1200" b="1" dirty="0"/>
              <a:t>}},</a:t>
            </a:r>
            <a:endParaRPr lang="en-US" sz="1200" dirty="0"/>
          </a:p>
          <a:p>
            <a:r>
              <a:rPr lang="en-US" sz="1200" b="1" dirty="0"/>
              <a:t>{</a:t>
            </a:r>
            <a:r>
              <a:rPr lang="en-US" sz="1200" dirty="0"/>
              <a:t>$limit</a:t>
            </a:r>
            <a:r>
              <a:rPr lang="en-US" sz="1200" b="1" dirty="0"/>
              <a:t>:</a:t>
            </a:r>
            <a:r>
              <a:rPr lang="en-US" sz="1200" dirty="0"/>
              <a:t>1</a:t>
            </a:r>
            <a:r>
              <a:rPr lang="en-US" sz="1200" b="1" dirty="0"/>
              <a:t>})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60F36-2F38-4A5C-9394-279712EA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94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66FF"/>
                </a:solidFill>
              </a:defRPr>
            </a:lvl1pPr>
          </a:lstStyle>
          <a:p>
            <a:fld id="{FE79966D-490A-444E-9C82-E1DB2BDF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/>
          <a:lstStyle/>
          <a:p>
            <a:r>
              <a:rPr lang="en-US" dirty="0"/>
              <a:t>MONGODB</a:t>
            </a:r>
            <a:br>
              <a:rPr lang="en-US" dirty="0"/>
            </a:br>
            <a:r>
              <a:rPr lang="en-US" dirty="0"/>
              <a:t>Aggregation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ITP 249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7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58" y="381000"/>
            <a:ext cx="854938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Adding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stage. Change Option to group</a:t>
            </a:r>
          </a:p>
          <a:p>
            <a:r>
              <a:rPr lang="en-US" dirty="0"/>
              <a:t>Let’s count the number of businesses per </a:t>
            </a:r>
            <a:r>
              <a:rPr lang="en-US" dirty="0" err="1"/>
              <a:t>postal_code</a:t>
            </a:r>
            <a:endParaRPr lang="en-US" dirty="0"/>
          </a:p>
          <a:p>
            <a:r>
              <a:rPr lang="en-US" dirty="0"/>
              <a:t>Add this to the group stage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dirty="0"/>
              <a:t>  _id</a:t>
            </a:r>
            <a:r>
              <a:rPr lang="en-US" b="1" dirty="0"/>
              <a:t>: "$</a:t>
            </a:r>
            <a:r>
              <a:rPr lang="en-US" b="1" dirty="0" err="1"/>
              <a:t>postal_code</a:t>
            </a:r>
            <a:r>
              <a:rPr lang="en-US" b="1" dirty="0"/>
              <a:t>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numberofbiz</a:t>
            </a:r>
            <a:r>
              <a:rPr lang="en-US" b="1" dirty="0"/>
              <a:t>: {$sum: 1}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7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$group: </a:t>
            </a:r>
          </a:p>
          <a:p>
            <a:pPr marL="0" indent="0">
              <a:buNone/>
            </a:pPr>
            <a:r>
              <a:rPr lang="en-US" dirty="0"/>
              <a:t>	{ _id: &lt;expression&gt;, </a:t>
            </a:r>
          </a:p>
          <a:p>
            <a:pPr marL="0" indent="0">
              <a:buNone/>
            </a:pPr>
            <a:r>
              <a:rPr lang="en-US" dirty="0"/>
              <a:t>	&lt;field1&gt;: { &lt;accumulator1&gt; : 	&lt;expression1&gt; }, ...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9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739"/>
            <a:ext cx="9098146" cy="6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3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stage, Option sort</a:t>
            </a:r>
          </a:p>
          <a:p>
            <a:r>
              <a:rPr lang="en-US" i="1" dirty="0"/>
              <a:t>Sort</a:t>
            </a:r>
            <a:r>
              <a:rPr lang="en-US" dirty="0"/>
              <a:t> by </a:t>
            </a:r>
            <a:r>
              <a:rPr lang="en-US" dirty="0" err="1"/>
              <a:t>numberofbiz</a:t>
            </a:r>
            <a:r>
              <a:rPr lang="en-US" dirty="0"/>
              <a:t> in descending order</a:t>
            </a:r>
          </a:p>
          <a:p>
            <a:r>
              <a:rPr lang="en-US" dirty="0"/>
              <a:t>Add the following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dirty="0" err="1"/>
              <a:t>numberofbiz</a:t>
            </a:r>
            <a:r>
              <a:rPr lang="en-US" b="1" dirty="0"/>
              <a:t>: -1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2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739"/>
            <a:ext cx="9098146" cy="6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8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Right click the aggregate pipeline and preview</a:t>
            </a:r>
          </a:p>
          <a:p>
            <a:pPr marL="0" indent="0">
              <a:buNone/>
            </a:pPr>
            <a:r>
              <a:rPr lang="en-US" sz="900" dirty="0" err="1"/>
              <a:t>db.yelp_business.aggregate</a:t>
            </a:r>
            <a:r>
              <a:rPr lang="en-US" sz="900" b="1" dirty="0"/>
              <a:t>(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// Pipeline</a:t>
            </a:r>
          </a:p>
          <a:p>
            <a:pPr marL="0" indent="0">
              <a:buNone/>
            </a:pPr>
            <a:r>
              <a:rPr lang="en-US" sz="900" b="1" dirty="0"/>
              <a:t>[</a:t>
            </a:r>
          </a:p>
          <a:p>
            <a:pPr marL="0" indent="0">
              <a:buNone/>
            </a:pPr>
            <a:r>
              <a:rPr lang="en-US" sz="900" dirty="0"/>
              <a:t>// Stage 1</a:t>
            </a:r>
          </a:p>
          <a:p>
            <a:pPr marL="0" indent="0">
              <a:buNone/>
            </a:pP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dirty="0"/>
              <a:t>$match</a:t>
            </a:r>
            <a:r>
              <a:rPr lang="en-US" sz="900" b="1" dirty="0"/>
              <a:t>: {</a:t>
            </a:r>
          </a:p>
          <a:p>
            <a:pPr marL="0" indent="0">
              <a:buNone/>
            </a:pPr>
            <a:r>
              <a:rPr lang="en-US" sz="900" dirty="0"/>
              <a:t>state</a:t>
            </a:r>
            <a:r>
              <a:rPr lang="en-US" sz="900" b="1" dirty="0"/>
              <a:t>: "AZ"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  <a:p>
            <a:pPr marL="0" indent="0">
              <a:buNone/>
            </a:pPr>
            <a:r>
              <a:rPr lang="en-US" sz="900" b="1" dirty="0"/>
              <a:t>},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// Stage 2</a:t>
            </a:r>
          </a:p>
          <a:p>
            <a:pPr marL="0" indent="0">
              <a:buNone/>
            </a:pP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dirty="0"/>
              <a:t>$group</a:t>
            </a:r>
            <a:r>
              <a:rPr lang="en-US" sz="900" b="1" dirty="0"/>
              <a:t>: {</a:t>
            </a:r>
          </a:p>
          <a:p>
            <a:pPr marL="0" indent="0">
              <a:buNone/>
            </a:pPr>
            <a:r>
              <a:rPr lang="en-US" sz="900" dirty="0"/>
              <a:t>  _id</a:t>
            </a:r>
            <a:r>
              <a:rPr lang="en-US" sz="900" b="1" dirty="0"/>
              <a:t>: "$</a:t>
            </a:r>
            <a:r>
              <a:rPr lang="en-US" sz="900" b="1" dirty="0" err="1"/>
              <a:t>postal_code</a:t>
            </a:r>
            <a:r>
              <a:rPr lang="en-US" sz="900" b="1" dirty="0"/>
              <a:t>",</a:t>
            </a:r>
          </a:p>
          <a:p>
            <a:pPr marL="0" indent="0">
              <a:buNone/>
            </a:pPr>
            <a:r>
              <a:rPr lang="en-US" sz="900" dirty="0"/>
              <a:t>  </a:t>
            </a:r>
            <a:r>
              <a:rPr lang="en-US" sz="900" dirty="0" err="1"/>
              <a:t>numberofbiz</a:t>
            </a:r>
            <a:r>
              <a:rPr lang="en-US" sz="900" b="1" dirty="0"/>
              <a:t>: {$sum: 1}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  <a:p>
            <a:pPr marL="0" indent="0">
              <a:buNone/>
            </a:pPr>
            <a:r>
              <a:rPr lang="en-US" sz="900" b="1" dirty="0"/>
              <a:t>},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// Stage 3</a:t>
            </a:r>
          </a:p>
          <a:p>
            <a:pPr marL="0" indent="0">
              <a:buNone/>
            </a:pP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dirty="0"/>
              <a:t>$sort</a:t>
            </a:r>
            <a:r>
              <a:rPr lang="en-US" sz="900" b="1" dirty="0"/>
              <a:t>: {</a:t>
            </a:r>
          </a:p>
          <a:p>
            <a:pPr marL="0" indent="0">
              <a:buNone/>
            </a:pPr>
            <a:r>
              <a:rPr lang="en-US" sz="900" dirty="0" err="1"/>
              <a:t>numberofbiz</a:t>
            </a:r>
            <a:r>
              <a:rPr lang="en-US" sz="900" b="1" dirty="0"/>
              <a:t>: -1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  <a:p>
            <a:pPr marL="0" indent="0">
              <a:buNone/>
            </a:pPr>
            <a:r>
              <a:rPr lang="en-US" sz="900" b="1" dirty="0"/>
              <a:t>},</a:t>
            </a:r>
          </a:p>
          <a:p>
            <a:pPr marL="0" indent="0">
              <a:buNone/>
            </a:pPr>
            <a:r>
              <a:rPr lang="en-US" sz="900" b="1" dirty="0"/>
              <a:t>],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855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results to the top 5 postal codes</a:t>
            </a:r>
          </a:p>
          <a:p>
            <a:r>
              <a:rPr lang="en-US" dirty="0"/>
              <a:t>Only show postal codes with more than 1000 businesses</a:t>
            </a:r>
          </a:p>
        </p:txBody>
      </p:sp>
    </p:spTree>
    <p:extLst>
      <p:ext uri="{BB962C8B-B14F-4D97-AF65-F5344CB8AC3E}">
        <p14:creationId xmlns:p14="http://schemas.microsoft.com/office/powerpoint/2010/main" val="380422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311"/>
            <a:ext cx="8229600" cy="4525963"/>
          </a:xfrm>
        </p:spPr>
        <p:txBody>
          <a:bodyPr/>
          <a:lstStyle/>
          <a:p>
            <a:r>
              <a:rPr lang="en-US" dirty="0"/>
              <a:t>We explored </a:t>
            </a:r>
            <a:r>
              <a:rPr lang="en-US" i="1" dirty="0"/>
              <a:t>aggregation</a:t>
            </a:r>
            <a:r>
              <a:rPr lang="en-US" dirty="0"/>
              <a:t> using Mongo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DF532-6879-264E-825E-4DBB7925C933}"/>
              </a:ext>
            </a:extLst>
          </p:cNvPr>
          <p:cNvSpPr/>
          <p:nvPr/>
        </p:nvSpPr>
        <p:spPr>
          <a:xfrm>
            <a:off x="762000" y="2134622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db.restarurants.aggregate</a:t>
            </a:r>
            <a:r>
              <a:rPr lang="en-US" sz="2400" b="1" dirty="0"/>
              <a:t>({</a:t>
            </a:r>
            <a:r>
              <a:rPr lang="en-US" sz="2400" dirty="0"/>
              <a:t>$project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b="1" dirty="0"/>
              <a:t>{</a:t>
            </a:r>
            <a:r>
              <a:rPr lang="en-US" sz="2400" dirty="0"/>
              <a:t>name</a:t>
            </a:r>
            <a:r>
              <a:rPr lang="en-US" sz="2400" b="1" dirty="0"/>
              <a:t>:</a:t>
            </a:r>
            <a:r>
              <a:rPr lang="en-US" sz="2400" dirty="0"/>
              <a:t> 1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totalscore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b="1" dirty="0"/>
              <a:t>{</a:t>
            </a:r>
            <a:r>
              <a:rPr lang="en-US" sz="2400" dirty="0"/>
              <a:t>$sum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[</a:t>
            </a:r>
            <a:r>
              <a:rPr lang="en-US" sz="2400" dirty="0"/>
              <a:t>"$field1"</a:t>
            </a:r>
            <a:r>
              <a:rPr lang="en-US" sz="2400" b="1" dirty="0"/>
              <a:t>,</a:t>
            </a:r>
            <a:endParaRPr lang="en-US" sz="2400" dirty="0"/>
          </a:p>
          <a:p>
            <a:r>
              <a:rPr lang="en-US" sz="2400" dirty="0"/>
              <a:t>"$field2"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</a:p>
          <a:p>
            <a:r>
              <a:rPr lang="en-US" sz="2400" dirty="0"/>
              <a:t>"$field3"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</a:p>
          <a:p>
            <a:r>
              <a:rPr lang="en-US" sz="2400" dirty="0"/>
              <a:t>"$field4"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</a:p>
          <a:p>
            <a:r>
              <a:rPr lang="en-US" sz="2400" dirty="0"/>
              <a:t>"$field4”</a:t>
            </a:r>
            <a:endParaRPr lang="en-US" sz="2400" b="1" dirty="0"/>
          </a:p>
          <a:p>
            <a:r>
              <a:rPr lang="en-US" sz="2400" b="1" dirty="0"/>
              <a:t>]}}},</a:t>
            </a:r>
            <a:endParaRPr lang="en-US" sz="2400" dirty="0"/>
          </a:p>
          <a:p>
            <a:r>
              <a:rPr lang="en-US" sz="2400" b="1" dirty="0"/>
              <a:t>{</a:t>
            </a:r>
            <a:r>
              <a:rPr lang="en-US" sz="2400" dirty="0"/>
              <a:t>$sort</a:t>
            </a:r>
            <a:r>
              <a:rPr lang="en-US" sz="2400" b="1" dirty="0"/>
              <a:t>:{</a:t>
            </a:r>
            <a:r>
              <a:rPr lang="en-US" sz="2400" dirty="0" err="1"/>
              <a:t>totalscore</a:t>
            </a:r>
            <a:r>
              <a:rPr lang="en-US" sz="2400" b="1" dirty="0"/>
              <a:t>:</a:t>
            </a:r>
            <a:r>
              <a:rPr lang="en-US" sz="2400" dirty="0"/>
              <a:t>-1</a:t>
            </a:r>
            <a:r>
              <a:rPr lang="en-US" sz="2400" b="1" dirty="0"/>
              <a:t>}},</a:t>
            </a:r>
            <a:endParaRPr lang="en-US" sz="2400" dirty="0"/>
          </a:p>
          <a:p>
            <a:r>
              <a:rPr lang="en-US" sz="2400" b="1" dirty="0"/>
              <a:t>{</a:t>
            </a:r>
            <a:r>
              <a:rPr lang="en-US" sz="2400" dirty="0"/>
              <a:t>$limit</a:t>
            </a:r>
            <a:r>
              <a:rPr lang="en-US" sz="2400" b="1" dirty="0"/>
              <a:t>:</a:t>
            </a:r>
            <a:r>
              <a:rPr lang="en-US" sz="2400" dirty="0"/>
              <a:t>1</a:t>
            </a:r>
            <a:r>
              <a:rPr lang="en-US" sz="2400" b="1" dirty="0"/>
              <a:t>})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88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Aggregation Framework</a:t>
            </a:r>
          </a:p>
          <a:p>
            <a:pPr lvl="1"/>
            <a:r>
              <a:rPr lang="en-US" dirty="0"/>
              <a:t>Match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Match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Limit</a:t>
            </a:r>
          </a:p>
          <a:p>
            <a:pPr lvl="1"/>
            <a:r>
              <a:rPr lang="en-US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358516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SELECT  … 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FROM …</a:t>
            </a:r>
          </a:p>
          <a:p>
            <a:pPr marL="0" indent="0">
              <a:buNone/>
            </a:pPr>
            <a:r>
              <a:rPr lang="en-US" dirty="0"/>
              <a:t>WHERE …</a:t>
            </a:r>
          </a:p>
          <a:p>
            <a:pPr marL="0" indent="0">
              <a:buNone/>
            </a:pPr>
            <a:r>
              <a:rPr lang="en-US" dirty="0"/>
              <a:t>GROUP BY…</a:t>
            </a:r>
          </a:p>
          <a:p>
            <a:pPr marL="0" indent="0">
              <a:buNone/>
            </a:pPr>
            <a:r>
              <a:rPr lang="en-US" dirty="0"/>
              <a:t>HAVING …</a:t>
            </a:r>
          </a:p>
          <a:p>
            <a:pPr marL="0" indent="0">
              <a:buNone/>
            </a:pPr>
            <a:r>
              <a:rPr lang="en-US" dirty="0"/>
              <a:t>ORDER BY …</a:t>
            </a:r>
          </a:p>
          <a:p>
            <a:pPr marL="0" indent="0">
              <a:buNone/>
            </a:pPr>
            <a:r>
              <a:rPr lang="en-US" dirty="0"/>
              <a:t>LIMIT …</a:t>
            </a:r>
          </a:p>
        </p:txBody>
      </p:sp>
    </p:spTree>
    <p:extLst>
      <p:ext uri="{BB962C8B-B14F-4D97-AF65-F5344CB8AC3E}">
        <p14:creationId xmlns:p14="http://schemas.microsoft.com/office/powerpoint/2010/main" val="294964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MongoDB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20644"/>
              </p:ext>
            </p:extLst>
          </p:nvPr>
        </p:nvGraphicFramePr>
        <p:xfrm>
          <a:off x="1371600" y="1524000"/>
          <a:ext cx="60960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892146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2224398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SELECT CLAUSE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4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dirty="0"/>
                        <a:t>Match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87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4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87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9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87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87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2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or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87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Limit</a:t>
                      </a:r>
                    </a:p>
                    <a:p>
                      <a:pPr marL="458788" indent="0">
                        <a:tabLst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9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7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Mongo, the aggregation framework is sequential</a:t>
            </a:r>
          </a:p>
          <a:p>
            <a:r>
              <a:rPr lang="en-US" dirty="0"/>
              <a:t>Which means, each of the functions is executed in a sequential order on a collection</a:t>
            </a:r>
          </a:p>
          <a:p>
            <a:r>
              <a:rPr lang="en-US" dirty="0"/>
              <a:t>The results of the previous function are used for the next function</a:t>
            </a:r>
          </a:p>
          <a:p>
            <a:r>
              <a:rPr lang="en-US" dirty="0"/>
              <a:t>Each step in the sequence is called </a:t>
            </a:r>
            <a:r>
              <a:rPr lang="en-US" i="1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63587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db.collectionname.aggregate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Followed by stages function (</a:t>
            </a:r>
            <a:r>
              <a:rPr lang="en-US" dirty="0" err="1"/>
              <a:t>e.g</a:t>
            </a:r>
            <a:r>
              <a:rPr lang="en-US" dirty="0"/>
              <a:t>):</a:t>
            </a:r>
          </a:p>
          <a:p>
            <a:pPr marL="458788" indent="-458788" fontAlgn="t"/>
            <a:r>
              <a:rPr lang="en-US" sz="2800" dirty="0"/>
              <a:t>Match</a:t>
            </a:r>
          </a:p>
          <a:p>
            <a:pPr marL="458788" indent="-458788" fontAlgn="auto"/>
            <a:r>
              <a:rPr lang="en-US" sz="2800" dirty="0"/>
              <a:t>Project</a:t>
            </a:r>
          </a:p>
          <a:p>
            <a:pPr marL="458788" indent="-458788" fontAlgn="auto"/>
            <a:r>
              <a:rPr lang="en-US" sz="2800" dirty="0"/>
              <a:t>Group</a:t>
            </a:r>
          </a:p>
          <a:p>
            <a:pPr marL="458788" indent="-458788" fontAlgn="auto"/>
            <a:r>
              <a:rPr lang="en-US" sz="2800" dirty="0"/>
              <a:t>Match</a:t>
            </a:r>
          </a:p>
          <a:p>
            <a:pPr marL="458788" indent="-458788" fontAlgn="auto"/>
            <a:r>
              <a:rPr lang="en-US" sz="2800" dirty="0"/>
              <a:t>Sort</a:t>
            </a:r>
          </a:p>
          <a:p>
            <a:pPr marL="458788" indent="-458788" fontAlgn="auto"/>
            <a:r>
              <a:rPr lang="en-US" sz="2800" dirty="0"/>
              <a:t>Limit</a:t>
            </a:r>
          </a:p>
          <a:p>
            <a:pPr marL="458788" indent="-458788" fontAlgn="auto"/>
            <a:r>
              <a:rPr lang="en-US" sz="2800" dirty="0"/>
              <a:t>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Studio3T Aggregate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stage by stage methodology to create an aggregate pipeline</a:t>
            </a:r>
          </a:p>
          <a:p>
            <a:r>
              <a:rPr lang="en-US" dirty="0"/>
              <a:t>Sample</a:t>
            </a:r>
          </a:p>
          <a:p>
            <a:pPr lvl="1"/>
            <a:r>
              <a:rPr lang="en-US" dirty="0"/>
              <a:t>Use the Yelp Business dataset</a:t>
            </a:r>
          </a:p>
          <a:p>
            <a:pPr lvl="1"/>
            <a:r>
              <a:rPr lang="en-US" dirty="0"/>
              <a:t>Go to Aggregate</a:t>
            </a:r>
          </a:p>
          <a:p>
            <a:pPr lvl="1"/>
            <a:r>
              <a:rPr lang="en-US" dirty="0"/>
              <a:t>Click Run to see the raw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0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7" y="8467"/>
            <a:ext cx="8869546" cy="67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6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stage. Change the Option to Match</a:t>
            </a:r>
          </a:p>
          <a:p>
            <a:r>
              <a:rPr lang="en-US" dirty="0"/>
              <a:t>We will filter businesses in AZ.</a:t>
            </a:r>
          </a:p>
          <a:p>
            <a:r>
              <a:rPr lang="en-US" dirty="0"/>
              <a:t>Add the filter { state: “AZ”}. Then execute.</a:t>
            </a:r>
          </a:p>
          <a:p>
            <a:r>
              <a:rPr lang="en-US" dirty="0"/>
              <a:t> You can also click on Output of Selected Stage to see the output of the current stage. </a:t>
            </a:r>
          </a:p>
          <a:p>
            <a:r>
              <a:rPr lang="en-US" dirty="0"/>
              <a:t>You can also click on Input of Selected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521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2564</TotalTime>
  <Words>538</Words>
  <Application>Microsoft Macintosh PowerPoint</Application>
  <PresentationFormat>On-screen Show (4:3)</PresentationFormat>
  <Paragraphs>133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Theme1</vt:lpstr>
      <vt:lpstr>MONGODB Aggregation Framework </vt:lpstr>
      <vt:lpstr>Topics</vt:lpstr>
      <vt:lpstr>Recall: SELECT</vt:lpstr>
      <vt:lpstr>Conversion to MongoDB</vt:lpstr>
      <vt:lpstr>Aggregation Framework</vt:lpstr>
      <vt:lpstr>Code</vt:lpstr>
      <vt:lpstr>Studio3T Aggregate Pipeline</vt:lpstr>
      <vt:lpstr>PowerPoint Presentation</vt:lpstr>
      <vt:lpstr>Adding a filter</vt:lpstr>
      <vt:lpstr>PowerPoint Presentation</vt:lpstr>
      <vt:lpstr>Adding a group</vt:lpstr>
      <vt:lpstr>Group syntax</vt:lpstr>
      <vt:lpstr>PowerPoint Presentation</vt:lpstr>
      <vt:lpstr>Sort the results</vt:lpstr>
      <vt:lpstr>PowerPoint Presentation</vt:lpstr>
      <vt:lpstr>Query</vt:lpstr>
      <vt:lpstr>On your own</vt:lpstr>
      <vt:lpstr>Summary</vt:lpstr>
    </vt:vector>
  </TitlesOfParts>
  <Company>UCLA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hbomb</dc:creator>
  <cp:lastModifiedBy>NAZ NAGEER</cp:lastModifiedBy>
  <cp:revision>79</cp:revision>
  <dcterms:created xsi:type="dcterms:W3CDTF">2015-11-29T23:55:18Z</dcterms:created>
  <dcterms:modified xsi:type="dcterms:W3CDTF">2019-11-12T00:25:35Z</dcterms:modified>
</cp:coreProperties>
</file>