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28"/>
  </p:notesMasterIdLst>
  <p:sldIdLst>
    <p:sldId id="256" r:id="rId3"/>
    <p:sldId id="295" r:id="rId4"/>
    <p:sldId id="304" r:id="rId5"/>
    <p:sldId id="325" r:id="rId6"/>
    <p:sldId id="309" r:id="rId7"/>
    <p:sldId id="306" r:id="rId8"/>
    <p:sldId id="311" r:id="rId9"/>
    <p:sldId id="312" r:id="rId10"/>
    <p:sldId id="316" r:id="rId11"/>
    <p:sldId id="317" r:id="rId12"/>
    <p:sldId id="313" r:id="rId13"/>
    <p:sldId id="314" r:id="rId14"/>
    <p:sldId id="315" r:id="rId15"/>
    <p:sldId id="318" r:id="rId16"/>
    <p:sldId id="319" r:id="rId17"/>
    <p:sldId id="298" r:id="rId18"/>
    <p:sldId id="305" r:id="rId19"/>
    <p:sldId id="320" r:id="rId20"/>
    <p:sldId id="328" r:id="rId21"/>
    <p:sldId id="321" r:id="rId22"/>
    <p:sldId id="326" r:id="rId23"/>
    <p:sldId id="327" r:id="rId24"/>
    <p:sldId id="307" r:id="rId25"/>
    <p:sldId id="286" r:id="rId26"/>
    <p:sldId id="26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5" autoAdjust="0"/>
    <p:restoredTop sz="89910" autoAdjust="0"/>
  </p:normalViewPr>
  <p:slideViewPr>
    <p:cSldViewPr>
      <p:cViewPr varScale="1">
        <p:scale>
          <a:sx n="85" d="100"/>
          <a:sy n="85" d="100"/>
        </p:scale>
        <p:origin x="176" y="10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C38CF-9ECC-4BDD-A160-C327833D477E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5D043-8537-4F54-98AC-60767FB4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5D043-8537-4F54-98AC-60767FB4F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4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Results similar – decided to use fine tuning</a:t>
            </a:r>
          </a:p>
          <a:p>
            <a:r>
              <a:rPr lang="en-US" sz="1200" dirty="0"/>
              <a:t>Results for Lasso and </a:t>
            </a:r>
            <a:r>
              <a:rPr lang="en-US" sz="1200" dirty="0" err="1"/>
              <a:t>ElasticNet</a:t>
            </a:r>
            <a:r>
              <a:rPr lang="en-US" sz="1200" dirty="0"/>
              <a:t> are the same,</a:t>
            </a:r>
          </a:p>
          <a:p>
            <a:r>
              <a:rPr lang="en-US" sz="1200" dirty="0"/>
              <a:t>So thought of removing </a:t>
            </a:r>
            <a:r>
              <a:rPr lang="en-US" sz="1200" dirty="0" err="1"/>
              <a:t>ElasticNet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5D043-8537-4F54-98AC-60767FB4F6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467544" y="339502"/>
            <a:ext cx="2008747" cy="4504918"/>
          </a:xfrm>
          <a:custGeom>
            <a:avLst/>
            <a:gdLst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18" fmla="*/ 777240 w 1417320"/>
              <a:gd name="connsiteY18" fmla="*/ 3855720 h 3855720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17" fmla="*/ 777240 w 1417320"/>
              <a:gd name="connsiteY17" fmla="*/ 3855720 h 3855720"/>
              <a:gd name="connsiteX0" fmla="*/ 624840 w 1417320"/>
              <a:gd name="connsiteY0" fmla="*/ 800100 h 3912161"/>
              <a:gd name="connsiteX1" fmla="*/ 624840 w 1417320"/>
              <a:gd name="connsiteY1" fmla="*/ 617220 h 3912161"/>
              <a:gd name="connsiteX2" fmla="*/ 800100 w 1417320"/>
              <a:gd name="connsiteY2" fmla="*/ 617220 h 3912161"/>
              <a:gd name="connsiteX3" fmla="*/ 800100 w 1417320"/>
              <a:gd name="connsiteY3" fmla="*/ 876300 h 3912161"/>
              <a:gd name="connsiteX4" fmla="*/ 449580 w 1417320"/>
              <a:gd name="connsiteY4" fmla="*/ 876300 h 3912161"/>
              <a:gd name="connsiteX5" fmla="*/ 449580 w 1417320"/>
              <a:gd name="connsiteY5" fmla="*/ 571500 h 3912161"/>
              <a:gd name="connsiteX6" fmla="*/ 266700 w 1417320"/>
              <a:gd name="connsiteY6" fmla="*/ 571500 h 3912161"/>
              <a:gd name="connsiteX7" fmla="*/ 723900 w 1417320"/>
              <a:gd name="connsiteY7" fmla="*/ 114300 h 3912161"/>
              <a:gd name="connsiteX8" fmla="*/ 1165860 w 1417320"/>
              <a:gd name="connsiteY8" fmla="*/ 556260 h 3912161"/>
              <a:gd name="connsiteX9" fmla="*/ 1013460 w 1417320"/>
              <a:gd name="connsiteY9" fmla="*/ 556260 h 3912161"/>
              <a:gd name="connsiteX10" fmla="*/ 1013460 w 1417320"/>
              <a:gd name="connsiteY10" fmla="*/ 960120 h 3912161"/>
              <a:gd name="connsiteX11" fmla="*/ 0 w 1417320"/>
              <a:gd name="connsiteY11" fmla="*/ 960120 h 3912161"/>
              <a:gd name="connsiteX12" fmla="*/ 0 w 1417320"/>
              <a:gd name="connsiteY12" fmla="*/ 0 h 3912161"/>
              <a:gd name="connsiteX13" fmla="*/ 1417320 w 1417320"/>
              <a:gd name="connsiteY13" fmla="*/ 0 h 3912161"/>
              <a:gd name="connsiteX14" fmla="*/ 1417320 w 1417320"/>
              <a:gd name="connsiteY14" fmla="*/ 1074420 h 3912161"/>
              <a:gd name="connsiteX15" fmla="*/ 746760 w 1417320"/>
              <a:gd name="connsiteY15" fmla="*/ 1074420 h 3912161"/>
              <a:gd name="connsiteX16" fmla="*/ 746760 w 1417320"/>
              <a:gd name="connsiteY16" fmla="*/ 3855720 h 3912161"/>
              <a:gd name="connsiteX17" fmla="*/ 1132014 w 1417320"/>
              <a:gd name="connsiteY17" fmla="*/ 3912161 h 3912161"/>
              <a:gd name="connsiteX0" fmla="*/ 624840 w 1417320"/>
              <a:gd name="connsiteY0" fmla="*/ 800100 h 3855720"/>
              <a:gd name="connsiteX1" fmla="*/ 624840 w 1417320"/>
              <a:gd name="connsiteY1" fmla="*/ 617220 h 3855720"/>
              <a:gd name="connsiteX2" fmla="*/ 800100 w 1417320"/>
              <a:gd name="connsiteY2" fmla="*/ 617220 h 3855720"/>
              <a:gd name="connsiteX3" fmla="*/ 800100 w 1417320"/>
              <a:gd name="connsiteY3" fmla="*/ 876300 h 3855720"/>
              <a:gd name="connsiteX4" fmla="*/ 449580 w 1417320"/>
              <a:gd name="connsiteY4" fmla="*/ 876300 h 3855720"/>
              <a:gd name="connsiteX5" fmla="*/ 449580 w 1417320"/>
              <a:gd name="connsiteY5" fmla="*/ 571500 h 3855720"/>
              <a:gd name="connsiteX6" fmla="*/ 266700 w 1417320"/>
              <a:gd name="connsiteY6" fmla="*/ 571500 h 3855720"/>
              <a:gd name="connsiteX7" fmla="*/ 723900 w 1417320"/>
              <a:gd name="connsiteY7" fmla="*/ 114300 h 3855720"/>
              <a:gd name="connsiteX8" fmla="*/ 1165860 w 1417320"/>
              <a:gd name="connsiteY8" fmla="*/ 556260 h 3855720"/>
              <a:gd name="connsiteX9" fmla="*/ 1013460 w 1417320"/>
              <a:gd name="connsiteY9" fmla="*/ 556260 h 3855720"/>
              <a:gd name="connsiteX10" fmla="*/ 1013460 w 1417320"/>
              <a:gd name="connsiteY10" fmla="*/ 960120 h 3855720"/>
              <a:gd name="connsiteX11" fmla="*/ 0 w 1417320"/>
              <a:gd name="connsiteY11" fmla="*/ 960120 h 3855720"/>
              <a:gd name="connsiteX12" fmla="*/ 0 w 1417320"/>
              <a:gd name="connsiteY12" fmla="*/ 0 h 3855720"/>
              <a:gd name="connsiteX13" fmla="*/ 1417320 w 1417320"/>
              <a:gd name="connsiteY13" fmla="*/ 0 h 3855720"/>
              <a:gd name="connsiteX14" fmla="*/ 1417320 w 1417320"/>
              <a:gd name="connsiteY14" fmla="*/ 1074420 h 3855720"/>
              <a:gd name="connsiteX15" fmla="*/ 746760 w 1417320"/>
              <a:gd name="connsiteY15" fmla="*/ 1074420 h 3855720"/>
              <a:gd name="connsiteX16" fmla="*/ 746760 w 1417320"/>
              <a:gd name="connsiteY16" fmla="*/ 3855720 h 3855720"/>
              <a:gd name="connsiteX0" fmla="*/ 624840 w 2109415"/>
              <a:gd name="connsiteY0" fmla="*/ 800100 h 3855720"/>
              <a:gd name="connsiteX1" fmla="*/ 624840 w 2109415"/>
              <a:gd name="connsiteY1" fmla="*/ 617220 h 3855720"/>
              <a:gd name="connsiteX2" fmla="*/ 800100 w 2109415"/>
              <a:gd name="connsiteY2" fmla="*/ 617220 h 3855720"/>
              <a:gd name="connsiteX3" fmla="*/ 800100 w 2109415"/>
              <a:gd name="connsiteY3" fmla="*/ 876300 h 3855720"/>
              <a:gd name="connsiteX4" fmla="*/ 449580 w 2109415"/>
              <a:gd name="connsiteY4" fmla="*/ 876300 h 3855720"/>
              <a:gd name="connsiteX5" fmla="*/ 449580 w 2109415"/>
              <a:gd name="connsiteY5" fmla="*/ 571500 h 3855720"/>
              <a:gd name="connsiteX6" fmla="*/ 266700 w 2109415"/>
              <a:gd name="connsiteY6" fmla="*/ 571500 h 3855720"/>
              <a:gd name="connsiteX7" fmla="*/ 723900 w 2109415"/>
              <a:gd name="connsiteY7" fmla="*/ 114300 h 3855720"/>
              <a:gd name="connsiteX8" fmla="*/ 1165860 w 2109415"/>
              <a:gd name="connsiteY8" fmla="*/ 556260 h 3855720"/>
              <a:gd name="connsiteX9" fmla="*/ 1013460 w 2109415"/>
              <a:gd name="connsiteY9" fmla="*/ 556260 h 3855720"/>
              <a:gd name="connsiteX10" fmla="*/ 1013460 w 2109415"/>
              <a:gd name="connsiteY10" fmla="*/ 960120 h 3855720"/>
              <a:gd name="connsiteX11" fmla="*/ 0 w 2109415"/>
              <a:gd name="connsiteY11" fmla="*/ 960120 h 3855720"/>
              <a:gd name="connsiteX12" fmla="*/ 0 w 2109415"/>
              <a:gd name="connsiteY12" fmla="*/ 0 h 3855720"/>
              <a:gd name="connsiteX13" fmla="*/ 1417320 w 2109415"/>
              <a:gd name="connsiteY13" fmla="*/ 0 h 3855720"/>
              <a:gd name="connsiteX14" fmla="*/ 1417320 w 2109415"/>
              <a:gd name="connsiteY14" fmla="*/ 1074420 h 3855720"/>
              <a:gd name="connsiteX15" fmla="*/ 2109415 w 2109415"/>
              <a:gd name="connsiteY15" fmla="*/ 1074420 h 3855720"/>
              <a:gd name="connsiteX16" fmla="*/ 746760 w 2109415"/>
              <a:gd name="connsiteY16" fmla="*/ 3855720 h 3855720"/>
              <a:gd name="connsiteX0" fmla="*/ 624840 w 2125540"/>
              <a:gd name="connsiteY0" fmla="*/ 800100 h 4766844"/>
              <a:gd name="connsiteX1" fmla="*/ 624840 w 2125540"/>
              <a:gd name="connsiteY1" fmla="*/ 617220 h 4766844"/>
              <a:gd name="connsiteX2" fmla="*/ 800100 w 2125540"/>
              <a:gd name="connsiteY2" fmla="*/ 617220 h 4766844"/>
              <a:gd name="connsiteX3" fmla="*/ 800100 w 2125540"/>
              <a:gd name="connsiteY3" fmla="*/ 876300 h 4766844"/>
              <a:gd name="connsiteX4" fmla="*/ 449580 w 2125540"/>
              <a:gd name="connsiteY4" fmla="*/ 876300 h 4766844"/>
              <a:gd name="connsiteX5" fmla="*/ 449580 w 2125540"/>
              <a:gd name="connsiteY5" fmla="*/ 571500 h 4766844"/>
              <a:gd name="connsiteX6" fmla="*/ 266700 w 2125540"/>
              <a:gd name="connsiteY6" fmla="*/ 571500 h 4766844"/>
              <a:gd name="connsiteX7" fmla="*/ 723900 w 2125540"/>
              <a:gd name="connsiteY7" fmla="*/ 114300 h 4766844"/>
              <a:gd name="connsiteX8" fmla="*/ 1165860 w 2125540"/>
              <a:gd name="connsiteY8" fmla="*/ 556260 h 4766844"/>
              <a:gd name="connsiteX9" fmla="*/ 1013460 w 2125540"/>
              <a:gd name="connsiteY9" fmla="*/ 556260 h 4766844"/>
              <a:gd name="connsiteX10" fmla="*/ 1013460 w 2125540"/>
              <a:gd name="connsiteY10" fmla="*/ 960120 h 4766844"/>
              <a:gd name="connsiteX11" fmla="*/ 0 w 2125540"/>
              <a:gd name="connsiteY11" fmla="*/ 960120 h 4766844"/>
              <a:gd name="connsiteX12" fmla="*/ 0 w 2125540"/>
              <a:gd name="connsiteY12" fmla="*/ 0 h 4766844"/>
              <a:gd name="connsiteX13" fmla="*/ 1417320 w 2125540"/>
              <a:gd name="connsiteY13" fmla="*/ 0 h 4766844"/>
              <a:gd name="connsiteX14" fmla="*/ 1417320 w 2125540"/>
              <a:gd name="connsiteY14" fmla="*/ 1074420 h 4766844"/>
              <a:gd name="connsiteX15" fmla="*/ 2109415 w 2125540"/>
              <a:gd name="connsiteY15" fmla="*/ 1074420 h 4766844"/>
              <a:gd name="connsiteX16" fmla="*/ 2125540 w 2125540"/>
              <a:gd name="connsiteY16" fmla="*/ 4766844 h 47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5540" h="4766844">
                <a:moveTo>
                  <a:pt x="624840" y="800100"/>
                </a:moveTo>
                <a:lnTo>
                  <a:pt x="624840" y="617220"/>
                </a:lnTo>
                <a:lnTo>
                  <a:pt x="800100" y="617220"/>
                </a:lnTo>
                <a:lnTo>
                  <a:pt x="800100" y="876300"/>
                </a:lnTo>
                <a:lnTo>
                  <a:pt x="449580" y="876300"/>
                </a:lnTo>
                <a:lnTo>
                  <a:pt x="449580" y="571500"/>
                </a:lnTo>
                <a:lnTo>
                  <a:pt x="266700" y="571500"/>
                </a:lnTo>
                <a:lnTo>
                  <a:pt x="723900" y="114300"/>
                </a:lnTo>
                <a:lnTo>
                  <a:pt x="1165860" y="556260"/>
                </a:lnTo>
                <a:lnTo>
                  <a:pt x="1013460" y="556260"/>
                </a:lnTo>
                <a:lnTo>
                  <a:pt x="1013460" y="960120"/>
                </a:lnTo>
                <a:lnTo>
                  <a:pt x="0" y="960120"/>
                </a:lnTo>
                <a:lnTo>
                  <a:pt x="0" y="0"/>
                </a:lnTo>
                <a:lnTo>
                  <a:pt x="1417320" y="0"/>
                </a:lnTo>
                <a:lnTo>
                  <a:pt x="1417320" y="1074420"/>
                </a:lnTo>
                <a:lnTo>
                  <a:pt x="2109415" y="1074420"/>
                </a:lnTo>
                <a:lnTo>
                  <a:pt x="2125540" y="4766844"/>
                </a:lnTo>
              </a:path>
            </a:pathLst>
          </a:custGeom>
          <a:ln w="38100">
            <a:solidFill>
              <a:schemeClr val="bg1"/>
            </a:solidFill>
          </a:ln>
          <a:effectLst>
            <a:outerShdw blurRad="25400" dist="127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rgbClr val="4784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30027" y="400075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40152" y="400075"/>
            <a:ext cx="2698204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0327" y="2567980"/>
            <a:ext cx="27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50937" y="128809"/>
            <a:ext cx="3168352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457972" y="128811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457972" y="1604809"/>
            <a:ext cx="2052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50937" y="3075806"/>
            <a:ext cx="2052000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2330226" y="3075806"/>
            <a:ext cx="317522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13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202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22659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859782"/>
            <a:ext cx="4320480" cy="108012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52" y="4083918"/>
            <a:ext cx="4320480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7881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16367"/>
            <a:ext cx="9144000" cy="564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1602"/>
            <a:ext cx="9144000" cy="2823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7" name="Picture 3" descr="E:\002-KIMS BUSINESS\007-02-Fullslidesppt-Contents\20161219\07-real\real-item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99" y="665634"/>
            <a:ext cx="251832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425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2172" y="1475774"/>
            <a:ext cx="1505118" cy="2191951"/>
            <a:chOff x="709613" y="625475"/>
            <a:chExt cx="2908300" cy="4235450"/>
          </a:xfrm>
        </p:grpSpPr>
        <p:pic>
          <p:nvPicPr>
            <p:cNvPr id="2050" name="Picture 2" descr="E:\002-KIMS BUSINESS\007-02-Fullslidesppt-Contents\20161219\07-real\real-item02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13" y="625475"/>
              <a:ext cx="2908300" cy="423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E:\002-KIMS BUSINESS\007-02-Fullslidesppt-Contents\20161219\07-real\real-item01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120" y="1177310"/>
              <a:ext cx="1705223" cy="160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341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926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5152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52564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7800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863036" y="3051423"/>
            <a:ext cx="2016224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1520" y="1264881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52564" y="1271413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57800" y="1277945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036" y="1284477"/>
            <a:ext cx="2016224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8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95736" y="1096157"/>
            <a:ext cx="6408712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95736" y="1680605"/>
            <a:ext cx="5940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95736" y="2265053"/>
            <a:ext cx="5472000" cy="4872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123478"/>
            <a:ext cx="61561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87824" y="699542"/>
            <a:ext cx="61561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225671" y="648554"/>
            <a:ext cx="2908176" cy="35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 rot="20700000">
            <a:off x="870629" y="786724"/>
            <a:ext cx="1677203" cy="2590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44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0" y="2389300"/>
            <a:ext cx="2664296" cy="265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8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203598"/>
            <a:ext cx="666023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40" y="0"/>
            <a:ext cx="241176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3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447700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2207890"/>
            <a:ext cx="1944216" cy="2560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8" r:id="rId3"/>
    <p:sldLayoutId id="2147483660" r:id="rId4"/>
    <p:sldLayoutId id="2147483661" r:id="rId5"/>
    <p:sldLayoutId id="2147483662" r:id="rId6"/>
    <p:sldLayoutId id="2147483671" r:id="rId7"/>
    <p:sldLayoutId id="2147483669" r:id="rId8"/>
    <p:sldLayoutId id="2147483670" r:id="rId9"/>
    <p:sldLayoutId id="2147483663" r:id="rId10"/>
    <p:sldLayoutId id="2147483664" r:id="rId11"/>
    <p:sldLayoutId id="2147483665" r:id="rId12"/>
    <p:sldLayoutId id="2147483666" r:id="rId13"/>
    <p:sldLayoutId id="2147483672" r:id="rId14"/>
    <p:sldLayoutId id="2147483656" r:id="rId15"/>
    <p:sldLayoutId id="2147483674" r:id="rId16"/>
    <p:sldLayoutId id="214748367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78332" y="1334425"/>
            <a:ext cx="5273256" cy="1080121"/>
          </a:xfrm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</a:rPr>
              <a:t>House Prices: </a:t>
            </a:r>
          </a:p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</a:rPr>
              <a:t>Advanced Regression Techniques</a:t>
            </a:r>
          </a:p>
          <a:p>
            <a:pPr algn="l">
              <a:spcBef>
                <a:spcPts val="600"/>
              </a:spcBef>
            </a:pPr>
            <a:endParaRPr lang="en-US" sz="2400" b="0" dirty="0"/>
          </a:p>
          <a:p>
            <a:pPr algn="l">
              <a:spcBef>
                <a:spcPts val="600"/>
              </a:spcBef>
            </a:pPr>
            <a:r>
              <a:rPr lang="en-US" b="0" dirty="0"/>
              <a:t> 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355976" y="3723878"/>
            <a:ext cx="4320480" cy="432048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T</a:t>
            </a:r>
            <a:r>
              <a:rPr lang="en-US" altLang="zh-CN" b="1" dirty="0">
                <a:solidFill>
                  <a:schemeClr val="tx2"/>
                </a:solidFill>
              </a:rPr>
              <a:t>eam Stack Underflow </a:t>
            </a:r>
          </a:p>
          <a:p>
            <a:pPr algn="ctr">
              <a:spcBef>
                <a:spcPts val="0"/>
              </a:spcBef>
              <a:defRPr/>
            </a:pPr>
            <a:endParaRPr lang="en-US" altLang="ko-KR" b="1" dirty="0">
              <a:solidFill>
                <a:schemeClr val="tx2"/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Mengran Jessie Cui 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Chloe Moon 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Lilian Yuan </a:t>
            </a:r>
          </a:p>
          <a:p>
            <a:pPr algn="ctr">
              <a:spcBef>
                <a:spcPts val="0"/>
              </a:spcBef>
              <a:defRPr/>
            </a:pPr>
            <a:endParaRPr lang="en-US" altLang="ko-KR" b="1" dirty="0">
              <a:solidFill>
                <a:schemeClr val="tx2"/>
              </a:solidFill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NYC Data Science Academy 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</a:rPr>
              <a:t>July 28, 2019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9B8AD-C2D0-4352-90F7-21D735E4ABCE}"/>
              </a:ext>
            </a:extLst>
          </p:cNvPr>
          <p:cNvSpPr/>
          <p:nvPr/>
        </p:nvSpPr>
        <p:spPr>
          <a:xfrm>
            <a:off x="4602356" y="1988268"/>
            <a:ext cx="467958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Predicting Ames housing price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using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08071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1397" y="771550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89677" y="787841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Understand correlation and multicollinearity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941397" y="2280241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189677" y="2296532"/>
            <a:ext cx="2014171" cy="646331"/>
            <a:chOff x="803640" y="3362835"/>
            <a:chExt cx="17571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 2: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Correlation heatmap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911A9CC-6826-408D-A213-F43FA4D4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627534"/>
            <a:ext cx="4284620" cy="44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5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646331"/>
            <a:chOff x="803640" y="3362835"/>
            <a:chExt cx="1757165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Lots of missing values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D752E66-DA64-4F87-A4C6-5A2359C9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71" y="612348"/>
            <a:ext cx="1296145" cy="4330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46070-ED94-435B-92AD-616D1542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986" y="612348"/>
            <a:ext cx="1745117" cy="43304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D5F98F-F91B-4699-B4DF-C231B557622B}"/>
              </a:ext>
            </a:extLst>
          </p:cNvPr>
          <p:cNvSpPr/>
          <p:nvPr/>
        </p:nvSpPr>
        <p:spPr>
          <a:xfrm>
            <a:off x="5883446" y="827267"/>
            <a:ext cx="560762" cy="145645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79268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5" y="489098"/>
            <a:ext cx="110859" cy="107442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499809"/>
            <a:ext cx="3456384" cy="646331"/>
            <a:chOff x="803640" y="3362835"/>
            <a:chExt cx="1757165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Lots of missing values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004048" y="51960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252328" y="535897"/>
            <a:ext cx="2704048" cy="1200329"/>
            <a:chOff x="803640" y="3362835"/>
            <a:chExt cx="1757165" cy="120032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Identify the reason for missing 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Fill in missing values to the best judgments </a:t>
              </a:r>
            </a:p>
          </p:txBody>
        </p:sp>
      </p:grp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37C8A98-FB95-4565-A1DF-0984EF153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79911"/>
              </p:ext>
            </p:extLst>
          </p:nvPr>
        </p:nvGraphicFramePr>
        <p:xfrm>
          <a:off x="175893" y="1635646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= None (categorical)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7095CF1-2F36-41FF-9D24-1E4C3D03D292}"/>
              </a:ext>
            </a:extLst>
          </p:cNvPr>
          <p:cNvSpPr/>
          <p:nvPr/>
        </p:nvSpPr>
        <p:spPr>
          <a:xfrm>
            <a:off x="103885" y="1921877"/>
            <a:ext cx="2880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Based on data description,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actually means there is none (or 0). Fill in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NaNs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with </a:t>
            </a:r>
            <a:r>
              <a:rPr lang="en-US" altLang="ko-KR" sz="1050" b="1" dirty="0">
                <a:solidFill>
                  <a:schemeClr val="accent2"/>
                </a:solidFill>
                <a:cs typeface="Arial" pitchFamily="34" charset="0"/>
              </a:rPr>
              <a:t>None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.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GarageType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GarageFinish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GarageQual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GarageCond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BsmtQual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BsmtCond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BsmtExposure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', 'BsmtFinType1’ etc.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DFF470F1-F189-4431-8B67-EDA8B1F37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19616"/>
              </p:ext>
            </p:extLst>
          </p:nvPr>
        </p:nvGraphicFramePr>
        <p:xfrm>
          <a:off x="3159851" y="1635646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= Assume it is typical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C4D29E08-FEC8-4069-A24F-3D9B555B56DF}"/>
              </a:ext>
            </a:extLst>
          </p:cNvPr>
          <p:cNvSpPr/>
          <p:nvPr/>
        </p:nvSpPr>
        <p:spPr>
          <a:xfrm>
            <a:off x="3087843" y="1924402"/>
            <a:ext cx="309634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Based on data description,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actually means it belongs to the category “typical”.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‘Functional’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7095164C-F9A3-4F62-869F-DD6C31187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7259"/>
              </p:ext>
            </p:extLst>
          </p:nvPr>
        </p:nvGraphicFramePr>
        <p:xfrm>
          <a:off x="179512" y="3366363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= 0 (numerical)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FA71A142-468F-4BF6-8981-082CD4791CA7}"/>
              </a:ext>
            </a:extLst>
          </p:cNvPr>
          <p:cNvSpPr/>
          <p:nvPr/>
        </p:nvSpPr>
        <p:spPr>
          <a:xfrm>
            <a:off x="107504" y="3652594"/>
            <a:ext cx="2952328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Based on data description,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actually means there is none (or 0). Fill in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NaNs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with </a:t>
            </a:r>
            <a:r>
              <a:rPr lang="en-US" altLang="ko-KR" sz="1050" b="1" dirty="0">
                <a:solidFill>
                  <a:schemeClr val="accent2"/>
                </a:solidFill>
                <a:cs typeface="Arial" pitchFamily="34" charset="0"/>
              </a:rPr>
              <a:t>0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.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'GarageYrBlt’,'GarageArea’,'GarageCars','MasVnrArea','BsmtFinSF1','BsmtFinSF2','BsmtFullBath','BsmtHalfBath','FullBath','HalfBath’ etc. 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93D133D3-4960-4638-BE31-834DD36BF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96480"/>
              </p:ext>
            </p:extLst>
          </p:nvPr>
        </p:nvGraphicFramePr>
        <p:xfrm>
          <a:off x="3159851" y="3366363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We can impute from existing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B7EBC949-7194-4CFD-8757-F965720F387F}"/>
              </a:ext>
            </a:extLst>
          </p:cNvPr>
          <p:cNvSpPr/>
          <p:nvPr/>
        </p:nvSpPr>
        <p:spPr>
          <a:xfrm>
            <a:off x="3087843" y="3655119"/>
            <a:ext cx="3168352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‘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LotFrontage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 is dependent on the zoning district in which a property is located (i.e. ‘Neighborhood’)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Group by neighborhood &amp;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LotArea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and fill in missing value by the median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LotFrontage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of each neighborhood.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‘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LotFrontage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’, ‘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MSZoning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’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A2E907E-ED15-4C51-856A-EB60DF748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51174"/>
              </p:ext>
            </p:extLst>
          </p:nvPr>
        </p:nvGraphicFramePr>
        <p:xfrm>
          <a:off x="6147181" y="1635646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Still missing?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1BEF33A2-6F4B-4BE0-B295-45EDAD92CCB1}"/>
              </a:ext>
            </a:extLst>
          </p:cNvPr>
          <p:cNvSpPr/>
          <p:nvPr/>
        </p:nvSpPr>
        <p:spPr>
          <a:xfrm>
            <a:off x="6075173" y="1933634"/>
            <a:ext cx="3033331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Observe how many </a:t>
            </a:r>
            <a:r>
              <a:rPr lang="en-US" altLang="ko-KR" sz="1050" dirty="0" err="1">
                <a:solidFill>
                  <a:schemeClr val="accent2"/>
                </a:solidFill>
                <a:cs typeface="Arial" pitchFamily="34" charset="0"/>
              </a:rPr>
              <a:t>NaNs</a:t>
            </a:r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 are there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Luckily, there are very few missing (&lt;5%) for each of the variables that still have missing values.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We filled in by taking the most common value. </a:t>
            </a:r>
          </a:p>
          <a:p>
            <a:endParaRPr lang="en-US" altLang="ko-KR" sz="105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Example variable(s):  </a:t>
            </a:r>
          </a:p>
          <a:p>
            <a:r>
              <a:rPr lang="en-US" altLang="ko-KR" sz="1050" dirty="0">
                <a:solidFill>
                  <a:schemeClr val="accent2"/>
                </a:solidFill>
                <a:cs typeface="Arial" pitchFamily="34" charset="0"/>
              </a:rPr>
              <a:t>'Exterior1st','Exterior2nd','SaleType','Electrical','KitchenQual’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8524E-E426-47AA-999B-1A0B9590D12E}"/>
              </a:ext>
            </a:extLst>
          </p:cNvPr>
          <p:cNvSpPr/>
          <p:nvPr/>
        </p:nvSpPr>
        <p:spPr>
          <a:xfrm>
            <a:off x="6184187" y="4046200"/>
            <a:ext cx="31683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  <a:cs typeface="Arial" pitchFamily="34" charset="0"/>
              </a:rPr>
              <a:t>Result:</a:t>
            </a:r>
          </a:p>
          <a:p>
            <a:endParaRPr lang="en-US" altLang="ko-KR" sz="11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No missing values now! </a:t>
            </a:r>
          </a:p>
        </p:txBody>
      </p:sp>
    </p:spTree>
    <p:extLst>
      <p:ext uri="{BB962C8B-B14F-4D97-AF65-F5344CB8AC3E}">
        <p14:creationId xmlns:p14="http://schemas.microsoft.com/office/powerpoint/2010/main" val="15632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64866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7381" y="447514"/>
            <a:ext cx="108000" cy="971987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045661" y="355793"/>
            <a:ext cx="2232248" cy="1015663"/>
            <a:chOff x="803640" y="3362835"/>
            <a:chExt cx="1757165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Some numerical variables are highly skewed 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547856" y="447514"/>
            <a:ext cx="108000" cy="971988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796136" y="447515"/>
            <a:ext cx="2014171" cy="591440"/>
            <a:chOff x="803640" y="3362835"/>
            <a:chExt cx="17571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Box Cox transformation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6FFED8F-D9E7-4810-AC0C-2E031A790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8340"/>
            <a:ext cx="1884816" cy="32811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E1347D-4DFE-4E04-B3A3-D60C7A174EC4}"/>
              </a:ext>
            </a:extLst>
          </p:cNvPr>
          <p:cNvSpPr/>
          <p:nvPr/>
        </p:nvSpPr>
        <p:spPr>
          <a:xfrm>
            <a:off x="2339752" y="2067694"/>
            <a:ext cx="35294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Check for numerical features where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skewness is &gt; 0.5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abs(skewness)&gt;1</a:t>
            </a:r>
            <a:r>
              <a:rPr lang="zh-CN" altLang="en-US" sz="1100" dirty="0">
                <a:solidFill>
                  <a:schemeClr val="accent1"/>
                </a:solidFill>
              </a:rPr>
              <a:t>： </a:t>
            </a:r>
            <a:r>
              <a:rPr lang="en-US" sz="1100" dirty="0">
                <a:solidFill>
                  <a:schemeClr val="accent1"/>
                </a:solidFill>
              </a:rPr>
              <a:t>highly skewed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1 &gt; abs(skewness) &gt; 0.5</a:t>
            </a:r>
            <a:r>
              <a:rPr lang="zh-CN" altLang="en-US" sz="1100" dirty="0">
                <a:solidFill>
                  <a:schemeClr val="accent1"/>
                </a:solidFill>
              </a:rPr>
              <a:t>：</a:t>
            </a:r>
            <a:r>
              <a:rPr lang="en-US" sz="1100" dirty="0">
                <a:solidFill>
                  <a:schemeClr val="accent1"/>
                </a:solidFill>
              </a:rPr>
              <a:t> moderately skewed</a:t>
            </a:r>
          </a:p>
          <a:p>
            <a:endParaRPr lang="en-US" sz="11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</a:rPr>
              <a:t>T</a:t>
            </a:r>
            <a:r>
              <a:rPr lang="en-US" altLang="zh-CN" sz="1100" dirty="0">
                <a:solidFill>
                  <a:schemeClr val="accent1"/>
                </a:solidFill>
              </a:rPr>
              <a:t>aking</a:t>
            </a:r>
            <a:r>
              <a:rPr lang="en-US" sz="1100" dirty="0">
                <a:solidFill>
                  <a:schemeClr val="accent1"/>
                </a:solidFill>
              </a:rPr>
              <a:t> conservative approach and adjusting for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moderately skewed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93839-C895-471F-A0E1-5BF071517C02}"/>
              </a:ext>
            </a:extLst>
          </p:cNvPr>
          <p:cNvSpPr/>
          <p:nvPr/>
        </p:nvSpPr>
        <p:spPr>
          <a:xfrm>
            <a:off x="145561" y="4776586"/>
            <a:ext cx="4032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25 highly-moderately skewed numerical variables</a:t>
            </a:r>
          </a:p>
        </p:txBody>
      </p:sp>
      <p:sp>
        <p:nvSpPr>
          <p:cNvPr id="18" name="Right Arrow 13">
            <a:extLst>
              <a:ext uri="{FF2B5EF4-FFF2-40B4-BE49-F238E27FC236}">
                <a16:creationId xmlns:a16="http://schemas.microsoft.com/office/drawing/2014/main" id="{AF4D9E06-4D8E-442A-9A2D-7CCD47A0CCFC}"/>
              </a:ext>
            </a:extLst>
          </p:cNvPr>
          <p:cNvSpPr/>
          <p:nvPr/>
        </p:nvSpPr>
        <p:spPr>
          <a:xfrm>
            <a:off x="3347864" y="3693285"/>
            <a:ext cx="1979716" cy="825879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DF6B4-7B09-4E92-A6F0-E58AAF02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062" y="1660872"/>
            <a:ext cx="2097245" cy="24311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FCDD51E-21AB-4339-9932-4358FF74628E}"/>
              </a:ext>
            </a:extLst>
          </p:cNvPr>
          <p:cNvSpPr/>
          <p:nvPr/>
        </p:nvSpPr>
        <p:spPr>
          <a:xfrm>
            <a:off x="5220072" y="4271264"/>
            <a:ext cx="3816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16 highly-moderately skewed 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72088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-2053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Understand feature importance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867336" y="245041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115616" y="2466708"/>
            <a:ext cx="2344008" cy="830997"/>
            <a:chOff x="803640" y="3362835"/>
            <a:chExt cx="2044915" cy="83099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20449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Run RF algorithm and observe feature importance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A43F76C-DC1B-46C8-9034-A235F5A5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495" y="504057"/>
            <a:ext cx="2141841" cy="2617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69751B-AA22-422A-956A-4FA85593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495" y="3102386"/>
            <a:ext cx="2141841" cy="19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8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5" y="710857"/>
            <a:ext cx="2014172" cy="1384995"/>
            <a:chOff x="803639" y="3230134"/>
            <a:chExt cx="1757166" cy="1384995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39" y="3230134"/>
              <a:ext cx="175716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Task: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Data engineering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We see high correlations between variables that are related to areas/SF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5004048" y="863355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5252328" y="879646"/>
            <a:ext cx="2014171" cy="830997"/>
            <a:chOff x="803640" y="3362835"/>
            <a:chExt cx="1757165" cy="83099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Create new area/SF related variables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3B5C27-F3E7-477E-B8D7-F921CE8D2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75507"/>
              </p:ext>
            </p:extLst>
          </p:nvPr>
        </p:nvGraphicFramePr>
        <p:xfrm>
          <a:off x="5647034" y="2345650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‘Total SF’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ight Arrow 13">
            <a:extLst>
              <a:ext uri="{FF2B5EF4-FFF2-40B4-BE49-F238E27FC236}">
                <a16:creationId xmlns:a16="http://schemas.microsoft.com/office/drawing/2014/main" id="{144F524E-2D18-4FF4-A19C-B76C24CE6240}"/>
              </a:ext>
            </a:extLst>
          </p:cNvPr>
          <p:cNvSpPr/>
          <p:nvPr/>
        </p:nvSpPr>
        <p:spPr>
          <a:xfrm>
            <a:off x="3415278" y="2137701"/>
            <a:ext cx="1871716" cy="639997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071AD07-F26E-4DE3-84D3-88D40C2BC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20789"/>
              </p:ext>
            </p:extLst>
          </p:nvPr>
        </p:nvGraphicFramePr>
        <p:xfrm>
          <a:off x="532413" y="2180700"/>
          <a:ext cx="280831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TotalBsmtSF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‘1stFlrSF’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‘2ndFlrSF’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4088FC7-64E0-4666-B3F9-F36B82F0B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47371"/>
              </p:ext>
            </p:extLst>
          </p:nvPr>
        </p:nvGraphicFramePr>
        <p:xfrm>
          <a:off x="5647034" y="3302863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‘Total Bathrooms’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ight Arrow 13">
            <a:extLst>
              <a:ext uri="{FF2B5EF4-FFF2-40B4-BE49-F238E27FC236}">
                <a16:creationId xmlns:a16="http://schemas.microsoft.com/office/drawing/2014/main" id="{246139A7-83C1-46F4-BC27-428FAFE7C2ED}"/>
              </a:ext>
            </a:extLst>
          </p:cNvPr>
          <p:cNvSpPr/>
          <p:nvPr/>
        </p:nvSpPr>
        <p:spPr>
          <a:xfrm>
            <a:off x="3415278" y="3083881"/>
            <a:ext cx="1871716" cy="639997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34C9EED-BB3A-404B-B2DB-AA71F0294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48473"/>
              </p:ext>
            </p:extLst>
          </p:nvPr>
        </p:nvGraphicFramePr>
        <p:xfrm>
          <a:off x="532413" y="2957191"/>
          <a:ext cx="280831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FullBath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HalfBath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 * 0.5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BsmtFullBath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BsmtHalfBath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’*0.5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C2B62D1-C512-451A-8E72-882169BD8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23309"/>
              </p:ext>
            </p:extLst>
          </p:nvPr>
        </p:nvGraphicFramePr>
        <p:xfrm>
          <a:off x="5652120" y="4310975"/>
          <a:ext cx="2808312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‘Total Porch’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ight Arrow 13">
            <a:extLst>
              <a:ext uri="{FF2B5EF4-FFF2-40B4-BE49-F238E27FC236}">
                <a16:creationId xmlns:a16="http://schemas.microsoft.com/office/drawing/2014/main" id="{0FBE998A-3A19-4C75-9729-CFAAB8C499B0}"/>
              </a:ext>
            </a:extLst>
          </p:cNvPr>
          <p:cNvSpPr/>
          <p:nvPr/>
        </p:nvSpPr>
        <p:spPr>
          <a:xfrm>
            <a:off x="3420364" y="4155926"/>
            <a:ext cx="1871716" cy="639997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439F207-104F-4362-AC6F-3EF9B70D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66924"/>
              </p:ext>
            </p:extLst>
          </p:nvPr>
        </p:nvGraphicFramePr>
        <p:xfrm>
          <a:off x="537499" y="3942174"/>
          <a:ext cx="280831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OpenPorchSF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‘3SsnPorch’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EnclosedPorch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ScreenPorch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‘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WoodDeckSF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75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 Same Side Corner Rectangle 63"/>
          <p:cNvSpPr/>
          <p:nvPr/>
        </p:nvSpPr>
        <p:spPr>
          <a:xfrm rot="10800000" flipH="1">
            <a:off x="698427" y="3206909"/>
            <a:ext cx="3275762" cy="1058093"/>
          </a:xfrm>
          <a:custGeom>
            <a:avLst/>
            <a:gdLst/>
            <a:ahLst/>
            <a:cxnLst/>
            <a:rect l="l" t="t" r="r" b="b"/>
            <a:pathLst>
              <a:path w="3275762" h="1058093">
                <a:moveTo>
                  <a:pt x="442297" y="1058093"/>
                </a:moveTo>
                <a:lnTo>
                  <a:pt x="2818561" y="1058093"/>
                </a:lnTo>
                <a:cubicBezTo>
                  <a:pt x="2818561" y="1010646"/>
                  <a:pt x="2818561" y="963198"/>
                  <a:pt x="2818561" y="915751"/>
                </a:cubicBezTo>
                <a:lnTo>
                  <a:pt x="3167330" y="915751"/>
                </a:lnTo>
                <a:cubicBezTo>
                  <a:pt x="3227215" y="915751"/>
                  <a:pt x="3275762" y="867204"/>
                  <a:pt x="3275762" y="807320"/>
                </a:cubicBezTo>
                <a:cubicBezTo>
                  <a:pt x="3275762" y="747435"/>
                  <a:pt x="3227215" y="698888"/>
                  <a:pt x="3167330" y="698888"/>
                </a:cubicBezTo>
                <a:lnTo>
                  <a:pt x="2818562" y="698888"/>
                </a:lnTo>
                <a:lnTo>
                  <a:pt x="2818562" y="529047"/>
                </a:lnTo>
                <a:cubicBezTo>
                  <a:pt x="2818562" y="236862"/>
                  <a:pt x="2581700" y="0"/>
                  <a:pt x="2289515" y="0"/>
                </a:cubicBezTo>
                <a:lnTo>
                  <a:pt x="971344" y="0"/>
                </a:lnTo>
                <a:cubicBezTo>
                  <a:pt x="679159" y="0"/>
                  <a:pt x="442297" y="236862"/>
                  <a:pt x="442297" y="529047"/>
                </a:cubicBezTo>
                <a:lnTo>
                  <a:pt x="442297" y="698888"/>
                </a:lnTo>
                <a:lnTo>
                  <a:pt x="108433" y="698887"/>
                </a:lnTo>
                <a:cubicBezTo>
                  <a:pt x="48548" y="698887"/>
                  <a:pt x="1" y="747434"/>
                  <a:pt x="1" y="807319"/>
                </a:cubicBezTo>
                <a:lnTo>
                  <a:pt x="0" y="807319"/>
                </a:lnTo>
                <a:cubicBezTo>
                  <a:pt x="0" y="867204"/>
                  <a:pt x="48547" y="915751"/>
                  <a:pt x="108432" y="915751"/>
                </a:cubicBezTo>
                <a:lnTo>
                  <a:pt x="442297" y="91575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9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flipH="1">
            <a:off x="1087696" y="4371950"/>
            <a:ext cx="2497223" cy="288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96" name="Group 4095"/>
          <p:cNvGrpSpPr/>
          <p:nvPr/>
        </p:nvGrpSpPr>
        <p:grpSpPr>
          <a:xfrm>
            <a:off x="767240" y="1531333"/>
            <a:ext cx="2376265" cy="654103"/>
            <a:chOff x="767240" y="1531333"/>
            <a:chExt cx="2376265" cy="654103"/>
          </a:xfr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</p:grpSpPr>
        <p:sp>
          <p:nvSpPr>
            <p:cNvPr id="115" name="Round Same Side Corner Rectangle 114"/>
            <p:cNvSpPr/>
            <p:nvPr/>
          </p:nvSpPr>
          <p:spPr>
            <a:xfrm rot="19800000" flipH="1">
              <a:off x="767240" y="1655028"/>
              <a:ext cx="2376265" cy="530408"/>
            </a:xfrm>
            <a:custGeom>
              <a:avLst/>
              <a:gdLst/>
              <a:ahLst/>
              <a:cxnLst/>
              <a:rect l="l" t="t" r="r" b="b"/>
              <a:pathLst>
                <a:path w="2376265" h="530408">
                  <a:moveTo>
                    <a:pt x="109948" y="184516"/>
                  </a:moveTo>
                  <a:cubicBezTo>
                    <a:pt x="45336" y="211844"/>
                    <a:pt x="0" y="275822"/>
                    <a:pt x="0" y="350389"/>
                  </a:cubicBezTo>
                  <a:lnTo>
                    <a:pt x="0" y="530408"/>
                  </a:lnTo>
                  <a:lnTo>
                    <a:pt x="2376264" y="530408"/>
                  </a:lnTo>
                  <a:cubicBezTo>
                    <a:pt x="2376264" y="470402"/>
                    <a:pt x="2376265" y="410395"/>
                    <a:pt x="2376265" y="350389"/>
                  </a:cubicBezTo>
                  <a:cubicBezTo>
                    <a:pt x="2376265" y="250967"/>
                    <a:pt x="2295667" y="170369"/>
                    <a:pt x="2196245" y="170369"/>
                  </a:cubicBezTo>
                  <a:lnTo>
                    <a:pt x="1416732" y="170369"/>
                  </a:lnTo>
                  <a:lnTo>
                    <a:pt x="1416732" y="54007"/>
                  </a:lnTo>
                  <a:cubicBezTo>
                    <a:pt x="1416732" y="24180"/>
                    <a:pt x="1392552" y="0"/>
                    <a:pt x="1362725" y="0"/>
                  </a:cubicBezTo>
                  <a:lnTo>
                    <a:pt x="1013539" y="0"/>
                  </a:lnTo>
                  <a:cubicBezTo>
                    <a:pt x="983712" y="0"/>
                    <a:pt x="959532" y="24180"/>
                    <a:pt x="959532" y="54007"/>
                  </a:cubicBezTo>
                  <a:lnTo>
                    <a:pt x="959532" y="170369"/>
                  </a:lnTo>
                  <a:lnTo>
                    <a:pt x="180020" y="170369"/>
                  </a:lnTo>
                  <a:cubicBezTo>
                    <a:pt x="155165" y="170369"/>
                    <a:pt x="131486" y="175406"/>
                    <a:pt x="109948" y="184516"/>
                  </a:cubicBezTo>
                  <a:close/>
                </a:path>
              </a:pathLst>
            </a:cu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19800000" flipH="1">
              <a:off x="1336244" y="1531333"/>
              <a:ext cx="914400" cy="216863"/>
            </a:xfrm>
            <a:prstGeom prst="roundRect">
              <a:avLst>
                <a:gd name="adj" fmla="val 50000"/>
              </a:avLst>
            </a:prstGeom>
            <a:grpFill/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8" name="Rectangle 9"/>
          <p:cNvSpPr/>
          <p:nvPr/>
        </p:nvSpPr>
        <p:spPr>
          <a:xfrm>
            <a:off x="3334084" y="2586694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9" name="Rectangle 23"/>
          <p:cNvSpPr/>
          <p:nvPr/>
        </p:nvSpPr>
        <p:spPr>
          <a:xfrm>
            <a:off x="3062454" y="2531560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Rectangle 30"/>
          <p:cNvSpPr/>
          <p:nvPr/>
        </p:nvSpPr>
        <p:spPr>
          <a:xfrm>
            <a:off x="3005684" y="2315839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1" name="Oval 7"/>
          <p:cNvSpPr/>
          <p:nvPr/>
        </p:nvSpPr>
        <p:spPr>
          <a:xfrm>
            <a:off x="3204225" y="2064534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Oval 21"/>
          <p:cNvSpPr>
            <a:spLocks noChangeAspect="1"/>
          </p:cNvSpPr>
          <p:nvPr/>
        </p:nvSpPr>
        <p:spPr>
          <a:xfrm>
            <a:off x="1404502" y="2730088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3" name="Round Same Side Corner Rectangle 8"/>
          <p:cNvSpPr/>
          <p:nvPr/>
        </p:nvSpPr>
        <p:spPr>
          <a:xfrm>
            <a:off x="1649989" y="2618562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97049" y="2657392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5" name="Donut 74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Up Arrow 75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64745" y="231633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8" name="Donut 77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16"/>
          <p:cNvSpPr/>
          <p:nvPr/>
        </p:nvSpPr>
        <p:spPr>
          <a:xfrm rot="2700000">
            <a:off x="1915675" y="227565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2" name="Block Arc 14"/>
          <p:cNvSpPr/>
          <p:nvPr/>
        </p:nvSpPr>
        <p:spPr>
          <a:xfrm rot="16200000">
            <a:off x="2940885" y="1777150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" name="Rounded Rectangle 7"/>
          <p:cNvSpPr/>
          <p:nvPr/>
        </p:nvSpPr>
        <p:spPr>
          <a:xfrm>
            <a:off x="2292678" y="2012859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4" name="Parallelogram 15"/>
          <p:cNvSpPr/>
          <p:nvPr/>
        </p:nvSpPr>
        <p:spPr>
          <a:xfrm rot="16200000">
            <a:off x="2833383" y="1990495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5" name="Pie 24"/>
          <p:cNvSpPr/>
          <p:nvPr/>
        </p:nvSpPr>
        <p:spPr>
          <a:xfrm>
            <a:off x="1245416" y="2907810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6" name="Round Same Side Corner Rectangle 6"/>
          <p:cNvSpPr>
            <a:spLocks noChangeAspect="1"/>
          </p:cNvSpPr>
          <p:nvPr/>
        </p:nvSpPr>
        <p:spPr>
          <a:xfrm rot="2700000">
            <a:off x="3485022" y="2263232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7" name="Frame 17"/>
          <p:cNvSpPr/>
          <p:nvPr/>
        </p:nvSpPr>
        <p:spPr>
          <a:xfrm>
            <a:off x="1645098" y="2974974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8" name="Rounded Rectangle 27"/>
          <p:cNvSpPr/>
          <p:nvPr/>
        </p:nvSpPr>
        <p:spPr>
          <a:xfrm>
            <a:off x="2607581" y="1918050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9" name="Rectangle 36"/>
          <p:cNvSpPr/>
          <p:nvPr/>
        </p:nvSpPr>
        <p:spPr>
          <a:xfrm>
            <a:off x="1853234" y="254139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0" name="Rectangle 16"/>
          <p:cNvSpPr/>
          <p:nvPr/>
        </p:nvSpPr>
        <p:spPr>
          <a:xfrm>
            <a:off x="1692347" y="2818623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1" name="Rectangle 9"/>
          <p:cNvSpPr/>
          <p:nvPr/>
        </p:nvSpPr>
        <p:spPr>
          <a:xfrm>
            <a:off x="2249765" y="2941910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23"/>
          <p:cNvSpPr/>
          <p:nvPr/>
        </p:nvSpPr>
        <p:spPr>
          <a:xfrm>
            <a:off x="2308564" y="2659209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3" name="Rectangle 30"/>
          <p:cNvSpPr/>
          <p:nvPr/>
        </p:nvSpPr>
        <p:spPr>
          <a:xfrm>
            <a:off x="2030409" y="2490742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4" name="Oval 7"/>
          <p:cNvSpPr/>
          <p:nvPr/>
        </p:nvSpPr>
        <p:spPr>
          <a:xfrm>
            <a:off x="1653585" y="2390467"/>
            <a:ext cx="200549" cy="2005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5" name="Oval 21"/>
          <p:cNvSpPr>
            <a:spLocks noChangeAspect="1"/>
          </p:cNvSpPr>
          <p:nvPr/>
        </p:nvSpPr>
        <p:spPr>
          <a:xfrm>
            <a:off x="2659823" y="223744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Round Same Side Corner Rectangle 8"/>
          <p:cNvSpPr/>
          <p:nvPr/>
        </p:nvSpPr>
        <p:spPr>
          <a:xfrm>
            <a:off x="2542215" y="3003285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915574" y="2983841"/>
            <a:ext cx="146232" cy="166010"/>
            <a:chOff x="1308754" y="3454361"/>
            <a:chExt cx="2889328" cy="3280121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8" name="Donut 97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9" name="Up Arrow 98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522079" y="2757708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Donut 100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4" name="Rectangle 16"/>
          <p:cNvSpPr/>
          <p:nvPr/>
        </p:nvSpPr>
        <p:spPr>
          <a:xfrm rot="2700000">
            <a:off x="2824802" y="2717021"/>
            <a:ext cx="103976" cy="18640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Block Arc 14"/>
          <p:cNvSpPr/>
          <p:nvPr/>
        </p:nvSpPr>
        <p:spPr>
          <a:xfrm rot="16200000">
            <a:off x="2407672" y="2380567"/>
            <a:ext cx="216782" cy="21692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Rounded Rectangle 7"/>
          <p:cNvSpPr/>
          <p:nvPr/>
        </p:nvSpPr>
        <p:spPr>
          <a:xfrm>
            <a:off x="3230177" y="1777221"/>
            <a:ext cx="255702" cy="2206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Parallelogram 15"/>
          <p:cNvSpPr/>
          <p:nvPr/>
        </p:nvSpPr>
        <p:spPr>
          <a:xfrm rot="16200000">
            <a:off x="2176134" y="2254979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Pie 24"/>
          <p:cNvSpPr/>
          <p:nvPr/>
        </p:nvSpPr>
        <p:spPr>
          <a:xfrm>
            <a:off x="2972921" y="2917704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ound Same Side Corner Rectangle 6"/>
          <p:cNvSpPr>
            <a:spLocks noChangeAspect="1"/>
          </p:cNvSpPr>
          <p:nvPr/>
        </p:nvSpPr>
        <p:spPr>
          <a:xfrm rot="2700000">
            <a:off x="2099770" y="2704603"/>
            <a:ext cx="75611" cy="3031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" name="Frame 17"/>
          <p:cNvSpPr/>
          <p:nvPr/>
        </p:nvSpPr>
        <p:spPr>
          <a:xfrm>
            <a:off x="3230177" y="2918913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1" name="Rounded Rectangle 27"/>
          <p:cNvSpPr/>
          <p:nvPr/>
        </p:nvSpPr>
        <p:spPr>
          <a:xfrm>
            <a:off x="1912503" y="2724374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Rectangle 36"/>
          <p:cNvSpPr/>
          <p:nvPr/>
        </p:nvSpPr>
        <p:spPr>
          <a:xfrm>
            <a:off x="2762361" y="2982766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16"/>
          <p:cNvSpPr/>
          <p:nvPr/>
        </p:nvSpPr>
        <p:spPr>
          <a:xfrm>
            <a:off x="3049276" y="2732189"/>
            <a:ext cx="180901" cy="11889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Rounded Rectangle 27"/>
          <p:cNvSpPr/>
          <p:nvPr/>
        </p:nvSpPr>
        <p:spPr>
          <a:xfrm>
            <a:off x="1053855" y="2870911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Oval 21"/>
          <p:cNvSpPr>
            <a:spLocks noChangeAspect="1"/>
          </p:cNvSpPr>
          <p:nvPr/>
        </p:nvSpPr>
        <p:spPr>
          <a:xfrm>
            <a:off x="3565983" y="2459637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" name="Round Same Side Corner Rectangle 8"/>
          <p:cNvSpPr/>
          <p:nvPr/>
        </p:nvSpPr>
        <p:spPr>
          <a:xfrm>
            <a:off x="2737857" y="2546779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252028" y="1568490"/>
            <a:ext cx="508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Data is cooked and ready! 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575908" y="2325503"/>
            <a:ext cx="380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Let the modeling begin… </a:t>
            </a:r>
          </a:p>
        </p:txBody>
      </p:sp>
    </p:spTree>
    <p:extLst>
      <p:ext uri="{BB962C8B-B14F-4D97-AF65-F5344CB8AC3E}">
        <p14:creationId xmlns:p14="http://schemas.microsoft.com/office/powerpoint/2010/main" val="289536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405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Machine Learning Models Candidates: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95566" y="1546001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8466" y="1394938"/>
            <a:ext cx="108000" cy="766923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046746" y="1394938"/>
            <a:ext cx="2014171" cy="494928"/>
            <a:chOff x="803640" y="3346544"/>
            <a:chExt cx="1757165" cy="494928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Regularized linear regression   </a:t>
              </a:r>
              <a:endParaRPr lang="ko-KR" altLang="en-US" sz="11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46544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Ridge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87383" y="2571750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23262" y="2460918"/>
            <a:ext cx="2014171" cy="832580"/>
            <a:chOff x="803640" y="3362835"/>
            <a:chExt cx="1757165" cy="832580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175716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Regularized linear regression</a:t>
              </a:r>
            </a:p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Allows feature selection    </a:t>
              </a:r>
              <a:endParaRPr lang="ko-KR" altLang="en-US" sz="1100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Lasso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1198" y="367561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46746" y="3506892"/>
            <a:ext cx="2229110" cy="832580"/>
            <a:chOff x="803640" y="3362835"/>
            <a:chExt cx="1757165" cy="832580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175716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Regularized linear regression</a:t>
              </a:r>
            </a:p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Hybrid of Ridge &amp; Lasso    </a:t>
              </a:r>
              <a:endParaRPr lang="ko-KR" altLang="en-US" sz="1100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Elastic Net 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735939" y="3038377"/>
            <a:ext cx="2204909" cy="1525077"/>
            <a:chOff x="803640" y="3362835"/>
            <a:chExt cx="1757165" cy="1525077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1757165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A subtype of GDBT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Leaf-wise growth strategy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5"/>
                  </a:solidFill>
                  <a:cs typeface="Arial" pitchFamily="34" charset="0"/>
                </a:rPr>
                <a:t>Gradient-based one-side sampling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5"/>
                  </a:solidFill>
                  <a:cs typeface="Arial" pitchFamily="34" charset="0"/>
                </a:rPr>
                <a:t>Exclusive feature bundling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Faster speed and improved accuracy</a:t>
              </a:r>
              <a:r>
                <a:rPr lang="en-US" altLang="ko-KR" sz="1100" dirty="0">
                  <a:solidFill>
                    <a:schemeClr val="accent5"/>
                  </a:solidFill>
                  <a:cs typeface="Arial" pitchFamily="34" charset="0"/>
                </a:rPr>
                <a:t> </a:t>
              </a:r>
              <a:endParaRPr lang="ko-KR" altLang="en-US" sz="11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5"/>
                  </a:solidFill>
                  <a:cs typeface="Arial" pitchFamily="34" charset="0"/>
                </a:rPr>
                <a:t>LightGBM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22699" y="3022197"/>
            <a:ext cx="2204909" cy="2217575"/>
            <a:chOff x="803640" y="3362835"/>
            <a:chExt cx="1757165" cy="2217575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1757165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Extreme GDBT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Leaf-wise growth strategy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Pre-sorted algorithm &amp; histogram-based algorithm to find best split.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Faster speed and improved accuracy</a:t>
              </a:r>
              <a:endParaRPr lang="ko-KR" altLang="en-US" sz="1100" dirty="0">
                <a:solidFill>
                  <a:schemeClr val="accent3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100" dirty="0">
                <a:solidFill>
                  <a:schemeClr val="accent3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accent3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accent3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6"/>
                  </a:solidFill>
                  <a:cs typeface="Arial" pitchFamily="34" charset="0"/>
                </a:rPr>
                <a:t>XGBoost</a:t>
              </a:r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15827" y="1699100"/>
            <a:ext cx="2445134" cy="1171134"/>
            <a:chOff x="803640" y="3362835"/>
            <a:chExt cx="1944678" cy="1171134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19446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Ensemble a group of simple and weak models and making predictions using the weighted average of their output</a:t>
              </a:r>
            </a:p>
            <a:p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Gradient Boosting (GDBT) 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EA0234-6E0F-4C87-A91B-F96E964A3B0F}"/>
              </a:ext>
            </a:extLst>
          </p:cNvPr>
          <p:cNvGrpSpPr/>
          <p:nvPr/>
        </p:nvGrpSpPr>
        <p:grpSpPr>
          <a:xfrm>
            <a:off x="3922699" y="1701386"/>
            <a:ext cx="2374211" cy="817191"/>
            <a:chOff x="-3253195" y="1865573"/>
            <a:chExt cx="1757165" cy="81719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B016BC9-A955-4729-A06C-88345535C977}"/>
                </a:ext>
              </a:extLst>
            </p:cNvPr>
            <p:cNvSpPr txBox="1"/>
            <p:nvPr/>
          </p:nvSpPr>
          <p:spPr>
            <a:xfrm>
              <a:off x="-3253195" y="2082600"/>
              <a:ext cx="175716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Decision Tree model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accent3"/>
                  </a:solidFill>
                  <a:cs typeface="Arial" pitchFamily="34" charset="0"/>
                </a:rPr>
                <a:t>Use a random subset of features at each split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76C259-F6FA-4F1E-AEC5-3E524ADD577D}"/>
                </a:ext>
              </a:extLst>
            </p:cNvPr>
            <p:cNvSpPr txBox="1"/>
            <p:nvPr/>
          </p:nvSpPr>
          <p:spPr>
            <a:xfrm>
              <a:off x="-3253195" y="1865573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Random Forest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6" name="Rounded Rectangle 15">
            <a:extLst>
              <a:ext uri="{FF2B5EF4-FFF2-40B4-BE49-F238E27FC236}">
                <a16:creationId xmlns:a16="http://schemas.microsoft.com/office/drawing/2014/main" id="{09433DFC-CA79-4773-98CD-19C66396E3FF}"/>
              </a:ext>
            </a:extLst>
          </p:cNvPr>
          <p:cNvSpPr/>
          <p:nvPr/>
        </p:nvSpPr>
        <p:spPr>
          <a:xfrm>
            <a:off x="597280" y="696191"/>
            <a:ext cx="2411255" cy="459788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30EE8C-D09E-4440-936F-B77A460F5119}"/>
              </a:ext>
            </a:extLst>
          </p:cNvPr>
          <p:cNvSpPr/>
          <p:nvPr/>
        </p:nvSpPr>
        <p:spPr>
          <a:xfrm>
            <a:off x="847420" y="742924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Linear modeling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71F591-4826-4D88-B0DF-B820D216024D}"/>
              </a:ext>
            </a:extLst>
          </p:cNvPr>
          <p:cNvSpPr/>
          <p:nvPr/>
        </p:nvSpPr>
        <p:spPr>
          <a:xfrm>
            <a:off x="798466" y="2460918"/>
            <a:ext cx="108000" cy="766923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A2CC8D-6C59-4820-9086-8C5C5EB07D31}"/>
              </a:ext>
            </a:extLst>
          </p:cNvPr>
          <p:cNvSpPr/>
          <p:nvPr/>
        </p:nvSpPr>
        <p:spPr>
          <a:xfrm>
            <a:off x="813197" y="3522989"/>
            <a:ext cx="108000" cy="766923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Rounded Rectangle 15">
            <a:extLst>
              <a:ext uri="{FF2B5EF4-FFF2-40B4-BE49-F238E27FC236}">
                <a16:creationId xmlns:a16="http://schemas.microsoft.com/office/drawing/2014/main" id="{8F7D0AFC-9D7A-4A98-8DEB-BF7B4A99CB2E}"/>
              </a:ext>
            </a:extLst>
          </p:cNvPr>
          <p:cNvSpPr/>
          <p:nvPr/>
        </p:nvSpPr>
        <p:spPr>
          <a:xfrm>
            <a:off x="4218411" y="713362"/>
            <a:ext cx="2945877" cy="459788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7BF34E-D905-42D3-BC44-3E28DC0A4AAC}"/>
              </a:ext>
            </a:extLst>
          </p:cNvPr>
          <p:cNvSpPr/>
          <p:nvPr/>
        </p:nvSpPr>
        <p:spPr>
          <a:xfrm>
            <a:off x="4468551" y="76009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Non-Linear modeling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73C53F-D683-4B4F-9C79-61F89F22E2D7}"/>
              </a:ext>
            </a:extLst>
          </p:cNvPr>
          <p:cNvSpPr txBox="1"/>
          <p:nvPr/>
        </p:nvSpPr>
        <p:spPr>
          <a:xfrm>
            <a:off x="3075975" y="1902001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3F59CB-CCAC-4B4F-94A2-D282E2004B27}"/>
              </a:ext>
            </a:extLst>
          </p:cNvPr>
          <p:cNvSpPr/>
          <p:nvPr/>
        </p:nvSpPr>
        <p:spPr>
          <a:xfrm>
            <a:off x="3678875" y="1750938"/>
            <a:ext cx="108000" cy="766923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C33850-29AC-42FC-826B-87DC44FF33BC}"/>
              </a:ext>
            </a:extLst>
          </p:cNvPr>
          <p:cNvSpPr txBox="1"/>
          <p:nvPr/>
        </p:nvSpPr>
        <p:spPr>
          <a:xfrm>
            <a:off x="3066661" y="3173260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C61D66-94AF-4D2E-920D-D6EFE23BD96E}"/>
              </a:ext>
            </a:extLst>
          </p:cNvPr>
          <p:cNvSpPr/>
          <p:nvPr/>
        </p:nvSpPr>
        <p:spPr>
          <a:xfrm>
            <a:off x="3669561" y="3022197"/>
            <a:ext cx="108000" cy="766923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1E75E5-B80E-426B-835D-C9698BAB8874}"/>
              </a:ext>
            </a:extLst>
          </p:cNvPr>
          <p:cNvSpPr txBox="1"/>
          <p:nvPr/>
        </p:nvSpPr>
        <p:spPr>
          <a:xfrm>
            <a:off x="5891389" y="1902001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514376-0026-4924-AC00-581416469246}"/>
              </a:ext>
            </a:extLst>
          </p:cNvPr>
          <p:cNvSpPr/>
          <p:nvPr/>
        </p:nvSpPr>
        <p:spPr>
          <a:xfrm>
            <a:off x="6494289" y="1750938"/>
            <a:ext cx="108000" cy="766923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39E5AD-4E8D-4699-946A-15B632AA1E74}"/>
              </a:ext>
            </a:extLst>
          </p:cNvPr>
          <p:cNvSpPr txBox="1"/>
          <p:nvPr/>
        </p:nvSpPr>
        <p:spPr>
          <a:xfrm>
            <a:off x="5904927" y="318931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B03D6CA-76AC-445A-9EF5-FC923786BFDB}"/>
              </a:ext>
            </a:extLst>
          </p:cNvPr>
          <p:cNvSpPr/>
          <p:nvPr/>
        </p:nvSpPr>
        <p:spPr>
          <a:xfrm>
            <a:off x="6507827" y="3038253"/>
            <a:ext cx="108000" cy="766923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Machine Learning Models Candidates:</a:t>
            </a:r>
            <a:endParaRPr lang="ko-KR" alt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B33DA9-6DEF-4745-82D6-D232F1EC0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08035"/>
              </p:ext>
            </p:extLst>
          </p:nvPr>
        </p:nvGraphicFramePr>
        <p:xfrm>
          <a:off x="323528" y="699542"/>
          <a:ext cx="8496943" cy="3928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469">
                  <a:extLst>
                    <a:ext uri="{9D8B030D-6E8A-4147-A177-3AD203B41FA5}">
                      <a16:colId xmlns:a16="http://schemas.microsoft.com/office/drawing/2014/main" val="4070916486"/>
                    </a:ext>
                  </a:extLst>
                </a:gridCol>
                <a:gridCol w="3921666">
                  <a:extLst>
                    <a:ext uri="{9D8B030D-6E8A-4147-A177-3AD203B41FA5}">
                      <a16:colId xmlns:a16="http://schemas.microsoft.com/office/drawing/2014/main" val="197476"/>
                    </a:ext>
                  </a:extLst>
                </a:gridCol>
                <a:gridCol w="3122808">
                  <a:extLst>
                    <a:ext uri="{9D8B030D-6E8A-4147-A177-3AD203B41FA5}">
                      <a16:colId xmlns:a16="http://schemas.microsoft.com/office/drawing/2014/main" val="380305221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6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59009"/>
                  </a:ext>
                </a:extLst>
              </a:tr>
              <a:tr h="374667">
                <a:tc>
                  <a:txBody>
                    <a:bodyPr/>
                    <a:lstStyle/>
                    <a:p>
                      <a:r>
                        <a:rPr lang="en-US" sz="12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Easily interpretable, computationally 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very robust to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162048"/>
                  </a:ext>
                </a:extLst>
              </a:tr>
              <a:tr h="209389">
                <a:tc>
                  <a:txBody>
                    <a:bodyPr/>
                    <a:lstStyle/>
                    <a:p>
                      <a:r>
                        <a:rPr lang="en-US" sz="1200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Easily interpretable, computationally efficient, have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feature selection functionality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Not very robust to outliers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32774"/>
                  </a:ext>
                </a:extLst>
              </a:tr>
              <a:tr h="582033">
                <a:tc>
                  <a:txBody>
                    <a:bodyPr/>
                    <a:lstStyle/>
                    <a:p>
                      <a:r>
                        <a:rPr lang="en-US" sz="1200" dirty="0" err="1"/>
                        <a:t>ElasticNet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Easily interpretable, versatile for L1 and L2 </a:t>
                      </a:r>
                    </a:p>
                    <a:p>
                      <a:r>
                        <a:rPr lang="en-US" sz="1200" dirty="0"/>
                        <a:t>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very robust to outliers, can be </a:t>
                      </a:r>
                    </a:p>
                    <a:p>
                      <a:r>
                        <a:rPr lang="en-US" sz="1200" dirty="0"/>
                        <a:t>over-regularized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47286"/>
                  </a:ext>
                </a:extLst>
              </a:tr>
              <a:tr h="635468">
                <a:tc>
                  <a:txBody>
                    <a:bodyPr/>
                    <a:lstStyle/>
                    <a:p>
                      <a:r>
                        <a:rPr lang="en-US" sz="1200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Deals well with large number of features, very </a:t>
                      </a:r>
                    </a:p>
                    <a:p>
                      <a:r>
                        <a:rPr lang="en-US" sz="1200" dirty="0"/>
                        <a:t>convenient when dealing with categorical variables, </a:t>
                      </a:r>
                    </a:p>
                    <a:p>
                      <a:r>
                        <a:rPr lang="en-US" sz="1200" dirty="0"/>
                        <a:t>provides good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Computationally intensive, underpowered </a:t>
                      </a:r>
                    </a:p>
                    <a:p>
                      <a:r>
                        <a:rPr lang="en-US" sz="1200" dirty="0"/>
                        <a:t>for complex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39340"/>
                  </a:ext>
                </a:extLst>
              </a:tr>
              <a:tr h="417421">
                <a:tc>
                  <a:txBody>
                    <a:bodyPr/>
                    <a:lstStyle/>
                    <a:p>
                      <a:r>
                        <a:rPr lang="en-US" sz="1200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out-of-box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Easy to overfit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39216"/>
                  </a:ext>
                </a:extLst>
              </a:tr>
              <a:tr h="417421">
                <a:tc>
                  <a:txBody>
                    <a:bodyPr/>
                    <a:lstStyle/>
                    <a:p>
                      <a:r>
                        <a:rPr lang="en-US" sz="1200" dirty="0" err="1"/>
                        <a:t>XGBoosting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High out-of-box performance, faster computation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Easy to overfit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29120"/>
                  </a:ext>
                </a:extLst>
              </a:tr>
              <a:tr h="417421">
                <a:tc>
                  <a:txBody>
                    <a:bodyPr/>
                    <a:lstStyle/>
                    <a:p>
                      <a:r>
                        <a:rPr lang="en-US" sz="1200" dirty="0" err="1"/>
                        <a:t>LightGBM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performance, faster to train, faster computation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lot of hyperparameter optimization and </a:t>
                      </a:r>
                    </a:p>
                    <a:p>
                      <a:r>
                        <a:rPr lang="en-US" sz="1200" dirty="0"/>
                        <a:t>tuning, overfitting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335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41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accent2"/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accent2"/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645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5291" y="533012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Stack the models</a:t>
            </a:r>
            <a:endParaRPr lang="ko-KR" altLang="en-US" dirty="0"/>
          </a:p>
        </p:txBody>
      </p:sp>
      <p:sp>
        <p:nvSpPr>
          <p:cNvPr id="4" name="Rectangle 9"/>
          <p:cNvSpPr/>
          <p:nvPr/>
        </p:nvSpPr>
        <p:spPr>
          <a:xfrm>
            <a:off x="2980263" y="1905006"/>
            <a:ext cx="3183473" cy="2677246"/>
          </a:xfrm>
          <a:custGeom>
            <a:avLst/>
            <a:gdLst/>
            <a:ahLst/>
            <a:cxn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1FF4CC7A-B78A-471A-BB9E-D23F14D5A6EE}"/>
              </a:ext>
            </a:extLst>
          </p:cNvPr>
          <p:cNvSpPr/>
          <p:nvPr/>
        </p:nvSpPr>
        <p:spPr>
          <a:xfrm>
            <a:off x="5232133" y="1832512"/>
            <a:ext cx="223930" cy="13172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8390DFFB-FE8F-47BC-9073-4C9125EBB9F5}"/>
              </a:ext>
            </a:extLst>
          </p:cNvPr>
          <p:cNvSpPr/>
          <p:nvPr/>
        </p:nvSpPr>
        <p:spPr>
          <a:xfrm>
            <a:off x="5175363" y="1616791"/>
            <a:ext cx="169104" cy="16861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Parallelogram 15">
            <a:extLst>
              <a:ext uri="{FF2B5EF4-FFF2-40B4-BE49-F238E27FC236}">
                <a16:creationId xmlns:a16="http://schemas.microsoft.com/office/drawing/2014/main" id="{BC263F19-A965-4B07-9EC7-3C200643384D}"/>
              </a:ext>
            </a:extLst>
          </p:cNvPr>
          <p:cNvSpPr/>
          <p:nvPr/>
        </p:nvSpPr>
        <p:spPr>
          <a:xfrm rot="16200000">
            <a:off x="5003062" y="1291447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Frame 17">
            <a:extLst>
              <a:ext uri="{FF2B5EF4-FFF2-40B4-BE49-F238E27FC236}">
                <a16:creationId xmlns:a16="http://schemas.microsoft.com/office/drawing/2014/main" id="{997A165B-FB65-4AB8-8C35-B1F15715B780}"/>
              </a:ext>
            </a:extLst>
          </p:cNvPr>
          <p:cNvSpPr/>
          <p:nvPr/>
        </p:nvSpPr>
        <p:spPr>
          <a:xfrm>
            <a:off x="3814777" y="2275926"/>
            <a:ext cx="207815" cy="2078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27C6BE0E-1916-44AF-B506-092E0B00A2FA}"/>
              </a:ext>
            </a:extLst>
          </p:cNvPr>
          <p:cNvSpPr/>
          <p:nvPr/>
        </p:nvSpPr>
        <p:spPr>
          <a:xfrm>
            <a:off x="4419444" y="2242862"/>
            <a:ext cx="188743" cy="1766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5BDDDB-F4D6-4FDC-8712-FBCA63C2B08D}"/>
              </a:ext>
            </a:extLst>
          </p:cNvPr>
          <p:cNvSpPr>
            <a:spLocks noChangeAspect="1"/>
          </p:cNvSpPr>
          <p:nvPr/>
        </p:nvSpPr>
        <p:spPr>
          <a:xfrm>
            <a:off x="4829502" y="1538399"/>
            <a:ext cx="222367" cy="22422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Round Same Side Corner Rectangle 8">
            <a:extLst>
              <a:ext uri="{FF2B5EF4-FFF2-40B4-BE49-F238E27FC236}">
                <a16:creationId xmlns:a16="http://schemas.microsoft.com/office/drawing/2014/main" id="{28E5C8FA-5E04-4B7A-A3B3-FA07E3E2FEE8}"/>
              </a:ext>
            </a:extLst>
          </p:cNvPr>
          <p:cNvSpPr/>
          <p:nvPr/>
        </p:nvSpPr>
        <p:spPr>
          <a:xfrm>
            <a:off x="4711894" y="2304237"/>
            <a:ext cx="138933" cy="13914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AF0ABD-11B2-4CA2-980D-7CEB92F07616}"/>
              </a:ext>
            </a:extLst>
          </p:cNvPr>
          <p:cNvGrpSpPr/>
          <p:nvPr/>
        </p:nvGrpSpPr>
        <p:grpSpPr>
          <a:xfrm>
            <a:off x="4691758" y="2058660"/>
            <a:ext cx="171282" cy="165374"/>
            <a:chOff x="4462674" y="3512626"/>
            <a:chExt cx="3384287" cy="3267549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Donut 100">
              <a:extLst>
                <a:ext uri="{FF2B5EF4-FFF2-40B4-BE49-F238E27FC236}">
                  <a16:creationId xmlns:a16="http://schemas.microsoft.com/office/drawing/2014/main" id="{21A5E4EB-431F-472F-A3E1-3A13781FC9CE}"/>
                </a:ext>
              </a:extLst>
            </p:cNvPr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Rounded Rectangle 101">
              <a:extLst>
                <a:ext uri="{FF2B5EF4-FFF2-40B4-BE49-F238E27FC236}">
                  <a16:creationId xmlns:a16="http://schemas.microsoft.com/office/drawing/2014/main" id="{C1CB8CEA-E9CA-40E5-9ED6-E404D33F0FAF}"/>
                </a:ext>
              </a:extLst>
            </p:cNvPr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102">
              <a:extLst>
                <a:ext uri="{FF2B5EF4-FFF2-40B4-BE49-F238E27FC236}">
                  <a16:creationId xmlns:a16="http://schemas.microsoft.com/office/drawing/2014/main" id="{F965711D-8532-48D0-A87C-D6F8295D0605}"/>
                </a:ext>
              </a:extLst>
            </p:cNvPr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Parallelogram 15">
            <a:extLst>
              <a:ext uri="{FF2B5EF4-FFF2-40B4-BE49-F238E27FC236}">
                <a16:creationId xmlns:a16="http://schemas.microsoft.com/office/drawing/2014/main" id="{F27A3FD2-91DC-4F2D-B0AE-DC04DB7E9BA8}"/>
              </a:ext>
            </a:extLst>
          </p:cNvPr>
          <p:cNvSpPr/>
          <p:nvPr/>
        </p:nvSpPr>
        <p:spPr>
          <a:xfrm rot="16200000">
            <a:off x="4345813" y="1555931"/>
            <a:ext cx="245085" cy="26529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Pie 24">
            <a:extLst>
              <a:ext uri="{FF2B5EF4-FFF2-40B4-BE49-F238E27FC236}">
                <a16:creationId xmlns:a16="http://schemas.microsoft.com/office/drawing/2014/main" id="{EA675518-246E-446C-9052-F93C6BB1E5FC}"/>
              </a:ext>
            </a:extLst>
          </p:cNvPr>
          <p:cNvSpPr/>
          <p:nvPr/>
        </p:nvSpPr>
        <p:spPr>
          <a:xfrm>
            <a:off x="5142600" y="2218656"/>
            <a:ext cx="231304" cy="23002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B62ECC20-7416-45E7-B6B5-134B285890A0}"/>
              </a:ext>
            </a:extLst>
          </p:cNvPr>
          <p:cNvSpPr/>
          <p:nvPr/>
        </p:nvSpPr>
        <p:spPr>
          <a:xfrm>
            <a:off x="4082182" y="2025326"/>
            <a:ext cx="170962" cy="1313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2D6D2A68-447B-432A-A1DD-F4FE3EDC245F}"/>
              </a:ext>
            </a:extLst>
          </p:cNvPr>
          <p:cNvSpPr/>
          <p:nvPr/>
        </p:nvSpPr>
        <p:spPr>
          <a:xfrm>
            <a:off x="4932040" y="2283718"/>
            <a:ext cx="162483" cy="13582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143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Machine Learning Models Used: </a:t>
            </a:r>
            <a:endParaRPr lang="ko-KR" altLang="en-US" sz="28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1CF65DC-C5EC-4960-B9D0-239A87063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36347"/>
              </p:ext>
            </p:extLst>
          </p:nvPr>
        </p:nvGraphicFramePr>
        <p:xfrm>
          <a:off x="467544" y="798542"/>
          <a:ext cx="8208913" cy="354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380208874"/>
                    </a:ext>
                  </a:extLst>
                </a:gridCol>
                <a:gridCol w="1023767">
                  <a:extLst>
                    <a:ext uri="{9D8B030D-6E8A-4147-A177-3AD203B41FA5}">
                      <a16:colId xmlns:a16="http://schemas.microsoft.com/office/drawing/2014/main" val="2489471317"/>
                    </a:ext>
                  </a:extLst>
                </a:gridCol>
                <a:gridCol w="981500">
                  <a:extLst>
                    <a:ext uri="{9D8B030D-6E8A-4147-A177-3AD203B41FA5}">
                      <a16:colId xmlns:a16="http://schemas.microsoft.com/office/drawing/2014/main" val="1681223025"/>
                    </a:ext>
                  </a:extLst>
                </a:gridCol>
                <a:gridCol w="1159955">
                  <a:extLst>
                    <a:ext uri="{9D8B030D-6E8A-4147-A177-3AD203B41FA5}">
                      <a16:colId xmlns:a16="http://schemas.microsoft.com/office/drawing/2014/main" val="2957504751"/>
                    </a:ext>
                  </a:extLst>
                </a:gridCol>
                <a:gridCol w="1117508">
                  <a:extLst>
                    <a:ext uri="{9D8B030D-6E8A-4147-A177-3AD203B41FA5}">
                      <a16:colId xmlns:a16="http://schemas.microsoft.com/office/drawing/2014/main" val="1181742172"/>
                    </a:ext>
                  </a:extLst>
                </a:gridCol>
                <a:gridCol w="1275171">
                  <a:extLst>
                    <a:ext uri="{9D8B030D-6E8A-4147-A177-3AD203B41FA5}">
                      <a16:colId xmlns:a16="http://schemas.microsoft.com/office/drawing/2014/main" val="259256632"/>
                    </a:ext>
                  </a:extLst>
                </a:gridCol>
                <a:gridCol w="1354868">
                  <a:extLst>
                    <a:ext uri="{9D8B030D-6E8A-4147-A177-3AD203B41FA5}">
                      <a16:colId xmlns:a16="http://schemas.microsoft.com/office/drawing/2014/main" val="552621421"/>
                    </a:ext>
                  </a:extLst>
                </a:gridCol>
              </a:tblGrid>
              <a:tr h="4881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 Regression  Auto Parameter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Parameter Fine Tuning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72411"/>
                  </a:ext>
                </a:extLst>
              </a:tr>
              <a:tr h="49832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CV </a:t>
                      </a:r>
                    </a:p>
                    <a:p>
                      <a:r>
                        <a:rPr lang="en-US" sz="12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 </a:t>
                      </a:r>
                    </a:p>
                    <a:p>
                      <a:r>
                        <a:rPr lang="en-US" sz="1200" dirty="0"/>
                        <a:t>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CV </a:t>
                      </a:r>
                    </a:p>
                    <a:p>
                      <a:r>
                        <a:rPr lang="en-US" sz="1200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1294"/>
                  </a:ext>
                </a:extLst>
              </a:tr>
              <a:tr h="298995">
                <a:tc>
                  <a:txBody>
                    <a:bodyPr/>
                    <a:lstStyle/>
                    <a:p>
                      <a:r>
                        <a:rPr lang="en-US" sz="12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0.094511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3753"/>
                  </a:ext>
                </a:extLst>
              </a:tr>
              <a:tr h="298995">
                <a:tc>
                  <a:txBody>
                    <a:bodyPr/>
                    <a:lstStyle/>
                    <a:p>
                      <a:r>
                        <a:rPr lang="en-US" sz="1200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04792"/>
                  </a:ext>
                </a:extLst>
              </a:tr>
              <a:tr h="3251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ElasticNet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90760"/>
                  </a:ext>
                </a:extLst>
              </a:tr>
              <a:tr h="4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Gradient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39096"/>
                  </a:ext>
                </a:extLst>
              </a:tr>
              <a:tr h="375193">
                <a:tc>
                  <a:txBody>
                    <a:bodyPr/>
                    <a:lstStyle/>
                    <a:p>
                      <a:r>
                        <a:rPr lang="en-US" sz="1200" dirty="0" err="1"/>
                        <a:t>XGBoost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101098"/>
                  </a:ext>
                </a:extLst>
              </a:tr>
              <a:tr h="313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LightGBM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24968"/>
                  </a:ext>
                </a:extLst>
              </a:tr>
              <a:tr h="449351">
                <a:tc>
                  <a:txBody>
                    <a:bodyPr/>
                    <a:lstStyle/>
                    <a:p>
                      <a:r>
                        <a:rPr lang="en-US" sz="1200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26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76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/>
              <a:t>Experiments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965652-99FD-4068-9BBC-5908F73D2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6425"/>
              </p:ext>
            </p:extLst>
          </p:nvPr>
        </p:nvGraphicFramePr>
        <p:xfrm>
          <a:off x="899592" y="691452"/>
          <a:ext cx="6696744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358538742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416957073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733880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Stacking RMSE on Train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Stacking RMSE on Test Data </a:t>
                      </a:r>
                    </a:p>
                    <a:p>
                      <a:pPr algn="ctr"/>
                      <a:r>
                        <a:rPr lang="en-US" sz="1100" dirty="0"/>
                        <a:t>from Kaggle 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2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StakingRegressorCV</a:t>
                      </a:r>
                      <a:r>
                        <a:rPr lang="en-US" sz="1300" dirty="0"/>
                        <a:t> </a:t>
                      </a:r>
                    </a:p>
                    <a:p>
                      <a:pPr algn="ctr"/>
                      <a:r>
                        <a:rPr lang="en-US" sz="1300" dirty="0"/>
                        <a:t>With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8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StakingRegressorCV</a:t>
                      </a:r>
                      <a:r>
                        <a:rPr lang="en-US" sz="1300" dirty="0"/>
                        <a:t> </a:t>
                      </a:r>
                    </a:p>
                    <a:p>
                      <a:pPr algn="ctr"/>
                      <a:r>
                        <a:rPr lang="en-US" sz="1300" dirty="0"/>
                        <a:t>Without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0.11582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1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Averaging  Predictions</a:t>
                      </a:r>
                    </a:p>
                    <a:p>
                      <a:pPr algn="ctr"/>
                      <a:r>
                        <a:rPr lang="en-US" sz="1300" dirty="0"/>
                        <a:t>With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9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Averaging Predictions</a:t>
                      </a:r>
                    </a:p>
                    <a:p>
                      <a:pPr algn="ctr"/>
                      <a:r>
                        <a:rPr lang="en-US" sz="1300" dirty="0"/>
                        <a:t>Without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9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Weighing by inverse RMSE</a:t>
                      </a:r>
                    </a:p>
                    <a:p>
                      <a:pPr algn="ctr"/>
                      <a:r>
                        <a:rPr lang="en-US" sz="1300" dirty="0"/>
                        <a:t>With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21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Weighing by inverse RMSE</a:t>
                      </a:r>
                    </a:p>
                    <a:p>
                      <a:pPr algn="ctr"/>
                      <a:r>
                        <a:rPr lang="en-US" sz="1300" dirty="0"/>
                        <a:t>Without 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75634"/>
                  </a:ext>
                </a:extLst>
              </a:tr>
            </a:tbl>
          </a:graphicData>
        </a:graphic>
      </p:graphicFrame>
      <p:sp>
        <p:nvSpPr>
          <p:cNvPr id="7" name="Star: 5 Points 6">
            <a:extLst>
              <a:ext uri="{FF2B5EF4-FFF2-40B4-BE49-F238E27FC236}">
                <a16:creationId xmlns:a16="http://schemas.microsoft.com/office/drawing/2014/main" id="{B99CC9D8-A196-46CF-A939-7A06504375E2}"/>
              </a:ext>
            </a:extLst>
          </p:cNvPr>
          <p:cNvSpPr/>
          <p:nvPr/>
        </p:nvSpPr>
        <p:spPr>
          <a:xfrm>
            <a:off x="7601624" y="1779662"/>
            <a:ext cx="460100" cy="423164"/>
          </a:xfrm>
          <a:prstGeom prst="star5">
            <a:avLst/>
          </a:prstGeom>
          <a:solidFill>
            <a:srgbClr val="478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7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405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9B8243-CFFC-418E-A006-A693A015B779}"/>
              </a:ext>
            </a:extLst>
          </p:cNvPr>
          <p:cNvSpPr/>
          <p:nvPr/>
        </p:nvSpPr>
        <p:spPr>
          <a:xfrm>
            <a:off x="539552" y="267493"/>
            <a:ext cx="3456384" cy="2016223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21F62-7E15-4777-A608-7C7E562216AA}"/>
              </a:ext>
            </a:extLst>
          </p:cNvPr>
          <p:cNvSpPr/>
          <p:nvPr/>
        </p:nvSpPr>
        <p:spPr>
          <a:xfrm>
            <a:off x="539552" y="267494"/>
            <a:ext cx="3456384" cy="4226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44C06A-E197-43E3-A4AB-C987B03B5DD7}"/>
              </a:ext>
            </a:extLst>
          </p:cNvPr>
          <p:cNvGrpSpPr/>
          <p:nvPr/>
        </p:nvGrpSpPr>
        <p:grpSpPr>
          <a:xfrm>
            <a:off x="539552" y="2499742"/>
            <a:ext cx="7920878" cy="2341777"/>
            <a:chOff x="539552" y="267494"/>
            <a:chExt cx="5256584" cy="16561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FAD73A-207F-4183-A518-39D86C0DA85B}"/>
                </a:ext>
              </a:extLst>
            </p:cNvPr>
            <p:cNvSpPr/>
            <p:nvPr/>
          </p:nvSpPr>
          <p:spPr>
            <a:xfrm>
              <a:off x="539552" y="267494"/>
              <a:ext cx="5256584" cy="165618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6951C2-EB4E-47AF-98AE-5314593AE2B6}"/>
                </a:ext>
              </a:extLst>
            </p:cNvPr>
            <p:cNvSpPr/>
            <p:nvPr/>
          </p:nvSpPr>
          <p:spPr>
            <a:xfrm>
              <a:off x="539552" y="267494"/>
              <a:ext cx="5256584" cy="3600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3ADA90-1E88-4A0D-84F2-90E7B40879AD}"/>
              </a:ext>
            </a:extLst>
          </p:cNvPr>
          <p:cNvGrpSpPr/>
          <p:nvPr/>
        </p:nvGrpSpPr>
        <p:grpSpPr>
          <a:xfrm>
            <a:off x="4427983" y="267492"/>
            <a:ext cx="2736305" cy="2016225"/>
            <a:chOff x="539552" y="267494"/>
            <a:chExt cx="5256584" cy="165618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F6D5F7-181C-4868-978C-CFCDE802EEAB}"/>
                </a:ext>
              </a:extLst>
            </p:cNvPr>
            <p:cNvSpPr/>
            <p:nvPr/>
          </p:nvSpPr>
          <p:spPr>
            <a:xfrm>
              <a:off x="539552" y="267494"/>
              <a:ext cx="5256584" cy="165618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574001-E48F-4158-9FF8-7196CCC53882}"/>
                </a:ext>
              </a:extLst>
            </p:cNvPr>
            <p:cNvSpPr/>
            <p:nvPr/>
          </p:nvSpPr>
          <p:spPr>
            <a:xfrm>
              <a:off x="539552" y="267494"/>
              <a:ext cx="5256584" cy="3600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263F266-C7D3-42AC-926B-F4AA74163DA1}"/>
              </a:ext>
            </a:extLst>
          </p:cNvPr>
          <p:cNvSpPr/>
          <p:nvPr/>
        </p:nvSpPr>
        <p:spPr>
          <a:xfrm>
            <a:off x="1686622" y="301981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6F616-B050-40D5-9E3F-3833F0B0EEF9}"/>
              </a:ext>
            </a:extLst>
          </p:cNvPr>
          <p:cNvSpPr/>
          <p:nvPr/>
        </p:nvSpPr>
        <p:spPr>
          <a:xfrm>
            <a:off x="683569" y="799294"/>
            <a:ext cx="30243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Kaggle test RMSE 0.11582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Kaggle position at # 648/4353 = 14.88% (~ top 15%) as of July 30, 2019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0B0D07-74F8-40D1-9AD1-F73B791E50DA}"/>
              </a:ext>
            </a:extLst>
          </p:cNvPr>
          <p:cNvSpPr/>
          <p:nvPr/>
        </p:nvSpPr>
        <p:spPr>
          <a:xfrm>
            <a:off x="4499992" y="339502"/>
            <a:ext cx="2664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Further Improvement Areas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BD9BC0-0811-4265-BE0B-C58AD5825594}"/>
              </a:ext>
            </a:extLst>
          </p:cNvPr>
          <p:cNvSpPr/>
          <p:nvPr/>
        </p:nvSpPr>
        <p:spPr>
          <a:xfrm>
            <a:off x="3112431" y="2569617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Attempts and Thoughts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C08FF-A3D5-4BD8-B54D-2F40547800CE}"/>
              </a:ext>
            </a:extLst>
          </p:cNvPr>
          <p:cNvSpPr/>
          <p:nvPr/>
        </p:nvSpPr>
        <p:spPr>
          <a:xfrm>
            <a:off x="611558" y="3075549"/>
            <a:ext cx="7704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D549A-890E-4846-B348-42D4AB266C2B}"/>
              </a:ext>
            </a:extLst>
          </p:cNvPr>
          <p:cNvSpPr txBox="1"/>
          <p:nvPr/>
        </p:nvSpPr>
        <p:spPr>
          <a:xfrm>
            <a:off x="601016" y="3075549"/>
            <a:ext cx="77874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We attempted to use random forest to impute missing values, but this did not improve our results. This is likely due to overfitting problem given our small data size. </a:t>
            </a:r>
          </a:p>
          <a:p>
            <a:endParaRPr lang="en-US" altLang="ko-KR" sz="12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Data engineering with new combined variables does not necessarily give us better prediction results. </a:t>
            </a:r>
          </a:p>
          <a:p>
            <a:endParaRPr lang="en-US" altLang="ko-KR" sz="12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Stacking models gave us better results than stand-alone models.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Machine learning requires lots of trials and errors at each step of the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C7DC1-947A-4A33-A95F-6AF65D752CF8}"/>
              </a:ext>
            </a:extLst>
          </p:cNvPr>
          <p:cNvSpPr txBox="1"/>
          <p:nvPr/>
        </p:nvSpPr>
        <p:spPr>
          <a:xfrm>
            <a:off x="4572000" y="827600"/>
            <a:ext cx="230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Explore more on feature engineering /  addition of more features</a:t>
            </a:r>
          </a:p>
          <a:p>
            <a:endParaRPr lang="en-US" altLang="ko-KR" sz="12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More time further tuning the hyperparameters</a:t>
            </a:r>
          </a:p>
          <a:p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93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Thank you!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71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69636D5-951F-4D1A-ADD6-5D56DD06A800}"/>
              </a:ext>
            </a:extLst>
          </p:cNvPr>
          <p:cNvSpPr/>
          <p:nvPr/>
        </p:nvSpPr>
        <p:spPr>
          <a:xfrm>
            <a:off x="120423" y="947292"/>
            <a:ext cx="1522820" cy="195327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  <a:alpha val="43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510" y="482818"/>
            <a:ext cx="925146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-20538"/>
            <a:ext cx="7452320" cy="576064"/>
          </a:xfrm>
        </p:spPr>
        <p:txBody>
          <a:bodyPr/>
          <a:lstStyle/>
          <a:p>
            <a:pPr algn="ctr"/>
            <a:r>
              <a:rPr lang="en-US" altLang="ko-KR" sz="2400" b="1" dirty="0"/>
              <a:t>Ames Housing Dataset </a:t>
            </a:r>
            <a:endParaRPr lang="ko-KR" alt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118462" y="410810"/>
            <a:ext cx="554143" cy="4796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5" y="1105190"/>
            <a:ext cx="160922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Compiled by Dean De Cock for use in data science education</a:t>
            </a:r>
          </a:p>
          <a:p>
            <a:endParaRPr lang="en-US" altLang="ko-KR" sz="600" dirty="0">
              <a:solidFill>
                <a:schemeClr val="accent2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A modern and expanded alternative to Boston Housing dataset.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55033" y="494990"/>
            <a:ext cx="237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Origin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5" y="468206"/>
            <a:ext cx="5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01C59E-57CF-443B-A486-3D7B805BDE97}"/>
              </a:ext>
            </a:extLst>
          </p:cNvPr>
          <p:cNvSpPr/>
          <p:nvPr/>
        </p:nvSpPr>
        <p:spPr>
          <a:xfrm>
            <a:off x="2075291" y="482818"/>
            <a:ext cx="2664296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415DA9-1813-43DD-A875-968154F0D7D5}"/>
              </a:ext>
            </a:extLst>
          </p:cNvPr>
          <p:cNvSpPr/>
          <p:nvPr/>
        </p:nvSpPr>
        <p:spPr>
          <a:xfrm>
            <a:off x="1643243" y="410810"/>
            <a:ext cx="554143" cy="4796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89E991-03BB-41FC-A112-5622427E33CF}"/>
              </a:ext>
            </a:extLst>
          </p:cNvPr>
          <p:cNvSpPr txBox="1"/>
          <p:nvPr/>
        </p:nvSpPr>
        <p:spPr>
          <a:xfrm>
            <a:off x="2186429" y="494850"/>
            <a:ext cx="237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The Data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B654C-E7C5-4B6B-A3B7-07977E528819}"/>
              </a:ext>
            </a:extLst>
          </p:cNvPr>
          <p:cNvSpPr txBox="1"/>
          <p:nvPr/>
        </p:nvSpPr>
        <p:spPr>
          <a:xfrm>
            <a:off x="1632286" y="468206"/>
            <a:ext cx="5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A9E13D4-A9F1-4167-AB8D-F1A88BE4B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57459"/>
              </p:ext>
            </p:extLst>
          </p:nvPr>
        </p:nvGraphicFramePr>
        <p:xfrm>
          <a:off x="2076839" y="947897"/>
          <a:ext cx="6671625" cy="84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continuous variables (numerical)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Related to various area dimensions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D666E8F-9F2A-4EBF-ACB1-9686A645D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245982"/>
              </p:ext>
            </p:extLst>
          </p:nvPr>
        </p:nvGraphicFramePr>
        <p:xfrm>
          <a:off x="2075291" y="1931138"/>
          <a:ext cx="6671625" cy="84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14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discrete variables (numerical)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Quantify the number of items occurring within the 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EB5E19D-6FD5-4A24-AA5D-921FF28B1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30977"/>
              </p:ext>
            </p:extLst>
          </p:nvPr>
        </p:nvGraphicFramePr>
        <p:xfrm>
          <a:off x="2075291" y="2914379"/>
          <a:ext cx="6671625" cy="89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81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23 nominal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variables (categorical)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Identify various types of dwellings, garages, materials, and environmental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2C00002-F74C-4C1D-9472-FCB79B2B7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33828"/>
              </p:ext>
            </p:extLst>
          </p:nvPr>
        </p:nvGraphicFramePr>
        <p:xfrm>
          <a:off x="2075290" y="3962314"/>
          <a:ext cx="6671625" cy="84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4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23 ordinal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variables (categorical)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Rate various items within the property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8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5981" y="1419622"/>
            <a:ext cx="5342283" cy="1656184"/>
          </a:xfrm>
          <a:custGeom>
            <a:avLst/>
            <a:gdLst/>
            <a:ahLst/>
            <a:cxnLst/>
            <a:rect l="l" t="t" r="r" b="b"/>
            <a:pathLst>
              <a:path w="5342283" h="1656184">
                <a:moveTo>
                  <a:pt x="792088" y="0"/>
                </a:moveTo>
                <a:cubicBezTo>
                  <a:pt x="1155204" y="0"/>
                  <a:pt x="1461252" y="244340"/>
                  <a:pt x="1554027" y="577786"/>
                </a:cubicBezTo>
                <a:cubicBezTo>
                  <a:pt x="1563892" y="568600"/>
                  <a:pt x="1577200" y="563488"/>
                  <a:pt x="1591702" y="563488"/>
                </a:cubicBezTo>
                <a:lnTo>
                  <a:pt x="1734447" y="563488"/>
                </a:lnTo>
                <a:cubicBezTo>
                  <a:pt x="1761400" y="563488"/>
                  <a:pt x="1784229" y="581144"/>
                  <a:pt x="1791186" y="605780"/>
                </a:cubicBezTo>
                <a:lnTo>
                  <a:pt x="1890663" y="605780"/>
                </a:lnTo>
                <a:cubicBezTo>
                  <a:pt x="1899828" y="580981"/>
                  <a:pt x="1923763" y="563488"/>
                  <a:pt x="1951783" y="563488"/>
                </a:cubicBezTo>
                <a:cubicBezTo>
                  <a:pt x="1979803" y="563488"/>
                  <a:pt x="2003738" y="580981"/>
                  <a:pt x="2012903" y="605780"/>
                </a:cubicBezTo>
                <a:lnTo>
                  <a:pt x="5256891" y="605780"/>
                </a:lnTo>
                <a:cubicBezTo>
                  <a:pt x="5304052" y="605780"/>
                  <a:pt x="5342283" y="644011"/>
                  <a:pt x="5342283" y="691172"/>
                </a:cubicBezTo>
                <a:lnTo>
                  <a:pt x="5342283" y="893004"/>
                </a:lnTo>
                <a:cubicBezTo>
                  <a:pt x="5342283" y="940165"/>
                  <a:pt x="5304052" y="978396"/>
                  <a:pt x="5256891" y="978396"/>
                </a:cubicBezTo>
                <a:lnTo>
                  <a:pt x="5054252" y="978396"/>
                </a:lnTo>
                <a:lnTo>
                  <a:pt x="5054252" y="1656184"/>
                </a:lnTo>
                <a:lnTo>
                  <a:pt x="4550196" y="1656184"/>
                </a:lnTo>
                <a:lnTo>
                  <a:pt x="4550196" y="978396"/>
                </a:lnTo>
                <a:lnTo>
                  <a:pt x="4444863" y="978396"/>
                </a:lnTo>
                <a:lnTo>
                  <a:pt x="4444863" y="1656184"/>
                </a:lnTo>
                <a:lnTo>
                  <a:pt x="3940807" y="1656184"/>
                </a:lnTo>
                <a:lnTo>
                  <a:pt x="3940807" y="978396"/>
                </a:lnTo>
                <a:lnTo>
                  <a:pt x="3809715" y="978396"/>
                </a:lnTo>
                <a:lnTo>
                  <a:pt x="3809715" y="1647477"/>
                </a:lnTo>
                <a:lnTo>
                  <a:pt x="3305659" y="1647477"/>
                </a:lnTo>
                <a:lnTo>
                  <a:pt x="3305659" y="978396"/>
                </a:lnTo>
                <a:lnTo>
                  <a:pt x="2012903" y="978396"/>
                </a:lnTo>
                <a:cubicBezTo>
                  <a:pt x="2003738" y="1003196"/>
                  <a:pt x="1979803" y="1020689"/>
                  <a:pt x="1951782" y="1020689"/>
                </a:cubicBezTo>
                <a:lnTo>
                  <a:pt x="1951783" y="1020688"/>
                </a:lnTo>
                <a:cubicBezTo>
                  <a:pt x="1923763" y="1020688"/>
                  <a:pt x="1899828" y="1003196"/>
                  <a:pt x="1890663" y="978396"/>
                </a:cubicBezTo>
                <a:lnTo>
                  <a:pt x="1791186" y="978396"/>
                </a:lnTo>
                <a:cubicBezTo>
                  <a:pt x="1784229" y="1003032"/>
                  <a:pt x="1761400" y="1020688"/>
                  <a:pt x="1734447" y="1020688"/>
                </a:cubicBezTo>
                <a:lnTo>
                  <a:pt x="1591702" y="1020688"/>
                </a:lnTo>
                <a:cubicBezTo>
                  <a:pt x="1577200" y="1020688"/>
                  <a:pt x="1563892" y="1015577"/>
                  <a:pt x="1554027" y="1006390"/>
                </a:cubicBezTo>
                <a:cubicBezTo>
                  <a:pt x="1461252" y="1339836"/>
                  <a:pt x="1155204" y="1584176"/>
                  <a:pt x="792088" y="1584176"/>
                </a:cubicBezTo>
                <a:cubicBezTo>
                  <a:pt x="354630" y="1584176"/>
                  <a:pt x="0" y="1229546"/>
                  <a:pt x="0" y="792088"/>
                </a:cubicBezTo>
                <a:cubicBezTo>
                  <a:pt x="0" y="354630"/>
                  <a:pt x="354630" y="0"/>
                  <a:pt x="7920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1880734" y="1695215"/>
            <a:ext cx="1034670" cy="103299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407439" y="3772744"/>
            <a:ext cx="2132386" cy="461665"/>
            <a:chOff x="782104" y="3455167"/>
            <a:chExt cx="2081193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2104" y="3455167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Data Cleaning and Transformation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381560" y="3760304"/>
            <a:ext cx="2110320" cy="461665"/>
            <a:chOff x="803640" y="3434843"/>
            <a:chExt cx="2059657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434843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Data Exploration and Visualization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55384" y="3776563"/>
            <a:ext cx="2803206" cy="461665"/>
            <a:chOff x="127388" y="3487528"/>
            <a:chExt cx="2735909" cy="461665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7388" y="348752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Machine Learning Algorithms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46777" y="1221466"/>
            <a:ext cx="3185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Predict housing price by: 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Donut 22">
            <a:extLst>
              <a:ext uri="{FF2B5EF4-FFF2-40B4-BE49-F238E27FC236}">
                <a16:creationId xmlns:a16="http://schemas.microsoft.com/office/drawing/2014/main" id="{CE6C0D54-7B86-4452-BB51-B7C6E6ABC681}"/>
              </a:ext>
            </a:extLst>
          </p:cNvPr>
          <p:cNvSpPr>
            <a:spLocks noChangeAspect="1"/>
          </p:cNvSpPr>
          <p:nvPr/>
        </p:nvSpPr>
        <p:spPr>
          <a:xfrm>
            <a:off x="4971912" y="2747236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Freeform 108">
            <a:extLst>
              <a:ext uri="{FF2B5EF4-FFF2-40B4-BE49-F238E27FC236}">
                <a16:creationId xmlns:a16="http://schemas.microsoft.com/office/drawing/2014/main" id="{9EEE9505-744A-4AC9-BAAA-F05006144882}"/>
              </a:ext>
            </a:extLst>
          </p:cNvPr>
          <p:cNvSpPr/>
          <p:nvPr/>
        </p:nvSpPr>
        <p:spPr>
          <a:xfrm>
            <a:off x="5613049" y="2651026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50">
            <a:extLst>
              <a:ext uri="{FF2B5EF4-FFF2-40B4-BE49-F238E27FC236}">
                <a16:creationId xmlns:a16="http://schemas.microsoft.com/office/drawing/2014/main" id="{C9658D8E-7494-4F57-9D47-0A333CECE572}"/>
              </a:ext>
            </a:extLst>
          </p:cNvPr>
          <p:cNvSpPr>
            <a:spLocks noChangeAspect="1"/>
          </p:cNvSpPr>
          <p:nvPr/>
        </p:nvSpPr>
        <p:spPr>
          <a:xfrm>
            <a:off x="6258946" y="2679822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Donut 22">
            <a:extLst>
              <a:ext uri="{FF2B5EF4-FFF2-40B4-BE49-F238E27FC236}">
                <a16:creationId xmlns:a16="http://schemas.microsoft.com/office/drawing/2014/main" id="{60EC2E7A-BE69-4B17-A678-CD40C8B24971}"/>
              </a:ext>
            </a:extLst>
          </p:cNvPr>
          <p:cNvSpPr>
            <a:spLocks noChangeAspect="1"/>
          </p:cNvSpPr>
          <p:nvPr/>
        </p:nvSpPr>
        <p:spPr>
          <a:xfrm>
            <a:off x="2256720" y="3507854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Freeform 108">
            <a:extLst>
              <a:ext uri="{FF2B5EF4-FFF2-40B4-BE49-F238E27FC236}">
                <a16:creationId xmlns:a16="http://schemas.microsoft.com/office/drawing/2014/main" id="{60BDA07C-C93A-472F-902E-9EA953020075}"/>
              </a:ext>
            </a:extLst>
          </p:cNvPr>
          <p:cNvSpPr/>
          <p:nvPr/>
        </p:nvSpPr>
        <p:spPr>
          <a:xfrm>
            <a:off x="4292096" y="3389712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50">
            <a:extLst>
              <a:ext uri="{FF2B5EF4-FFF2-40B4-BE49-F238E27FC236}">
                <a16:creationId xmlns:a16="http://schemas.microsoft.com/office/drawing/2014/main" id="{782813F6-1CF7-473F-B357-8D035B21554C}"/>
              </a:ext>
            </a:extLst>
          </p:cNvPr>
          <p:cNvSpPr>
            <a:spLocks noChangeAspect="1"/>
          </p:cNvSpPr>
          <p:nvPr/>
        </p:nvSpPr>
        <p:spPr>
          <a:xfrm>
            <a:off x="6412545" y="3406514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AC6766-7FE5-4C3F-B0AF-979AD0CC250C}"/>
              </a:ext>
            </a:extLst>
          </p:cNvPr>
          <p:cNvSpPr/>
          <p:nvPr/>
        </p:nvSpPr>
        <p:spPr>
          <a:xfrm>
            <a:off x="2075291" y="482818"/>
            <a:ext cx="2664296" cy="30777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1F1C803-B670-4F13-A367-201E40644222}"/>
              </a:ext>
            </a:extLst>
          </p:cNvPr>
          <p:cNvSpPr/>
          <p:nvPr/>
        </p:nvSpPr>
        <p:spPr>
          <a:xfrm>
            <a:off x="1643243" y="410810"/>
            <a:ext cx="554143" cy="47969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C77303-915D-4B6D-8B36-02256E0C68E2}"/>
              </a:ext>
            </a:extLst>
          </p:cNvPr>
          <p:cNvSpPr txBox="1"/>
          <p:nvPr/>
        </p:nvSpPr>
        <p:spPr>
          <a:xfrm>
            <a:off x="2186429" y="494850"/>
            <a:ext cx="237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Objective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66753A-4E8F-4CA2-98FF-9EC15F660467}"/>
              </a:ext>
            </a:extLst>
          </p:cNvPr>
          <p:cNvSpPr txBox="1"/>
          <p:nvPr/>
        </p:nvSpPr>
        <p:spPr>
          <a:xfrm>
            <a:off x="1632286" y="468206"/>
            <a:ext cx="5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3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483518"/>
            <a:ext cx="687625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5656" y="1582688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49419" y="1644385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695" y="1683118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34143" y="1582688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6153" y="1644385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4670" y="1662838"/>
            <a:ext cx="4781487" cy="502227"/>
            <a:chOff x="2175371" y="1762964"/>
            <a:chExt cx="5040560" cy="600441"/>
          </a:xfrm>
        </p:grpSpPr>
        <p:sp>
          <p:nvSpPr>
            <p:cNvPr id="19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Background</a:t>
              </a:r>
            </a:p>
          </p:txBody>
        </p:sp>
        <p:sp>
          <p:nvSpPr>
            <p:cNvPr id="20" name="TextBox 12"/>
            <p:cNvSpPr txBox="1"/>
            <p:nvPr/>
          </p:nvSpPr>
          <p:spPr bwMode="auto">
            <a:xfrm>
              <a:off x="2175371" y="2032237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Origin of dataset, categorical vs. numerical variables, objective 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475656" y="2397157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49419" y="2458854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63695" y="2497587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34143" y="2397157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16153" y="2458854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944670" y="2477305"/>
            <a:ext cx="4781487" cy="502228"/>
            <a:chOff x="2175371" y="1762964"/>
            <a:chExt cx="5040560" cy="600443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Data Exploration, Cleaning, and Transformation </a:t>
              </a: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Missing values, skewness, multicollinearity, feature importance  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475656" y="3211626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49419" y="3273323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563695" y="3312056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734143" y="3211626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16153" y="3273323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944670" y="3291774"/>
            <a:ext cx="5150225" cy="486838"/>
            <a:chOff x="2175371" y="1762964"/>
            <a:chExt cx="5040560" cy="58204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Predictive Models </a:t>
              </a: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175371" y="2032237"/>
              <a:ext cx="5040560" cy="31277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Ridge, Lasso,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ElasticNet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LightGBM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XGBoost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0" dirty="0" err="1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GDBoost</a:t>
              </a:r>
              <a:r>
                <a:rPr lang="en-US" altLang="ko-KR" sz="11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, Random Forest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475656" y="4026095"/>
            <a:ext cx="792087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49419" y="4087792"/>
            <a:ext cx="644561" cy="539130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563695" y="4126525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34143" y="4026095"/>
            <a:ext cx="5150225" cy="662525"/>
          </a:xfrm>
          <a:prstGeom prst="roundRect">
            <a:avLst>
              <a:gd name="adj" fmla="val 1071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16153" y="4087792"/>
            <a:ext cx="4986205" cy="539131"/>
          </a:xfrm>
          <a:prstGeom prst="roundRect">
            <a:avLst>
              <a:gd name="adj" fmla="val 10715"/>
            </a:avLst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44670" y="4106243"/>
            <a:ext cx="4781487" cy="502228"/>
            <a:chOff x="2175371" y="1762964"/>
            <a:chExt cx="5040560" cy="600443"/>
          </a:xfrm>
        </p:grpSpPr>
        <p:sp>
          <p:nvSpPr>
            <p:cNvPr id="58" name="TextBox 10"/>
            <p:cNvSpPr txBox="1"/>
            <p:nvPr/>
          </p:nvSpPr>
          <p:spPr bwMode="auto">
            <a:xfrm>
              <a:off x="2175371" y="1762964"/>
              <a:ext cx="5040560" cy="3679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Results and Conclusion </a:t>
              </a:r>
            </a:p>
          </p:txBody>
        </p:sp>
        <p:sp>
          <p:nvSpPr>
            <p:cNvPr id="59" name="TextBox 12"/>
            <p:cNvSpPr txBox="1"/>
            <p:nvPr/>
          </p:nvSpPr>
          <p:spPr bwMode="auto">
            <a:xfrm>
              <a:off x="2175371" y="2032239"/>
              <a:ext cx="5040560" cy="33116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cs typeface="Arial" pitchFamily="34" charset="0"/>
                </a:rPr>
                <a:t>Stacking models, Kaggle results, Thoughts, and Q&amp;A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03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47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234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70627" y="1652057"/>
            <a:ext cx="2014171" cy="494026"/>
            <a:chOff x="803640" y="3362835"/>
            <a:chExt cx="1757165" cy="494026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Sales price: </a:t>
              </a: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Has outliers &amp; skewed 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7431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9218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139952" y="1561116"/>
            <a:ext cx="4699570" cy="3018487"/>
            <a:chOff x="803640" y="838374"/>
            <a:chExt cx="4099910" cy="3018487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6385" y="838374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There are a large number of missing values.</a:t>
              </a:r>
            </a:p>
            <a:p>
              <a:endParaRPr lang="en-US" altLang="ko-KR" sz="12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Values are missing for various reasons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44158" y="1944933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62027" y="1635766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176656" y="3145671"/>
            <a:ext cx="2014171" cy="646331"/>
            <a:chOff x="803640" y="3362835"/>
            <a:chExt cx="1757165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1757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Some numerical variables are highly skewed 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447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2234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139952" y="1635367"/>
            <a:ext cx="2014171" cy="494026"/>
            <a:chOff x="803640" y="3362835"/>
            <a:chExt cx="1757165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1757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Correlation and multicollinearity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7431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9218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040467" y="3236233"/>
            <a:ext cx="2014171" cy="494026"/>
            <a:chOff x="803640" y="3362835"/>
            <a:chExt cx="1757165" cy="49402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Feature importance 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44158" y="3529109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62027" y="3219942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910307" y="3236233"/>
            <a:ext cx="2014171" cy="494026"/>
            <a:chOff x="803640" y="3362835"/>
            <a:chExt cx="1757165" cy="494026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Data engineering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E4B64-F835-4155-A4E1-269BBC507A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20550" y="569718"/>
            <a:ext cx="9144000" cy="288032"/>
          </a:xfrm>
        </p:spPr>
        <p:txBody>
          <a:bodyPr/>
          <a:lstStyle/>
          <a:p>
            <a:r>
              <a:rPr lang="en-US" sz="1600" dirty="0"/>
              <a:t>T</a:t>
            </a:r>
            <a:r>
              <a:rPr lang="en-US" altLang="zh-CN" sz="1600" dirty="0"/>
              <a:t>ackling various issues with raw dataset 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CDCCE-3787-48D9-8895-7964A3005D47}"/>
              </a:ext>
            </a:extLst>
          </p:cNvPr>
          <p:cNvSpPr/>
          <p:nvPr/>
        </p:nvSpPr>
        <p:spPr>
          <a:xfrm>
            <a:off x="1666667" y="997990"/>
            <a:ext cx="67617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solidFill>
                  <a:schemeClr val="accent1"/>
                </a:solidFill>
                <a:latin typeface="Segoe UI" panose="020B0502040204020203" pitchFamily="34" charset="0"/>
              </a:rPr>
              <a:t>“In Data Science, 80% of time spent prepare data, 20% of time spent complain about need for prepare data.”</a:t>
            </a:r>
            <a:endParaRPr lang="en-US" sz="105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4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8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767101"/>
            <a:ext cx="2014171" cy="1200329"/>
            <a:chOff x="803640" y="3362835"/>
            <a:chExt cx="1757165" cy="1200329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Issue: </a:t>
              </a: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Sales price (response variable) has outliers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Distribution of sales price is skewed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23AD00D-7D85-49B9-B8B0-C898ED9E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45" y="3136917"/>
            <a:ext cx="2808312" cy="181685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865476" y="2048811"/>
            <a:ext cx="108000" cy="882979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064311" y="2006583"/>
            <a:ext cx="2014171" cy="1015663"/>
            <a:chOff x="803640" y="3362835"/>
            <a:chExt cx="1757165" cy="101566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Solution: </a:t>
              </a: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Remove outliers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Take log(Sales Price)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E26729F-E527-4FA7-917A-70DEF01E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62" y="3136917"/>
            <a:ext cx="2880320" cy="1853005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BB1801B7-AF56-4C00-ABD2-0E8225157138}"/>
              </a:ext>
            </a:extLst>
          </p:cNvPr>
          <p:cNvSpPr/>
          <p:nvPr/>
        </p:nvSpPr>
        <p:spPr>
          <a:xfrm>
            <a:off x="3644380" y="3939902"/>
            <a:ext cx="1296144" cy="518010"/>
          </a:xfrm>
          <a:prstGeom prst="rightArrow">
            <a:avLst>
              <a:gd name="adj1" fmla="val 45464"/>
              <a:gd name="adj2" fmla="val 50000"/>
            </a:avLst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53F6C-0A49-49ED-8A01-725F947FE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845" y="816229"/>
            <a:ext cx="3270037" cy="211556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9AEE9C0-FA28-44EB-A172-8C2D06F7374C}"/>
              </a:ext>
            </a:extLst>
          </p:cNvPr>
          <p:cNvSpPr/>
          <p:nvPr/>
        </p:nvSpPr>
        <p:spPr>
          <a:xfrm>
            <a:off x="7092210" y="2006583"/>
            <a:ext cx="882586" cy="594947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7315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000" b="1" dirty="0"/>
              <a:t>Data Exploration, Cleaning, Transformation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67" y="1136434"/>
            <a:ext cx="6160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336" y="827267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616" y="843558"/>
            <a:ext cx="2014171" cy="830997"/>
            <a:chOff x="803640" y="3362835"/>
            <a:chExt cx="1757165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1757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Task: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Understand correlation and multicollinearity 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E9F2C90-75F6-4BBF-ABDC-2BC3509A914B}"/>
              </a:ext>
            </a:extLst>
          </p:cNvPr>
          <p:cNvSpPr/>
          <p:nvPr/>
        </p:nvSpPr>
        <p:spPr>
          <a:xfrm>
            <a:off x="867336" y="2335958"/>
            <a:ext cx="108000" cy="1080000"/>
          </a:xfrm>
          <a:prstGeom prst="rect">
            <a:avLst/>
          </a:prstGeom>
          <a:gradFill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6F92F6-2805-49A1-B34A-1A2925BD48C2}"/>
              </a:ext>
            </a:extLst>
          </p:cNvPr>
          <p:cNvGrpSpPr/>
          <p:nvPr/>
        </p:nvGrpSpPr>
        <p:grpSpPr>
          <a:xfrm>
            <a:off x="1115616" y="2352249"/>
            <a:ext cx="2014171" cy="1015663"/>
            <a:chOff x="803640" y="3362835"/>
            <a:chExt cx="1757165" cy="101566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58E55-B207-46E2-AE4D-6E3C6426E8AA}"/>
                </a:ext>
              </a:extLst>
            </p:cNvPr>
            <p:cNvSpPr txBox="1"/>
            <p:nvPr/>
          </p:nvSpPr>
          <p:spPr>
            <a:xfrm>
              <a:off x="803640" y="3579862"/>
              <a:ext cx="17571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B4B8B-0E88-4262-932A-407D6F22E5AB}"/>
                </a:ext>
              </a:extLst>
            </p:cNvPr>
            <p:cNvSpPr txBox="1"/>
            <p:nvPr/>
          </p:nvSpPr>
          <p:spPr>
            <a:xfrm>
              <a:off x="803640" y="3362835"/>
              <a:ext cx="17571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cs typeface="Arial" pitchFamily="34" charset="0"/>
                </a:rPr>
                <a:t>Solution 1: </a:t>
              </a:r>
            </a:p>
            <a:p>
              <a:endParaRPr lang="en-US" altLang="ko-KR" sz="12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Calculate correlation between Sales Price and variables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423945-5673-4E94-BD2B-5E982A008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691452"/>
            <a:ext cx="1400998" cy="419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1382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784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4A1"/>
      </a:accent1>
      <a:accent2>
        <a:srgbClr val="4784A1"/>
      </a:accent2>
      <a:accent3>
        <a:srgbClr val="4784A1"/>
      </a:accent3>
      <a:accent4>
        <a:srgbClr val="4784A1"/>
      </a:accent4>
      <a:accent5>
        <a:srgbClr val="4784A1"/>
      </a:accent5>
      <a:accent6>
        <a:srgbClr val="4784A1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3765</TotalTime>
  <Words>1618</Words>
  <Application>Microsoft Macintosh PowerPoint</Application>
  <PresentationFormat>On-screen Show (16:9)</PresentationFormat>
  <Paragraphs>431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 Unicode MS</vt:lpstr>
      <vt:lpstr>맑은 고딕</vt:lpstr>
      <vt:lpstr>Segoe UI</vt:lpstr>
      <vt:lpstr>Arial</vt:lpstr>
      <vt:lpstr>Calibri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Chloe Moon</cp:lastModifiedBy>
  <cp:revision>201</cp:revision>
  <dcterms:created xsi:type="dcterms:W3CDTF">2016-12-05T23:26:54Z</dcterms:created>
  <dcterms:modified xsi:type="dcterms:W3CDTF">2019-07-30T18:20:00Z</dcterms:modified>
</cp:coreProperties>
</file>