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2"/>
  </p:notesMasterIdLst>
  <p:sldIdLst>
    <p:sldId id="316" r:id="rId3"/>
    <p:sldId id="317" r:id="rId4"/>
    <p:sldId id="313" r:id="rId5"/>
    <p:sldId id="314" r:id="rId6"/>
    <p:sldId id="315" r:id="rId7"/>
    <p:sldId id="318" r:id="rId8"/>
    <p:sldId id="319" r:id="rId9"/>
    <p:sldId id="298" r:id="rId10"/>
    <p:sldId id="305" r:id="rId11"/>
    <p:sldId id="320" r:id="rId12"/>
    <p:sldId id="326" r:id="rId13"/>
    <p:sldId id="327" r:id="rId14"/>
    <p:sldId id="330" r:id="rId15"/>
    <p:sldId id="329" r:id="rId16"/>
    <p:sldId id="328" r:id="rId17"/>
    <p:sldId id="321" r:id="rId18"/>
    <p:sldId id="307" r:id="rId19"/>
    <p:sldId id="286" r:id="rId20"/>
    <p:sldId id="262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5" autoAdjust="0"/>
    <p:restoredTop sz="84493"/>
  </p:normalViewPr>
  <p:slideViewPr>
    <p:cSldViewPr>
      <p:cViewPr>
        <p:scale>
          <a:sx n="113" d="100"/>
          <a:sy n="113" d="100"/>
        </p:scale>
        <p:origin x="-536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38CF-9ECC-4BDD-A160-C327833D477E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D043-8537-4F54-98AC-60767FB4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Results similar – decided to use fine tuning</a:t>
            </a:r>
          </a:p>
          <a:p>
            <a:r>
              <a:rPr lang="en-US" sz="1200" dirty="0"/>
              <a:t>Results for Lasso and </a:t>
            </a:r>
            <a:r>
              <a:rPr lang="en-US" sz="1200" dirty="0" err="1"/>
              <a:t>ElasticNet</a:t>
            </a:r>
            <a:r>
              <a:rPr lang="en-US" sz="1200" dirty="0"/>
              <a:t> are the same,</a:t>
            </a:r>
          </a:p>
          <a:p>
            <a:r>
              <a:rPr lang="en-US" sz="1200" dirty="0"/>
              <a:t>So thought of removing </a:t>
            </a:r>
            <a:r>
              <a:rPr lang="en-US" sz="1200" dirty="0" err="1"/>
              <a:t>ElasticNet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5D043-8537-4F54-98AC-60767FB4F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16367"/>
            <a:ext cx="9144000" cy="564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1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7" name="Picture 3" descr="E:\002-KIMS BUSINESS\007-02-Fullslidesppt-Contents\20161219\07-real\real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99" y="665634"/>
            <a:ext cx="251832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25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  <p:sldLayoutId id="214748367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Understand 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867336" y="2335958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15616" y="2352249"/>
            <a:ext cx="2014171" cy="1015663"/>
            <a:chOff x="803640" y="3362835"/>
            <a:chExt cx="1757165" cy="10156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 1: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Calculate correlation between Sales Price and variables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423945-5673-4E94-BD2B-5E982A00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691452"/>
            <a:ext cx="1400998" cy="41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1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Used: 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102997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365" y="72081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901645" y="737102"/>
            <a:ext cx="2014171" cy="478637"/>
            <a:chOff x="803640" y="3362835"/>
            <a:chExt cx="1757165" cy="47863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Ridge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08535" y="1029372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26404" y="720205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874684" y="736496"/>
            <a:ext cx="2014171" cy="832580"/>
            <a:chOff x="803640" y="3362835"/>
            <a:chExt cx="1757165" cy="832580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175716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</a:t>
              </a:r>
            </a:p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Allows feature selection 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Lasso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13245" y="106134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31114" y="75218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879394" y="768472"/>
            <a:ext cx="2229110" cy="832580"/>
            <a:chOff x="803640" y="3362835"/>
            <a:chExt cx="1757165" cy="832580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175716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</a:t>
              </a:r>
            </a:p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Hybrid of Ridge &amp; Lasso 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Elastic Net 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496" y="264552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3365" y="233635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771394" y="2274202"/>
            <a:ext cx="2204909" cy="1786687"/>
            <a:chOff x="803640" y="3362835"/>
            <a:chExt cx="1757165" cy="1786687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17571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A subtype of GBDT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Leaf-wise growth strategy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5"/>
                  </a:solidFill>
                  <a:cs typeface="Arial" pitchFamily="34" charset="0"/>
                </a:rPr>
                <a:t>Gradient-based one-side sampling to find best split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5"/>
                  </a:solidFill>
                  <a:cs typeface="Arial" pitchFamily="34" charset="0"/>
                </a:rPr>
                <a:t>Does not need label encoding for categorical variables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LightGBM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008535" y="261354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26404" y="230438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766684" y="2274202"/>
            <a:ext cx="2204909" cy="1786687"/>
            <a:chOff x="803640" y="3362835"/>
            <a:chExt cx="1757165" cy="1786687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17571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A subtype of GBDT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Leaf-wise growth strategy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Pre-sorted algorithm &amp; histogram-based algorithm to find best split.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Needs label encoding for categorical variables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6"/>
                  </a:solidFill>
                  <a:cs typeface="Arial" pitchFamily="34" charset="0"/>
                </a:rPr>
                <a:t>XGBoost</a:t>
              </a:r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13245" y="264552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114" y="233635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97189" y="2309067"/>
            <a:ext cx="2445134" cy="1417356"/>
            <a:chOff x="803640" y="3362835"/>
            <a:chExt cx="1944678" cy="1417356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1944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Ensemble method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Add prediction of multiple decision trees together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Loss function is minimized by each split</a:t>
              </a:r>
            </a:p>
            <a:p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Gradient Boosting (GBDT) 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5B29E6B-F67E-46DE-BEF5-592A251A69C0}"/>
              </a:ext>
            </a:extLst>
          </p:cNvPr>
          <p:cNvSpPr txBox="1"/>
          <p:nvPr/>
        </p:nvSpPr>
        <p:spPr>
          <a:xfrm>
            <a:off x="35496" y="404859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726F0A-E9E7-4563-B3FC-FDACA24FB3B3}"/>
              </a:ext>
            </a:extLst>
          </p:cNvPr>
          <p:cNvSpPr/>
          <p:nvPr/>
        </p:nvSpPr>
        <p:spPr>
          <a:xfrm>
            <a:off x="653365" y="373943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EA0234-6E0F-4C87-A91B-F96E964A3B0F}"/>
              </a:ext>
            </a:extLst>
          </p:cNvPr>
          <p:cNvGrpSpPr/>
          <p:nvPr/>
        </p:nvGrpSpPr>
        <p:grpSpPr>
          <a:xfrm>
            <a:off x="901645" y="3755723"/>
            <a:ext cx="2374211" cy="1048024"/>
            <a:chOff x="803640" y="3362835"/>
            <a:chExt cx="1757165" cy="10480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B016BC9-A955-4729-A06C-88345535C977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Ensemble method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Predict by averaging over the predictions of all decision trees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76C259-F6FA-4F1E-AEC5-3E524ADD577D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Random Forest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07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Used: </a:t>
            </a:r>
            <a:endParaRPr lang="ko-KR" altLang="en-US" sz="2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1CF65DC-C5EC-4960-B9D0-239A87063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00484"/>
              </p:ext>
            </p:extLst>
          </p:nvPr>
        </p:nvGraphicFramePr>
        <p:xfrm>
          <a:off x="539552" y="1131590"/>
          <a:ext cx="7812867" cy="354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380208874"/>
                    </a:ext>
                  </a:extLst>
                </a:gridCol>
                <a:gridCol w="839833">
                  <a:extLst>
                    <a:ext uri="{9D8B030D-6E8A-4147-A177-3AD203B41FA5}">
                      <a16:colId xmlns:a16="http://schemas.microsoft.com/office/drawing/2014/main" val="2489471317"/>
                    </a:ext>
                  </a:extLst>
                </a:gridCol>
                <a:gridCol w="934147">
                  <a:extLst>
                    <a:ext uri="{9D8B030D-6E8A-4147-A177-3AD203B41FA5}">
                      <a16:colId xmlns:a16="http://schemas.microsoft.com/office/drawing/2014/main" val="1681223025"/>
                    </a:ext>
                  </a:extLst>
                </a:gridCol>
                <a:gridCol w="1103992">
                  <a:extLst>
                    <a:ext uri="{9D8B030D-6E8A-4147-A177-3AD203B41FA5}">
                      <a16:colId xmlns:a16="http://schemas.microsoft.com/office/drawing/2014/main" val="2957504751"/>
                    </a:ext>
                  </a:extLst>
                </a:gridCol>
                <a:gridCol w="1063593">
                  <a:extLst>
                    <a:ext uri="{9D8B030D-6E8A-4147-A177-3AD203B41FA5}">
                      <a16:colId xmlns:a16="http://schemas.microsoft.com/office/drawing/2014/main" val="1181742172"/>
                    </a:ext>
                  </a:extLst>
                </a:gridCol>
                <a:gridCol w="1213649">
                  <a:extLst>
                    <a:ext uri="{9D8B030D-6E8A-4147-A177-3AD203B41FA5}">
                      <a16:colId xmlns:a16="http://schemas.microsoft.com/office/drawing/2014/main" val="259256632"/>
                    </a:ext>
                  </a:extLst>
                </a:gridCol>
                <a:gridCol w="1289501">
                  <a:extLst>
                    <a:ext uri="{9D8B030D-6E8A-4147-A177-3AD203B41FA5}">
                      <a16:colId xmlns:a16="http://schemas.microsoft.com/office/drawing/2014/main" val="552621421"/>
                    </a:ext>
                  </a:extLst>
                </a:gridCol>
              </a:tblGrid>
              <a:tr h="48814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Reg Regression  Auto Param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Param Fine Tuning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72411"/>
                  </a:ext>
                </a:extLst>
              </a:tr>
              <a:tr h="49832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CV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CV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1294"/>
                  </a:ext>
                </a:extLst>
              </a:tr>
              <a:tr h="298995">
                <a:tc>
                  <a:txBody>
                    <a:bodyPr/>
                    <a:lstStyle/>
                    <a:p>
                      <a:r>
                        <a:rPr lang="en-US" sz="12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0.094511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753"/>
                  </a:ext>
                </a:extLst>
              </a:tr>
              <a:tr h="298995">
                <a:tc>
                  <a:txBody>
                    <a:bodyPr/>
                    <a:lstStyle/>
                    <a:p>
                      <a:r>
                        <a:rPr lang="en-US" sz="12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04792"/>
                  </a:ext>
                </a:extLst>
              </a:tr>
              <a:tr h="3251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ElasticNet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0.0974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0760"/>
                  </a:ext>
                </a:extLst>
              </a:tr>
              <a:tr h="4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Gradient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0.9843å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39096"/>
                  </a:ext>
                </a:extLst>
              </a:tr>
              <a:tr h="375193">
                <a:tc>
                  <a:txBody>
                    <a:bodyPr/>
                    <a:lstStyle/>
                    <a:p>
                      <a:r>
                        <a:rPr lang="en-US" sz="1200" dirty="0" err="1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01098"/>
                  </a:ext>
                </a:extLst>
              </a:tr>
              <a:tr h="313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LightGBM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24968"/>
                  </a:ext>
                </a:extLst>
              </a:tr>
              <a:tr h="449351"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6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76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/>
              <a:t>Experiment</a:t>
            </a:r>
            <a:endParaRPr lang="ko-KR" altLang="en-US" sz="2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1CF65DC-C5EC-4960-B9D0-239A87063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93997"/>
              </p:ext>
            </p:extLst>
          </p:nvPr>
        </p:nvGraphicFramePr>
        <p:xfrm>
          <a:off x="1835696" y="1131590"/>
          <a:ext cx="5958501" cy="3373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744">
                  <a:extLst>
                    <a:ext uri="{9D8B030D-6E8A-4147-A177-3AD203B41FA5}">
                      <a16:colId xmlns:a16="http://schemas.microsoft.com/office/drawing/2014/main" val="2380208874"/>
                    </a:ext>
                  </a:extLst>
                </a:gridCol>
                <a:gridCol w="3356757">
                  <a:extLst>
                    <a:ext uri="{9D8B030D-6E8A-4147-A177-3AD203B41FA5}">
                      <a16:colId xmlns:a16="http://schemas.microsoft.com/office/drawing/2014/main" val="2489471317"/>
                    </a:ext>
                  </a:extLst>
                </a:gridCol>
              </a:tblGrid>
              <a:tr h="44785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Stack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72411"/>
                  </a:ext>
                </a:extLst>
              </a:tr>
              <a:tr h="31349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StakingRegressorCV</a:t>
                      </a:r>
                      <a:r>
                        <a:rPr lang="en-US" sz="1300" dirty="0"/>
                        <a:t> </a:t>
                      </a:r>
                    </a:p>
                    <a:p>
                      <a:pPr algn="ctr"/>
                      <a:r>
                        <a:rPr lang="en-US" sz="1300" dirty="0"/>
                        <a:t>With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753"/>
                  </a:ext>
                </a:extLst>
              </a:tr>
              <a:tr h="26765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StakingRegressorCV</a:t>
                      </a:r>
                      <a:r>
                        <a:rPr lang="en-US" sz="1300" dirty="0"/>
                        <a:t> </a:t>
                      </a:r>
                    </a:p>
                    <a:p>
                      <a:pPr algn="ctr"/>
                      <a:r>
                        <a:rPr lang="en-US" sz="1300" dirty="0"/>
                        <a:t>Without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04792"/>
                  </a:ext>
                </a:extLst>
              </a:tr>
              <a:tr h="2983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Averaging  Predictions</a:t>
                      </a:r>
                    </a:p>
                    <a:p>
                      <a:pPr algn="ctr"/>
                      <a:r>
                        <a:rPr lang="en-US" sz="1300" dirty="0"/>
                        <a:t>With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0760"/>
                  </a:ext>
                </a:extLst>
              </a:tr>
              <a:tr h="44785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Averaging Predictions</a:t>
                      </a:r>
                    </a:p>
                    <a:p>
                      <a:pPr algn="ctr"/>
                      <a:r>
                        <a:rPr lang="en-US" sz="1300" dirty="0"/>
                        <a:t>Without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39096"/>
                  </a:ext>
                </a:extLst>
              </a:tr>
              <a:tr h="34423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Weighing by inverse RMSE</a:t>
                      </a:r>
                    </a:p>
                    <a:p>
                      <a:pPr algn="ctr"/>
                      <a:r>
                        <a:rPr lang="en-US" sz="1300" dirty="0"/>
                        <a:t>With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0109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Weighing by inverse RMSE</a:t>
                      </a:r>
                    </a:p>
                    <a:p>
                      <a:pPr algn="ctr"/>
                      <a:r>
                        <a:rPr lang="en-US" sz="1300" dirty="0"/>
                        <a:t>Without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0.06218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24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6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67F658-F3F5-2E47-B8B1-59438E9DC0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8C212-61EA-4544-B7F3-9D8A94F0CC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E8FF5-E03E-D14B-92E7-5FF8530EAE56}"/>
              </a:ext>
            </a:extLst>
          </p:cNvPr>
          <p:cNvSpPr txBox="1"/>
          <p:nvPr/>
        </p:nvSpPr>
        <p:spPr>
          <a:xfrm>
            <a:off x="3673098" y="1921790"/>
            <a:ext cx="4698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outliers removed (</a:t>
            </a:r>
            <a:r>
              <a:rPr lang="en-US" dirty="0" err="1"/>
              <a:t>sal</a:t>
            </a:r>
            <a:r>
              <a:rPr lang="en-US" dirty="0"/>
              <a:t>– extremely overfit</a:t>
            </a:r>
          </a:p>
          <a:p>
            <a:r>
              <a:rPr lang="en-US" dirty="0"/>
              <a:t>Lower prediction (Kaggle score) </a:t>
            </a:r>
          </a:p>
        </p:txBody>
      </p:sp>
    </p:spTree>
    <p:extLst>
      <p:ext uri="{BB962C8B-B14F-4D97-AF65-F5344CB8AC3E}">
        <p14:creationId xmlns:p14="http://schemas.microsoft.com/office/powerpoint/2010/main" val="249280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Used: </a:t>
            </a:r>
          </a:p>
          <a:p>
            <a:r>
              <a:rPr lang="en-US" altLang="ko-KR" sz="2800" dirty="0"/>
              <a:t>Standardized</a:t>
            </a:r>
            <a:endParaRPr lang="ko-KR" altLang="en-US" sz="2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1CF65DC-C5EC-4960-B9D0-239A87063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21387"/>
              </p:ext>
            </p:extLst>
          </p:nvPr>
        </p:nvGraphicFramePr>
        <p:xfrm>
          <a:off x="539552" y="1203598"/>
          <a:ext cx="7812867" cy="4273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380208874"/>
                    </a:ext>
                  </a:extLst>
                </a:gridCol>
                <a:gridCol w="839833">
                  <a:extLst>
                    <a:ext uri="{9D8B030D-6E8A-4147-A177-3AD203B41FA5}">
                      <a16:colId xmlns:a16="http://schemas.microsoft.com/office/drawing/2014/main" val="2489471317"/>
                    </a:ext>
                  </a:extLst>
                </a:gridCol>
                <a:gridCol w="934147">
                  <a:extLst>
                    <a:ext uri="{9D8B030D-6E8A-4147-A177-3AD203B41FA5}">
                      <a16:colId xmlns:a16="http://schemas.microsoft.com/office/drawing/2014/main" val="1681223025"/>
                    </a:ext>
                  </a:extLst>
                </a:gridCol>
                <a:gridCol w="1103992">
                  <a:extLst>
                    <a:ext uri="{9D8B030D-6E8A-4147-A177-3AD203B41FA5}">
                      <a16:colId xmlns:a16="http://schemas.microsoft.com/office/drawing/2014/main" val="2957504751"/>
                    </a:ext>
                  </a:extLst>
                </a:gridCol>
                <a:gridCol w="1063593">
                  <a:extLst>
                    <a:ext uri="{9D8B030D-6E8A-4147-A177-3AD203B41FA5}">
                      <a16:colId xmlns:a16="http://schemas.microsoft.com/office/drawing/2014/main" val="1181742172"/>
                    </a:ext>
                  </a:extLst>
                </a:gridCol>
                <a:gridCol w="1213649">
                  <a:extLst>
                    <a:ext uri="{9D8B030D-6E8A-4147-A177-3AD203B41FA5}">
                      <a16:colId xmlns:a16="http://schemas.microsoft.com/office/drawing/2014/main" val="259256632"/>
                    </a:ext>
                  </a:extLst>
                </a:gridCol>
                <a:gridCol w="1289501">
                  <a:extLst>
                    <a:ext uri="{9D8B030D-6E8A-4147-A177-3AD203B41FA5}">
                      <a16:colId xmlns:a16="http://schemas.microsoft.com/office/drawing/2014/main" val="552621421"/>
                    </a:ext>
                  </a:extLst>
                </a:gridCol>
              </a:tblGrid>
              <a:tr h="44785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300" dirty="0"/>
                        <a:t>Reg Regression  Auto Param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Param Fine Tuning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72411"/>
                  </a:ext>
                </a:extLst>
              </a:tr>
              <a:tr h="44785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Mean CV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Model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Mean CV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Model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1294"/>
                  </a:ext>
                </a:extLst>
              </a:tr>
              <a:tr h="313496">
                <a:tc>
                  <a:txBody>
                    <a:bodyPr/>
                    <a:lstStyle/>
                    <a:p>
                      <a:r>
                        <a:rPr lang="en-US" sz="13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0.094511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753"/>
                  </a:ext>
                </a:extLst>
              </a:tr>
              <a:tr h="267657">
                <a:tc>
                  <a:txBody>
                    <a:bodyPr/>
                    <a:lstStyle/>
                    <a:p>
                      <a:r>
                        <a:rPr lang="en-US" sz="13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0.09742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04792"/>
                  </a:ext>
                </a:extLst>
              </a:tr>
              <a:tr h="298315">
                <a:tc>
                  <a:txBody>
                    <a:bodyPr/>
                    <a:lstStyle/>
                    <a:p>
                      <a:r>
                        <a:rPr lang="en-US" sz="1300" dirty="0" err="1"/>
                        <a:t>ElasticNet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0760"/>
                  </a:ext>
                </a:extLst>
              </a:tr>
              <a:tr h="4478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Gradient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0.05008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39096"/>
                  </a:ext>
                </a:extLst>
              </a:tr>
              <a:tr h="344230">
                <a:tc>
                  <a:txBody>
                    <a:bodyPr/>
                    <a:lstStyle/>
                    <a:p>
                      <a:r>
                        <a:rPr lang="en-US" sz="1300" dirty="0" err="1"/>
                        <a:t>XGBoost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0109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LightGBM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24968"/>
                  </a:ext>
                </a:extLst>
              </a:tr>
              <a:tr h="412268">
                <a:tc>
                  <a:txBody>
                    <a:bodyPr/>
                    <a:lstStyle/>
                    <a:p>
                      <a:r>
                        <a:rPr lang="en-US" sz="1300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6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23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Used: </a:t>
            </a:r>
            <a:endParaRPr lang="ko-KR" altLang="en-US" sz="2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1CF65DC-C5EC-4960-B9D0-239A87063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65355"/>
              </p:ext>
            </p:extLst>
          </p:nvPr>
        </p:nvGraphicFramePr>
        <p:xfrm>
          <a:off x="539552" y="1203598"/>
          <a:ext cx="7812867" cy="3370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380208874"/>
                    </a:ext>
                  </a:extLst>
                </a:gridCol>
                <a:gridCol w="839833">
                  <a:extLst>
                    <a:ext uri="{9D8B030D-6E8A-4147-A177-3AD203B41FA5}">
                      <a16:colId xmlns:a16="http://schemas.microsoft.com/office/drawing/2014/main" val="2489471317"/>
                    </a:ext>
                  </a:extLst>
                </a:gridCol>
                <a:gridCol w="934147">
                  <a:extLst>
                    <a:ext uri="{9D8B030D-6E8A-4147-A177-3AD203B41FA5}">
                      <a16:colId xmlns:a16="http://schemas.microsoft.com/office/drawing/2014/main" val="1681223025"/>
                    </a:ext>
                  </a:extLst>
                </a:gridCol>
                <a:gridCol w="1103992">
                  <a:extLst>
                    <a:ext uri="{9D8B030D-6E8A-4147-A177-3AD203B41FA5}">
                      <a16:colId xmlns:a16="http://schemas.microsoft.com/office/drawing/2014/main" val="2957504751"/>
                    </a:ext>
                  </a:extLst>
                </a:gridCol>
                <a:gridCol w="1063593">
                  <a:extLst>
                    <a:ext uri="{9D8B030D-6E8A-4147-A177-3AD203B41FA5}">
                      <a16:colId xmlns:a16="http://schemas.microsoft.com/office/drawing/2014/main" val="1181742172"/>
                    </a:ext>
                  </a:extLst>
                </a:gridCol>
                <a:gridCol w="1213649">
                  <a:extLst>
                    <a:ext uri="{9D8B030D-6E8A-4147-A177-3AD203B41FA5}">
                      <a16:colId xmlns:a16="http://schemas.microsoft.com/office/drawing/2014/main" val="259256632"/>
                    </a:ext>
                  </a:extLst>
                </a:gridCol>
                <a:gridCol w="1289501">
                  <a:extLst>
                    <a:ext uri="{9D8B030D-6E8A-4147-A177-3AD203B41FA5}">
                      <a16:colId xmlns:a16="http://schemas.microsoft.com/office/drawing/2014/main" val="552621421"/>
                    </a:ext>
                  </a:extLst>
                </a:gridCol>
              </a:tblGrid>
              <a:tr h="44785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300" dirty="0"/>
                        <a:t>Reg Regression  Auto Param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Param Fine Tuning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72411"/>
                  </a:ext>
                </a:extLst>
              </a:tr>
              <a:tr h="44785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Mean CV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Model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Mean CV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Model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1294"/>
                  </a:ext>
                </a:extLst>
              </a:tr>
              <a:tr h="313496">
                <a:tc>
                  <a:txBody>
                    <a:bodyPr/>
                    <a:lstStyle/>
                    <a:p>
                      <a:r>
                        <a:rPr lang="en-US" sz="13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753"/>
                  </a:ext>
                </a:extLst>
              </a:tr>
              <a:tr h="267657">
                <a:tc>
                  <a:txBody>
                    <a:bodyPr/>
                    <a:lstStyle/>
                    <a:p>
                      <a:r>
                        <a:rPr lang="en-US" sz="13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04792"/>
                  </a:ext>
                </a:extLst>
              </a:tr>
              <a:tr h="298315">
                <a:tc>
                  <a:txBody>
                    <a:bodyPr/>
                    <a:lstStyle/>
                    <a:p>
                      <a:r>
                        <a:rPr lang="en-US" sz="1300" dirty="0" err="1"/>
                        <a:t>ElasticNet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0760"/>
                  </a:ext>
                </a:extLst>
              </a:tr>
              <a:tr h="4478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Gradient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39096"/>
                  </a:ext>
                </a:extLst>
              </a:tr>
              <a:tr h="344230">
                <a:tc>
                  <a:txBody>
                    <a:bodyPr/>
                    <a:lstStyle/>
                    <a:p>
                      <a:r>
                        <a:rPr lang="en-US" sz="1300" dirty="0" err="1"/>
                        <a:t>XGBoost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0109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LightGBM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24968"/>
                  </a:ext>
                </a:extLst>
              </a:tr>
              <a:tr h="412268">
                <a:tc>
                  <a:txBody>
                    <a:bodyPr/>
                    <a:lstStyle/>
                    <a:p>
                      <a:r>
                        <a:rPr lang="en-US" sz="1300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60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DC1442-2135-F741-A245-1E0A7C0E7C27}"/>
              </a:ext>
            </a:extLst>
          </p:cNvPr>
          <p:cNvSpPr txBox="1"/>
          <p:nvPr/>
        </p:nvSpPr>
        <p:spPr>
          <a:xfrm>
            <a:off x="2051720" y="422017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similar – decided to use fine tuning</a:t>
            </a:r>
          </a:p>
          <a:p>
            <a:r>
              <a:rPr lang="en-US" dirty="0"/>
              <a:t>Results for Lasso and </a:t>
            </a:r>
            <a:r>
              <a:rPr lang="en-US" dirty="0" err="1"/>
              <a:t>ElasticNet</a:t>
            </a:r>
            <a:r>
              <a:rPr lang="en-US" dirty="0"/>
              <a:t> are the same,</a:t>
            </a:r>
          </a:p>
          <a:p>
            <a:r>
              <a:rPr lang="en-US" dirty="0"/>
              <a:t>So thought of removing </a:t>
            </a:r>
            <a:r>
              <a:rPr lang="en-US" dirty="0" err="1"/>
              <a:t>ElasticNet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1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5291" y="533012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Stack the models</a:t>
            </a:r>
            <a:endParaRPr lang="ko-KR" altLang="en-US" dirty="0"/>
          </a:p>
        </p:txBody>
      </p:sp>
      <p:sp>
        <p:nvSpPr>
          <p:cNvPr id="4" name="Rectangle 9"/>
          <p:cNvSpPr/>
          <p:nvPr/>
        </p:nvSpPr>
        <p:spPr>
          <a:xfrm>
            <a:off x="2980263" y="1905006"/>
            <a:ext cx="3183473" cy="2677246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FF4CC7A-B78A-471A-BB9E-D23F14D5A6EE}"/>
              </a:ext>
            </a:extLst>
          </p:cNvPr>
          <p:cNvSpPr/>
          <p:nvPr/>
        </p:nvSpPr>
        <p:spPr>
          <a:xfrm>
            <a:off x="5232133" y="1832512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8390DFFB-FE8F-47BC-9073-4C9125EBB9F5}"/>
              </a:ext>
            </a:extLst>
          </p:cNvPr>
          <p:cNvSpPr/>
          <p:nvPr/>
        </p:nvSpPr>
        <p:spPr>
          <a:xfrm>
            <a:off x="5175363" y="1616791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Parallelogram 15">
            <a:extLst>
              <a:ext uri="{FF2B5EF4-FFF2-40B4-BE49-F238E27FC236}">
                <a16:creationId xmlns:a16="http://schemas.microsoft.com/office/drawing/2014/main" id="{BC263F19-A965-4B07-9EC7-3C200643384D}"/>
              </a:ext>
            </a:extLst>
          </p:cNvPr>
          <p:cNvSpPr/>
          <p:nvPr/>
        </p:nvSpPr>
        <p:spPr>
          <a:xfrm rot="16200000">
            <a:off x="5003062" y="1291447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Frame 17">
            <a:extLst>
              <a:ext uri="{FF2B5EF4-FFF2-40B4-BE49-F238E27FC236}">
                <a16:creationId xmlns:a16="http://schemas.microsoft.com/office/drawing/2014/main" id="{997A165B-FB65-4AB8-8C35-B1F15715B780}"/>
              </a:ext>
            </a:extLst>
          </p:cNvPr>
          <p:cNvSpPr/>
          <p:nvPr/>
        </p:nvSpPr>
        <p:spPr>
          <a:xfrm>
            <a:off x="3814777" y="2275926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7C6BE0E-1916-44AF-B506-092E0B00A2FA}"/>
              </a:ext>
            </a:extLst>
          </p:cNvPr>
          <p:cNvSpPr/>
          <p:nvPr/>
        </p:nvSpPr>
        <p:spPr>
          <a:xfrm>
            <a:off x="4419444" y="2242862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5BDDDB-F4D6-4FDC-8712-FBCA63C2B08D}"/>
              </a:ext>
            </a:extLst>
          </p:cNvPr>
          <p:cNvSpPr>
            <a:spLocks noChangeAspect="1"/>
          </p:cNvSpPr>
          <p:nvPr/>
        </p:nvSpPr>
        <p:spPr>
          <a:xfrm>
            <a:off x="4829502" y="1538399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Round Same Side Corner Rectangle 8">
            <a:extLst>
              <a:ext uri="{FF2B5EF4-FFF2-40B4-BE49-F238E27FC236}">
                <a16:creationId xmlns:a16="http://schemas.microsoft.com/office/drawing/2014/main" id="{28E5C8FA-5E04-4B7A-A3B3-FA07E3E2FEE8}"/>
              </a:ext>
            </a:extLst>
          </p:cNvPr>
          <p:cNvSpPr/>
          <p:nvPr/>
        </p:nvSpPr>
        <p:spPr>
          <a:xfrm>
            <a:off x="4711894" y="2304237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AF0ABD-11B2-4CA2-980D-7CEB92F07616}"/>
              </a:ext>
            </a:extLst>
          </p:cNvPr>
          <p:cNvGrpSpPr/>
          <p:nvPr/>
        </p:nvGrpSpPr>
        <p:grpSpPr>
          <a:xfrm>
            <a:off x="4691758" y="2058660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Donut 100">
              <a:extLst>
                <a:ext uri="{FF2B5EF4-FFF2-40B4-BE49-F238E27FC236}">
                  <a16:creationId xmlns:a16="http://schemas.microsoft.com/office/drawing/2014/main" id="{21A5E4EB-431F-472F-A3E1-3A13781FC9CE}"/>
                </a:ext>
              </a:extLst>
            </p:cNvPr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101">
              <a:extLst>
                <a:ext uri="{FF2B5EF4-FFF2-40B4-BE49-F238E27FC236}">
                  <a16:creationId xmlns:a16="http://schemas.microsoft.com/office/drawing/2014/main" id="{C1CB8CEA-E9CA-40E5-9ED6-E404D33F0FAF}"/>
                </a:ext>
              </a:extLst>
            </p:cNvPr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102">
              <a:extLst>
                <a:ext uri="{FF2B5EF4-FFF2-40B4-BE49-F238E27FC236}">
                  <a16:creationId xmlns:a16="http://schemas.microsoft.com/office/drawing/2014/main" id="{F965711D-8532-48D0-A87C-D6F8295D0605}"/>
                </a:ext>
              </a:extLst>
            </p:cNvPr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Parallelogram 15">
            <a:extLst>
              <a:ext uri="{FF2B5EF4-FFF2-40B4-BE49-F238E27FC236}">
                <a16:creationId xmlns:a16="http://schemas.microsoft.com/office/drawing/2014/main" id="{F27A3FD2-91DC-4F2D-B0AE-DC04DB7E9BA8}"/>
              </a:ext>
            </a:extLst>
          </p:cNvPr>
          <p:cNvSpPr/>
          <p:nvPr/>
        </p:nvSpPr>
        <p:spPr>
          <a:xfrm rot="16200000">
            <a:off x="4345813" y="1555931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Pie 24">
            <a:extLst>
              <a:ext uri="{FF2B5EF4-FFF2-40B4-BE49-F238E27FC236}">
                <a16:creationId xmlns:a16="http://schemas.microsoft.com/office/drawing/2014/main" id="{EA675518-246E-446C-9052-F93C6BB1E5FC}"/>
              </a:ext>
            </a:extLst>
          </p:cNvPr>
          <p:cNvSpPr/>
          <p:nvPr/>
        </p:nvSpPr>
        <p:spPr>
          <a:xfrm>
            <a:off x="5142600" y="2218656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B62ECC20-7416-45E7-B6B5-134B285890A0}"/>
              </a:ext>
            </a:extLst>
          </p:cNvPr>
          <p:cNvSpPr/>
          <p:nvPr/>
        </p:nvSpPr>
        <p:spPr>
          <a:xfrm>
            <a:off x="4082182" y="2025326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2D6D2A68-447B-432A-A1DD-F4FE3EDC245F}"/>
              </a:ext>
            </a:extLst>
          </p:cNvPr>
          <p:cNvSpPr/>
          <p:nvPr/>
        </p:nvSpPr>
        <p:spPr>
          <a:xfrm>
            <a:off x="4932040" y="2283718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4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405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9B8243-CFFC-418E-A006-A693A015B779}"/>
              </a:ext>
            </a:extLst>
          </p:cNvPr>
          <p:cNvSpPr/>
          <p:nvPr/>
        </p:nvSpPr>
        <p:spPr>
          <a:xfrm>
            <a:off x="539552" y="267493"/>
            <a:ext cx="3456384" cy="2016223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21F62-7E15-4777-A608-7C7E562216AA}"/>
              </a:ext>
            </a:extLst>
          </p:cNvPr>
          <p:cNvSpPr/>
          <p:nvPr/>
        </p:nvSpPr>
        <p:spPr>
          <a:xfrm>
            <a:off x="539552" y="267494"/>
            <a:ext cx="3456384" cy="4226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44C06A-E197-43E3-A4AB-C987B03B5DD7}"/>
              </a:ext>
            </a:extLst>
          </p:cNvPr>
          <p:cNvGrpSpPr/>
          <p:nvPr/>
        </p:nvGrpSpPr>
        <p:grpSpPr>
          <a:xfrm>
            <a:off x="539552" y="2499742"/>
            <a:ext cx="7920878" cy="2341777"/>
            <a:chOff x="539552" y="267494"/>
            <a:chExt cx="5256584" cy="16561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FAD73A-207F-4183-A518-39D86C0DA85B}"/>
                </a:ext>
              </a:extLst>
            </p:cNvPr>
            <p:cNvSpPr/>
            <p:nvPr/>
          </p:nvSpPr>
          <p:spPr>
            <a:xfrm>
              <a:off x="539552" y="267494"/>
              <a:ext cx="5256584" cy="165618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6951C2-EB4E-47AF-98AE-5314593AE2B6}"/>
                </a:ext>
              </a:extLst>
            </p:cNvPr>
            <p:cNvSpPr/>
            <p:nvPr/>
          </p:nvSpPr>
          <p:spPr>
            <a:xfrm>
              <a:off x="539552" y="267494"/>
              <a:ext cx="5256584" cy="360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3ADA90-1E88-4A0D-84F2-90E7B40879AD}"/>
              </a:ext>
            </a:extLst>
          </p:cNvPr>
          <p:cNvGrpSpPr/>
          <p:nvPr/>
        </p:nvGrpSpPr>
        <p:grpSpPr>
          <a:xfrm>
            <a:off x="4427983" y="267492"/>
            <a:ext cx="2736305" cy="2016225"/>
            <a:chOff x="539552" y="267494"/>
            <a:chExt cx="5256584" cy="16561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F6D5F7-181C-4868-978C-CFCDE802EEAB}"/>
                </a:ext>
              </a:extLst>
            </p:cNvPr>
            <p:cNvSpPr/>
            <p:nvPr/>
          </p:nvSpPr>
          <p:spPr>
            <a:xfrm>
              <a:off x="539552" y="267494"/>
              <a:ext cx="5256584" cy="165618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574001-E48F-4158-9FF8-7196CCC53882}"/>
                </a:ext>
              </a:extLst>
            </p:cNvPr>
            <p:cNvSpPr/>
            <p:nvPr/>
          </p:nvSpPr>
          <p:spPr>
            <a:xfrm>
              <a:off x="539552" y="267494"/>
              <a:ext cx="5256584" cy="360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263F266-C7D3-42AC-926B-F4AA74163DA1}"/>
              </a:ext>
            </a:extLst>
          </p:cNvPr>
          <p:cNvSpPr/>
          <p:nvPr/>
        </p:nvSpPr>
        <p:spPr>
          <a:xfrm>
            <a:off x="1686622" y="30198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6F616-B050-40D5-9E3F-3833F0B0EEF9}"/>
              </a:ext>
            </a:extLst>
          </p:cNvPr>
          <p:cNvSpPr/>
          <p:nvPr/>
        </p:nvSpPr>
        <p:spPr>
          <a:xfrm>
            <a:off x="683569" y="799294"/>
            <a:ext cx="3024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cs typeface="Arial" pitchFamily="34" charset="0"/>
              </a:rPr>
              <a:t>Placed at # [XXX] (score XXX) on Kaggle as of July 28, 2019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B0D07-74F8-40D1-9AD1-F73B791E50DA}"/>
              </a:ext>
            </a:extLst>
          </p:cNvPr>
          <p:cNvSpPr/>
          <p:nvPr/>
        </p:nvSpPr>
        <p:spPr>
          <a:xfrm>
            <a:off x="4499992" y="339502"/>
            <a:ext cx="2664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Further Improvement Areas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BD9BC0-0811-4265-BE0B-C58AD5825594}"/>
              </a:ext>
            </a:extLst>
          </p:cNvPr>
          <p:cNvSpPr/>
          <p:nvPr/>
        </p:nvSpPr>
        <p:spPr>
          <a:xfrm>
            <a:off x="3112431" y="2569617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Attempts and Thoughts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C08FF-A3D5-4BD8-B54D-2F40547800CE}"/>
              </a:ext>
            </a:extLst>
          </p:cNvPr>
          <p:cNvSpPr/>
          <p:nvPr/>
        </p:nvSpPr>
        <p:spPr>
          <a:xfrm>
            <a:off x="611558" y="3075549"/>
            <a:ext cx="7704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D549A-890E-4846-B348-42D4AB266C2B}"/>
              </a:ext>
            </a:extLst>
          </p:cNvPr>
          <p:cNvSpPr txBox="1"/>
          <p:nvPr/>
        </p:nvSpPr>
        <p:spPr>
          <a:xfrm>
            <a:off x="601016" y="3075549"/>
            <a:ext cx="77874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We attempted to use random forest to impute missing values, but this did not improve our results. This is likely due to overfitting problem given our small data size. </a:t>
            </a:r>
          </a:p>
          <a:p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Data engineering with new combined variables does not necessarily give us better prediction results. </a:t>
            </a:r>
          </a:p>
          <a:p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Stacking models will almost always give better results than stand-alone models.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Machine learning requires lots of trials and errors at each step of the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C7DC1-947A-4A33-A95F-6AF65D752CF8}"/>
              </a:ext>
            </a:extLst>
          </p:cNvPr>
          <p:cNvSpPr txBox="1"/>
          <p:nvPr/>
        </p:nvSpPr>
        <p:spPr>
          <a:xfrm>
            <a:off x="4572000" y="827600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Explore more on feature engineering /  addition of more features</a:t>
            </a:r>
          </a:p>
          <a:p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More time further tuning the hyperparameters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93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Thank you!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08071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1397" y="771550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9677" y="787841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Understand 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941397" y="228024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89677" y="2296532"/>
            <a:ext cx="2014171" cy="646331"/>
            <a:chOff x="803640" y="3362835"/>
            <a:chExt cx="17571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 2: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Correlation heatmap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1A9CC-6826-408D-A213-F43FA4D4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627534"/>
            <a:ext cx="4284620" cy="44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5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646331"/>
            <a:chOff x="803640" y="3362835"/>
            <a:chExt cx="1757165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Lots of missing values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D752E66-DA64-4F87-A4C6-5A2359C9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71" y="612348"/>
            <a:ext cx="1296145" cy="4330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46070-ED94-435B-92AD-616D1542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86" y="612348"/>
            <a:ext cx="1745117" cy="43304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D5F98F-F91B-4699-B4DF-C231B557622B}"/>
              </a:ext>
            </a:extLst>
          </p:cNvPr>
          <p:cNvSpPr/>
          <p:nvPr/>
        </p:nvSpPr>
        <p:spPr>
          <a:xfrm>
            <a:off x="5883446" y="827267"/>
            <a:ext cx="560762" cy="145645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79268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5" y="489098"/>
            <a:ext cx="110859" cy="107442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499809"/>
            <a:ext cx="3456384" cy="646331"/>
            <a:chOff x="803640" y="3362835"/>
            <a:chExt cx="1757165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Lots of missing values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004048" y="51960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252328" y="535897"/>
            <a:ext cx="2704048" cy="1200329"/>
            <a:chOff x="803640" y="3362835"/>
            <a:chExt cx="1757165" cy="120032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Identify the reason for missing 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Fill in missing values to the best judgments </a:t>
              </a:r>
            </a:p>
          </p:txBody>
        </p:sp>
      </p:grp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37C8A98-FB95-4565-A1DF-0984EF153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79911"/>
              </p:ext>
            </p:extLst>
          </p:nvPr>
        </p:nvGraphicFramePr>
        <p:xfrm>
          <a:off x="175893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None (categorical)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7095CF1-2F36-41FF-9D24-1E4C3D03D292}"/>
              </a:ext>
            </a:extLst>
          </p:cNvPr>
          <p:cNvSpPr/>
          <p:nvPr/>
        </p:nvSpPr>
        <p:spPr>
          <a:xfrm>
            <a:off x="103885" y="1921877"/>
            <a:ext cx="2880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there is none (or 0). Fill in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with </a:t>
            </a:r>
            <a:r>
              <a:rPr lang="en-US" altLang="ko-KR" sz="1050" b="1" dirty="0">
                <a:solidFill>
                  <a:schemeClr val="accent2"/>
                </a:solidFill>
                <a:cs typeface="Arial" pitchFamily="34" charset="0"/>
              </a:rPr>
              <a:t>None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GarageType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GarageFinish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GarageQual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GarageCond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BsmtQual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BsmtCond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BsmtExposure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'BsmtFinType1’ etc.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FF470F1-F189-4431-8B67-EDA8B1F37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19616"/>
              </p:ext>
            </p:extLst>
          </p:nvPr>
        </p:nvGraphicFramePr>
        <p:xfrm>
          <a:off x="3159851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Assume it is typical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C4D29E08-FEC8-4069-A24F-3D9B555B56DF}"/>
              </a:ext>
            </a:extLst>
          </p:cNvPr>
          <p:cNvSpPr/>
          <p:nvPr/>
        </p:nvSpPr>
        <p:spPr>
          <a:xfrm>
            <a:off x="3087843" y="1924402"/>
            <a:ext cx="309634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it belongs to the category “typical”.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‘Functional’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7095164C-F9A3-4F62-869F-DD6C31187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7259"/>
              </p:ext>
            </p:extLst>
          </p:nvPr>
        </p:nvGraphicFramePr>
        <p:xfrm>
          <a:off x="179512" y="33663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0 (numerical)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FA71A142-468F-4BF6-8981-082CD4791CA7}"/>
              </a:ext>
            </a:extLst>
          </p:cNvPr>
          <p:cNvSpPr/>
          <p:nvPr/>
        </p:nvSpPr>
        <p:spPr>
          <a:xfrm>
            <a:off x="107504" y="3652594"/>
            <a:ext cx="295232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there is none (or 0). Fill in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with </a:t>
            </a:r>
            <a:r>
              <a:rPr lang="en-US" altLang="ko-KR" sz="1050" b="1" dirty="0">
                <a:solidFill>
                  <a:schemeClr val="accent2"/>
                </a:solidFill>
                <a:cs typeface="Arial" pitchFamily="34" charset="0"/>
              </a:rPr>
              <a:t>0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'GarageYrBlt’,'GarageArea’,'GarageCars','MasVnrArea','BsmtFinSF1','BsmtFinSF2','BsmtFullBath','BsmtHalfBath','FullBath','HalfBath’ etc. 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3D133D3-4960-4638-BE31-834DD36BF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96480"/>
              </p:ext>
            </p:extLst>
          </p:nvPr>
        </p:nvGraphicFramePr>
        <p:xfrm>
          <a:off x="3159851" y="33663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 can impute from existing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B7EBC949-7194-4CFD-8757-F965720F387F}"/>
              </a:ext>
            </a:extLst>
          </p:cNvPr>
          <p:cNvSpPr/>
          <p:nvPr/>
        </p:nvSpPr>
        <p:spPr>
          <a:xfrm>
            <a:off x="3087843" y="3655119"/>
            <a:ext cx="316835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 is dependent on the zoning district in which a property is located (i.e. ‘Neighborhood’)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Group by neighborhood &amp;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LotArea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and fill in missing value by the median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of each neighborhood.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A2E907E-ED15-4C51-856A-EB60DF74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51174"/>
              </p:ext>
            </p:extLst>
          </p:nvPr>
        </p:nvGraphicFramePr>
        <p:xfrm>
          <a:off x="6147181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Still missing?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1BEF33A2-6F4B-4BE0-B295-45EDAD92CCB1}"/>
              </a:ext>
            </a:extLst>
          </p:cNvPr>
          <p:cNvSpPr/>
          <p:nvPr/>
        </p:nvSpPr>
        <p:spPr>
          <a:xfrm>
            <a:off x="6075173" y="1933634"/>
            <a:ext cx="3033331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Observe how many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are there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Luckily, there are very few missing (&lt;5%) for each of the variables that still have missing values.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We filled in by taking the most common value.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'Exterior1st','Exterior2nd','SaleType','Electrical','KitchenQual’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8524E-E426-47AA-999B-1A0B9590D12E}"/>
              </a:ext>
            </a:extLst>
          </p:cNvPr>
          <p:cNvSpPr/>
          <p:nvPr/>
        </p:nvSpPr>
        <p:spPr>
          <a:xfrm>
            <a:off x="6184187" y="4046200"/>
            <a:ext cx="31683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  <a:cs typeface="Arial" pitchFamily="34" charset="0"/>
              </a:rPr>
              <a:t>Result:</a:t>
            </a:r>
          </a:p>
          <a:p>
            <a:endParaRPr lang="en-US" altLang="ko-KR" sz="11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No missing values now! </a:t>
            </a:r>
          </a:p>
        </p:txBody>
      </p:sp>
    </p:spTree>
    <p:extLst>
      <p:ext uri="{BB962C8B-B14F-4D97-AF65-F5344CB8AC3E}">
        <p14:creationId xmlns:p14="http://schemas.microsoft.com/office/powerpoint/2010/main" val="15632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64866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7381" y="447514"/>
            <a:ext cx="108000" cy="971987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045661" y="355793"/>
            <a:ext cx="2232248" cy="1015663"/>
            <a:chOff x="803640" y="3362835"/>
            <a:chExt cx="1757165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Some numerical variables are highly skewed 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547856" y="447514"/>
            <a:ext cx="108000" cy="971988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796136" y="447515"/>
            <a:ext cx="2014171" cy="591440"/>
            <a:chOff x="803640" y="3362835"/>
            <a:chExt cx="17571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Box Cox transformation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FFED8F-D9E7-4810-AC0C-2E031A79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8340"/>
            <a:ext cx="1884816" cy="3281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E1347D-4DFE-4E04-B3A3-D60C7A174EC4}"/>
              </a:ext>
            </a:extLst>
          </p:cNvPr>
          <p:cNvSpPr/>
          <p:nvPr/>
        </p:nvSpPr>
        <p:spPr>
          <a:xfrm>
            <a:off x="2339752" y="2067694"/>
            <a:ext cx="35294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Check for numerical features where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skewness is &gt; 0.5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abs(skewness)&gt;1</a:t>
            </a:r>
            <a:r>
              <a:rPr lang="zh-CN" altLang="en-US" sz="1100" dirty="0">
                <a:solidFill>
                  <a:schemeClr val="accent1"/>
                </a:solidFill>
              </a:rPr>
              <a:t>： </a:t>
            </a:r>
            <a:r>
              <a:rPr lang="en-US" sz="1100" dirty="0">
                <a:solidFill>
                  <a:schemeClr val="accent1"/>
                </a:solidFill>
              </a:rPr>
              <a:t>highly skewed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1 &gt; abs(skewness) &gt; 0.5</a:t>
            </a:r>
            <a:r>
              <a:rPr lang="zh-CN" altLang="en-US" sz="1100" dirty="0">
                <a:solidFill>
                  <a:schemeClr val="accent1"/>
                </a:solidFill>
              </a:rPr>
              <a:t>：</a:t>
            </a:r>
            <a:r>
              <a:rPr lang="en-US" sz="1100" dirty="0">
                <a:solidFill>
                  <a:schemeClr val="accent1"/>
                </a:solidFill>
              </a:rPr>
              <a:t> moderately skewed</a:t>
            </a:r>
          </a:p>
          <a:p>
            <a:endParaRPr lang="en-US" sz="11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T</a:t>
            </a:r>
            <a:r>
              <a:rPr lang="en-US" altLang="zh-CN" sz="1100" dirty="0">
                <a:solidFill>
                  <a:schemeClr val="accent1"/>
                </a:solidFill>
              </a:rPr>
              <a:t>aking</a:t>
            </a:r>
            <a:r>
              <a:rPr lang="en-US" sz="1100" dirty="0">
                <a:solidFill>
                  <a:schemeClr val="accent1"/>
                </a:solidFill>
              </a:rPr>
              <a:t> conservative approach and adjusting for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moderately skewed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93839-C895-471F-A0E1-5BF071517C02}"/>
              </a:ext>
            </a:extLst>
          </p:cNvPr>
          <p:cNvSpPr/>
          <p:nvPr/>
        </p:nvSpPr>
        <p:spPr>
          <a:xfrm>
            <a:off x="145561" y="4776586"/>
            <a:ext cx="4032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25 highly-moderately skewed numerical variables</a:t>
            </a:r>
          </a:p>
        </p:txBody>
      </p:sp>
      <p:sp>
        <p:nvSpPr>
          <p:cNvPr id="18" name="Right Arrow 13">
            <a:extLst>
              <a:ext uri="{FF2B5EF4-FFF2-40B4-BE49-F238E27FC236}">
                <a16:creationId xmlns:a16="http://schemas.microsoft.com/office/drawing/2014/main" id="{AF4D9E06-4D8E-442A-9A2D-7CCD47A0CCFC}"/>
              </a:ext>
            </a:extLst>
          </p:cNvPr>
          <p:cNvSpPr/>
          <p:nvPr/>
        </p:nvSpPr>
        <p:spPr>
          <a:xfrm>
            <a:off x="3347864" y="3693285"/>
            <a:ext cx="1979716" cy="825879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DF6B4-7B09-4E92-A6F0-E58AAF02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062" y="1660872"/>
            <a:ext cx="2097245" cy="24311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FCDD51E-21AB-4339-9932-4358FF74628E}"/>
              </a:ext>
            </a:extLst>
          </p:cNvPr>
          <p:cNvSpPr/>
          <p:nvPr/>
        </p:nvSpPr>
        <p:spPr>
          <a:xfrm>
            <a:off x="5220072" y="4271264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16 highly-moderately skewed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72088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Understand feature importance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867336" y="245041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15616" y="2466708"/>
            <a:ext cx="2344008" cy="830997"/>
            <a:chOff x="803640" y="3362835"/>
            <a:chExt cx="2044915" cy="8309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20449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Run RF algorithm and observe feature importance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A43F76C-DC1B-46C8-9034-A235F5A5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495" y="504057"/>
            <a:ext cx="2141841" cy="2617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69751B-AA22-422A-956A-4FA85593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495" y="3102386"/>
            <a:ext cx="2141841" cy="19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5" y="710857"/>
            <a:ext cx="2014172" cy="1384995"/>
            <a:chOff x="803639" y="3230134"/>
            <a:chExt cx="1757166" cy="1384995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39" y="3230134"/>
              <a:ext cx="17571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Data engineering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We see high correlations between variables that are related to areas/SF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004048" y="863355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252328" y="879646"/>
            <a:ext cx="2014171" cy="1015663"/>
            <a:chOff x="803640" y="3362835"/>
            <a:chExt cx="1757165" cy="10156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Combining relevant area/SF related variables into new variables.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3B5C27-F3E7-477E-B8D7-F921CE8D2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75507"/>
              </p:ext>
            </p:extLst>
          </p:nvPr>
        </p:nvGraphicFramePr>
        <p:xfrm>
          <a:off x="5647034" y="2345650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SF’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ight Arrow 13">
            <a:extLst>
              <a:ext uri="{FF2B5EF4-FFF2-40B4-BE49-F238E27FC236}">
                <a16:creationId xmlns:a16="http://schemas.microsoft.com/office/drawing/2014/main" id="{144F524E-2D18-4FF4-A19C-B76C24CE6240}"/>
              </a:ext>
            </a:extLst>
          </p:cNvPr>
          <p:cNvSpPr/>
          <p:nvPr/>
        </p:nvSpPr>
        <p:spPr>
          <a:xfrm>
            <a:off x="3415278" y="2137701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071AD07-F26E-4DE3-84D3-88D40C2BC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20789"/>
              </p:ext>
            </p:extLst>
          </p:nvPr>
        </p:nvGraphicFramePr>
        <p:xfrm>
          <a:off x="532413" y="2180700"/>
          <a:ext cx="280831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TotalBsmtSF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‘1stFlrSF’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‘2ndFlrSF’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4088FC7-64E0-4666-B3F9-F36B82F0B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47371"/>
              </p:ext>
            </p:extLst>
          </p:nvPr>
        </p:nvGraphicFramePr>
        <p:xfrm>
          <a:off x="5647034" y="33028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Bathrooms’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ight Arrow 13">
            <a:extLst>
              <a:ext uri="{FF2B5EF4-FFF2-40B4-BE49-F238E27FC236}">
                <a16:creationId xmlns:a16="http://schemas.microsoft.com/office/drawing/2014/main" id="{246139A7-83C1-46F4-BC27-428FAFE7C2ED}"/>
              </a:ext>
            </a:extLst>
          </p:cNvPr>
          <p:cNvSpPr/>
          <p:nvPr/>
        </p:nvSpPr>
        <p:spPr>
          <a:xfrm>
            <a:off x="3415278" y="3083881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34C9EED-BB3A-404B-B2DB-AA71F0294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48473"/>
              </p:ext>
            </p:extLst>
          </p:nvPr>
        </p:nvGraphicFramePr>
        <p:xfrm>
          <a:off x="532413" y="2957191"/>
          <a:ext cx="28083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FullBath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HalfBath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 * 0.5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BsmtFullBath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BsmtHalfBath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’*0.5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2B62D1-C512-451A-8E72-882169BD8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23309"/>
              </p:ext>
            </p:extLst>
          </p:nvPr>
        </p:nvGraphicFramePr>
        <p:xfrm>
          <a:off x="5652120" y="4310975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Porch’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ight Arrow 13">
            <a:extLst>
              <a:ext uri="{FF2B5EF4-FFF2-40B4-BE49-F238E27FC236}">
                <a16:creationId xmlns:a16="http://schemas.microsoft.com/office/drawing/2014/main" id="{0FBE998A-3A19-4C75-9729-CFAAB8C499B0}"/>
              </a:ext>
            </a:extLst>
          </p:cNvPr>
          <p:cNvSpPr/>
          <p:nvPr/>
        </p:nvSpPr>
        <p:spPr>
          <a:xfrm>
            <a:off x="3420364" y="4155926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439F207-104F-4362-AC6F-3EF9B70D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66924"/>
              </p:ext>
            </p:extLst>
          </p:nvPr>
        </p:nvGraphicFramePr>
        <p:xfrm>
          <a:off x="537499" y="3942174"/>
          <a:ext cx="280831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OpenPorchSF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‘3SsnPorch’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EnclosedPorch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ScreenPorch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WoodDeckSF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75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Same Side Corner Rectangle 63"/>
          <p:cNvSpPr/>
          <p:nvPr/>
        </p:nvSpPr>
        <p:spPr>
          <a:xfrm rot="10800000" flipH="1">
            <a:off x="698427" y="3206909"/>
            <a:ext cx="3275762" cy="1058093"/>
          </a:xfrm>
          <a:custGeom>
            <a:avLst/>
            <a:gdLst/>
            <a:ahLst/>
            <a:cxnLst/>
            <a:rect l="l" t="t" r="r" b="b"/>
            <a:pathLst>
              <a:path w="3275762" h="1058093">
                <a:moveTo>
                  <a:pt x="442297" y="1058093"/>
                </a:moveTo>
                <a:lnTo>
                  <a:pt x="2818561" y="1058093"/>
                </a:lnTo>
                <a:cubicBezTo>
                  <a:pt x="2818561" y="1010646"/>
                  <a:pt x="2818561" y="963198"/>
                  <a:pt x="2818561" y="915751"/>
                </a:cubicBezTo>
                <a:lnTo>
                  <a:pt x="3167330" y="915751"/>
                </a:lnTo>
                <a:cubicBezTo>
                  <a:pt x="3227215" y="915751"/>
                  <a:pt x="3275762" y="867204"/>
                  <a:pt x="3275762" y="807320"/>
                </a:cubicBezTo>
                <a:cubicBezTo>
                  <a:pt x="3275762" y="747435"/>
                  <a:pt x="3227215" y="698888"/>
                  <a:pt x="3167330" y="698888"/>
                </a:cubicBezTo>
                <a:lnTo>
                  <a:pt x="2818562" y="698888"/>
                </a:lnTo>
                <a:lnTo>
                  <a:pt x="2818562" y="529047"/>
                </a:lnTo>
                <a:cubicBezTo>
                  <a:pt x="2818562" y="236862"/>
                  <a:pt x="2581700" y="0"/>
                  <a:pt x="2289515" y="0"/>
                </a:cubicBezTo>
                <a:lnTo>
                  <a:pt x="971344" y="0"/>
                </a:lnTo>
                <a:cubicBezTo>
                  <a:pt x="679159" y="0"/>
                  <a:pt x="442297" y="236862"/>
                  <a:pt x="442297" y="529047"/>
                </a:cubicBezTo>
                <a:lnTo>
                  <a:pt x="442297" y="698888"/>
                </a:lnTo>
                <a:lnTo>
                  <a:pt x="108433" y="698887"/>
                </a:lnTo>
                <a:cubicBezTo>
                  <a:pt x="48548" y="698887"/>
                  <a:pt x="1" y="747434"/>
                  <a:pt x="1" y="807319"/>
                </a:cubicBezTo>
                <a:lnTo>
                  <a:pt x="0" y="807319"/>
                </a:lnTo>
                <a:cubicBezTo>
                  <a:pt x="0" y="867204"/>
                  <a:pt x="48547" y="915751"/>
                  <a:pt x="108432" y="915751"/>
                </a:cubicBezTo>
                <a:lnTo>
                  <a:pt x="442297" y="91575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9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1087696" y="4371950"/>
            <a:ext cx="2497223" cy="288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96" name="Group 4095"/>
          <p:cNvGrpSpPr/>
          <p:nvPr/>
        </p:nvGrpSpPr>
        <p:grpSpPr>
          <a:xfrm>
            <a:off x="767240" y="1531333"/>
            <a:ext cx="2376265" cy="654103"/>
            <a:chOff x="767240" y="1531333"/>
            <a:chExt cx="2376265" cy="654103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</p:grpSpPr>
        <p:sp>
          <p:nvSpPr>
            <p:cNvPr id="115" name="Round Same Side Corner Rectangle 114"/>
            <p:cNvSpPr/>
            <p:nvPr/>
          </p:nvSpPr>
          <p:spPr>
            <a:xfrm rot="19800000" flipH="1">
              <a:off x="767240" y="1655028"/>
              <a:ext cx="2376265" cy="530408"/>
            </a:xfrm>
            <a:custGeom>
              <a:avLst/>
              <a:gdLst/>
              <a:ahLst/>
              <a:cxnLst/>
              <a:rect l="l" t="t" r="r" b="b"/>
              <a:pathLst>
                <a:path w="2376265" h="530408">
                  <a:moveTo>
                    <a:pt x="109948" y="184516"/>
                  </a:moveTo>
                  <a:cubicBezTo>
                    <a:pt x="45336" y="211844"/>
                    <a:pt x="0" y="275822"/>
                    <a:pt x="0" y="350389"/>
                  </a:cubicBezTo>
                  <a:lnTo>
                    <a:pt x="0" y="530408"/>
                  </a:lnTo>
                  <a:lnTo>
                    <a:pt x="2376264" y="530408"/>
                  </a:lnTo>
                  <a:cubicBezTo>
                    <a:pt x="2376264" y="470402"/>
                    <a:pt x="2376265" y="410395"/>
                    <a:pt x="2376265" y="350389"/>
                  </a:cubicBezTo>
                  <a:cubicBezTo>
                    <a:pt x="2376265" y="250967"/>
                    <a:pt x="2295667" y="170369"/>
                    <a:pt x="2196245" y="170369"/>
                  </a:cubicBezTo>
                  <a:lnTo>
                    <a:pt x="1416732" y="170369"/>
                  </a:lnTo>
                  <a:lnTo>
                    <a:pt x="1416732" y="54007"/>
                  </a:lnTo>
                  <a:cubicBezTo>
                    <a:pt x="1416732" y="24180"/>
                    <a:pt x="1392552" y="0"/>
                    <a:pt x="1362725" y="0"/>
                  </a:cubicBezTo>
                  <a:lnTo>
                    <a:pt x="1013539" y="0"/>
                  </a:lnTo>
                  <a:cubicBezTo>
                    <a:pt x="983712" y="0"/>
                    <a:pt x="959532" y="24180"/>
                    <a:pt x="959532" y="54007"/>
                  </a:cubicBezTo>
                  <a:lnTo>
                    <a:pt x="959532" y="170369"/>
                  </a:lnTo>
                  <a:lnTo>
                    <a:pt x="180020" y="170369"/>
                  </a:lnTo>
                  <a:cubicBezTo>
                    <a:pt x="155165" y="170369"/>
                    <a:pt x="131486" y="175406"/>
                    <a:pt x="109948" y="184516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19800000" flipH="1">
              <a:off x="1336244" y="1531333"/>
              <a:ext cx="914400" cy="216863"/>
            </a:xfrm>
            <a:prstGeom prst="roundRect">
              <a:avLst>
                <a:gd name="adj" fmla="val 50000"/>
              </a:avLst>
            </a:pr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8" name="Rectangle 9"/>
          <p:cNvSpPr/>
          <p:nvPr/>
        </p:nvSpPr>
        <p:spPr>
          <a:xfrm>
            <a:off x="3334084" y="2586694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Rectangle 23"/>
          <p:cNvSpPr/>
          <p:nvPr/>
        </p:nvSpPr>
        <p:spPr>
          <a:xfrm>
            <a:off x="3062454" y="2531560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Rectangle 30"/>
          <p:cNvSpPr/>
          <p:nvPr/>
        </p:nvSpPr>
        <p:spPr>
          <a:xfrm>
            <a:off x="3005684" y="2315839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1" name="Oval 7"/>
          <p:cNvSpPr/>
          <p:nvPr/>
        </p:nvSpPr>
        <p:spPr>
          <a:xfrm>
            <a:off x="3204225" y="2064534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Oval 21"/>
          <p:cNvSpPr>
            <a:spLocks noChangeAspect="1"/>
          </p:cNvSpPr>
          <p:nvPr/>
        </p:nvSpPr>
        <p:spPr>
          <a:xfrm>
            <a:off x="1404502" y="2730088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8"/>
          <p:cNvSpPr/>
          <p:nvPr/>
        </p:nvSpPr>
        <p:spPr>
          <a:xfrm>
            <a:off x="1649989" y="2618562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97049" y="2657392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Donut 74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Up Arrow 75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64745" y="231633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8" name="Donut 77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16"/>
          <p:cNvSpPr/>
          <p:nvPr/>
        </p:nvSpPr>
        <p:spPr>
          <a:xfrm rot="2700000">
            <a:off x="1915675" y="227565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Block Arc 14"/>
          <p:cNvSpPr/>
          <p:nvPr/>
        </p:nvSpPr>
        <p:spPr>
          <a:xfrm rot="16200000">
            <a:off x="2940885" y="1777150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Rounded Rectangle 7"/>
          <p:cNvSpPr/>
          <p:nvPr/>
        </p:nvSpPr>
        <p:spPr>
          <a:xfrm>
            <a:off x="2292678" y="2012859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Parallelogram 15"/>
          <p:cNvSpPr/>
          <p:nvPr/>
        </p:nvSpPr>
        <p:spPr>
          <a:xfrm rot="16200000">
            <a:off x="2833383" y="1990495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5" name="Pie 24"/>
          <p:cNvSpPr/>
          <p:nvPr/>
        </p:nvSpPr>
        <p:spPr>
          <a:xfrm>
            <a:off x="1245416" y="2907810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Round Same Side Corner Rectangle 6"/>
          <p:cNvSpPr>
            <a:spLocks noChangeAspect="1"/>
          </p:cNvSpPr>
          <p:nvPr/>
        </p:nvSpPr>
        <p:spPr>
          <a:xfrm rot="2700000">
            <a:off x="3485022" y="2263232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7" name="Frame 17"/>
          <p:cNvSpPr/>
          <p:nvPr/>
        </p:nvSpPr>
        <p:spPr>
          <a:xfrm>
            <a:off x="1645098" y="2974974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8" name="Rounded Rectangle 27"/>
          <p:cNvSpPr/>
          <p:nvPr/>
        </p:nvSpPr>
        <p:spPr>
          <a:xfrm>
            <a:off x="2607581" y="1918050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Rectangle 36"/>
          <p:cNvSpPr/>
          <p:nvPr/>
        </p:nvSpPr>
        <p:spPr>
          <a:xfrm>
            <a:off x="1853234" y="254139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Rectangle 16"/>
          <p:cNvSpPr/>
          <p:nvPr/>
        </p:nvSpPr>
        <p:spPr>
          <a:xfrm>
            <a:off x="1692347" y="2818623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2249765" y="2941910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23"/>
          <p:cNvSpPr/>
          <p:nvPr/>
        </p:nvSpPr>
        <p:spPr>
          <a:xfrm>
            <a:off x="2308564" y="2659209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Rectangle 30"/>
          <p:cNvSpPr/>
          <p:nvPr/>
        </p:nvSpPr>
        <p:spPr>
          <a:xfrm>
            <a:off x="2030409" y="2490742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4" name="Oval 7"/>
          <p:cNvSpPr/>
          <p:nvPr/>
        </p:nvSpPr>
        <p:spPr>
          <a:xfrm>
            <a:off x="1653585" y="2390467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5" name="Oval 21"/>
          <p:cNvSpPr>
            <a:spLocks noChangeAspect="1"/>
          </p:cNvSpPr>
          <p:nvPr/>
        </p:nvSpPr>
        <p:spPr>
          <a:xfrm>
            <a:off x="2659823" y="223744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Round Same Side Corner Rectangle 8"/>
          <p:cNvSpPr/>
          <p:nvPr/>
        </p:nvSpPr>
        <p:spPr>
          <a:xfrm>
            <a:off x="2542215" y="3003285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915574" y="2983841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8" name="Donut 9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Up Arrow 9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522079" y="275770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Donut 10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" name="Rectangle 16"/>
          <p:cNvSpPr/>
          <p:nvPr/>
        </p:nvSpPr>
        <p:spPr>
          <a:xfrm rot="2700000">
            <a:off x="2824802" y="271702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Block Arc 14"/>
          <p:cNvSpPr/>
          <p:nvPr/>
        </p:nvSpPr>
        <p:spPr>
          <a:xfrm rot="16200000">
            <a:off x="2407672" y="2380567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Rounded Rectangle 7"/>
          <p:cNvSpPr/>
          <p:nvPr/>
        </p:nvSpPr>
        <p:spPr>
          <a:xfrm>
            <a:off x="3230177" y="1777221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Parallelogram 15"/>
          <p:cNvSpPr/>
          <p:nvPr/>
        </p:nvSpPr>
        <p:spPr>
          <a:xfrm rot="16200000">
            <a:off x="2176134" y="2254979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Pie 24"/>
          <p:cNvSpPr/>
          <p:nvPr/>
        </p:nvSpPr>
        <p:spPr>
          <a:xfrm>
            <a:off x="2972921" y="2917704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ound Same Side Corner Rectangle 6"/>
          <p:cNvSpPr>
            <a:spLocks noChangeAspect="1"/>
          </p:cNvSpPr>
          <p:nvPr/>
        </p:nvSpPr>
        <p:spPr>
          <a:xfrm rot="2700000">
            <a:off x="2099770" y="2704603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" name="Frame 17"/>
          <p:cNvSpPr/>
          <p:nvPr/>
        </p:nvSpPr>
        <p:spPr>
          <a:xfrm>
            <a:off x="3230177" y="2918913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Rounded Rectangle 27"/>
          <p:cNvSpPr/>
          <p:nvPr/>
        </p:nvSpPr>
        <p:spPr>
          <a:xfrm>
            <a:off x="1912503" y="2724374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Rectangle 36"/>
          <p:cNvSpPr/>
          <p:nvPr/>
        </p:nvSpPr>
        <p:spPr>
          <a:xfrm>
            <a:off x="2762361" y="298276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16"/>
          <p:cNvSpPr/>
          <p:nvPr/>
        </p:nvSpPr>
        <p:spPr>
          <a:xfrm>
            <a:off x="3049276" y="2732189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Rounded Rectangle 27"/>
          <p:cNvSpPr/>
          <p:nvPr/>
        </p:nvSpPr>
        <p:spPr>
          <a:xfrm>
            <a:off x="1053855" y="2870911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Oval 21"/>
          <p:cNvSpPr>
            <a:spLocks noChangeAspect="1"/>
          </p:cNvSpPr>
          <p:nvPr/>
        </p:nvSpPr>
        <p:spPr>
          <a:xfrm>
            <a:off x="3565983" y="245963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" name="Round Same Side Corner Rectangle 8"/>
          <p:cNvSpPr/>
          <p:nvPr/>
        </p:nvSpPr>
        <p:spPr>
          <a:xfrm>
            <a:off x="2737857" y="2546779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252028" y="1568490"/>
            <a:ext cx="508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Data is cooked and ready!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575908" y="2325503"/>
            <a:ext cx="380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Let the modeling begin… </a:t>
            </a:r>
          </a:p>
        </p:txBody>
      </p:sp>
    </p:spTree>
    <p:extLst>
      <p:ext uri="{BB962C8B-B14F-4D97-AF65-F5344CB8AC3E}">
        <p14:creationId xmlns:p14="http://schemas.microsoft.com/office/powerpoint/2010/main" val="289536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40534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1186</Words>
  <Application>Microsoft Macintosh PowerPoint</Application>
  <PresentationFormat>On-screen Show (16:9)</PresentationFormat>
  <Paragraphs>361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Unicode MS</vt:lpstr>
      <vt:lpstr>Arial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Chloe Moon</cp:lastModifiedBy>
  <cp:revision>167</cp:revision>
  <dcterms:created xsi:type="dcterms:W3CDTF">2016-12-05T23:26:54Z</dcterms:created>
  <dcterms:modified xsi:type="dcterms:W3CDTF">2019-07-30T14:25:00Z</dcterms:modified>
</cp:coreProperties>
</file>