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8"/>
  </p:notesMasterIdLst>
  <p:sldIdLst>
    <p:sldId id="256" r:id="rId3"/>
    <p:sldId id="295" r:id="rId4"/>
    <p:sldId id="304" r:id="rId5"/>
    <p:sldId id="325" r:id="rId6"/>
    <p:sldId id="309" r:id="rId7"/>
    <p:sldId id="306" r:id="rId8"/>
    <p:sldId id="311" r:id="rId9"/>
    <p:sldId id="312" r:id="rId10"/>
    <p:sldId id="316" r:id="rId11"/>
    <p:sldId id="317" r:id="rId12"/>
    <p:sldId id="313" r:id="rId13"/>
    <p:sldId id="314" r:id="rId14"/>
    <p:sldId id="315" r:id="rId15"/>
    <p:sldId id="318" r:id="rId16"/>
    <p:sldId id="319" r:id="rId17"/>
    <p:sldId id="298" r:id="rId18"/>
    <p:sldId id="305" r:id="rId19"/>
    <p:sldId id="320" r:id="rId20"/>
    <p:sldId id="328" r:id="rId21"/>
    <p:sldId id="321" r:id="rId22"/>
    <p:sldId id="326" r:id="rId23"/>
    <p:sldId id="327" r:id="rId24"/>
    <p:sldId id="307" r:id="rId25"/>
    <p:sldId id="286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9888" autoAdjust="0"/>
  </p:normalViewPr>
  <p:slideViewPr>
    <p:cSldViewPr>
      <p:cViewPr>
        <p:scale>
          <a:sx n="100" d="100"/>
          <a:sy n="100" d="100"/>
        </p:scale>
        <p:origin x="840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38CF-9ECC-4BDD-A160-C327833D477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D043-8537-4F54-98AC-60767FB4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Results similar – decided to use fine tuning</a:t>
            </a:r>
          </a:p>
          <a:p>
            <a:r>
              <a:rPr lang="en-US" sz="1200" dirty="0"/>
              <a:t>Results for Lasso and </a:t>
            </a:r>
            <a:r>
              <a:rPr lang="en-US" sz="1200" dirty="0" err="1"/>
              <a:t>ElasticNet</a:t>
            </a:r>
            <a:r>
              <a:rPr lang="en-US" sz="1200" dirty="0"/>
              <a:t> are the same,</a:t>
            </a:r>
          </a:p>
          <a:p>
            <a:r>
              <a:rPr lang="en-US" sz="1200" dirty="0"/>
              <a:t>So thought of removing </a:t>
            </a:r>
            <a:r>
              <a:rPr lang="en-US" sz="1200" dirty="0" err="1"/>
              <a:t>ElasticNet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88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2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  <p:sldLayoutId id="2147483674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78332" y="1334425"/>
            <a:ext cx="5273256" cy="108012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House Prices: 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Advanced Regression Techniques</a:t>
            </a:r>
          </a:p>
          <a:p>
            <a:pPr algn="l">
              <a:spcBef>
                <a:spcPts val="600"/>
              </a:spcBef>
            </a:pPr>
            <a:endParaRPr lang="en-US" sz="2400" b="0" dirty="0"/>
          </a:p>
          <a:p>
            <a:pPr algn="l">
              <a:spcBef>
                <a:spcPts val="600"/>
              </a:spcBef>
            </a:pPr>
            <a:r>
              <a:rPr lang="en-US" b="0" dirty="0"/>
              <a:t> 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55976" y="3723878"/>
            <a:ext cx="4320480" cy="432048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T</a:t>
            </a:r>
            <a:r>
              <a:rPr lang="en-US" altLang="zh-CN" b="1" dirty="0">
                <a:solidFill>
                  <a:schemeClr val="tx2"/>
                </a:solidFill>
              </a:rPr>
              <a:t>eam Stack Underflow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Mengran Jessie Cui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Chloe Moon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Lilian Yuan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NYC Data Science Academy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July 28, 2019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9B8AD-C2D0-4352-90F7-21D735E4ABCE}"/>
              </a:ext>
            </a:extLst>
          </p:cNvPr>
          <p:cNvSpPr/>
          <p:nvPr/>
        </p:nvSpPr>
        <p:spPr>
          <a:xfrm>
            <a:off x="4602356" y="1988268"/>
            <a:ext cx="467958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Predicting Ames housing price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using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0807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397" y="771550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9677" y="787841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941397" y="228024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89677" y="2296532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2: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Correlation heatmap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1A9CC-6826-408D-A213-F43FA4D4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27534"/>
            <a:ext cx="4284620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752E66-DA64-4F87-A4C6-5A2359C9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71" y="612348"/>
            <a:ext cx="1296145" cy="433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46070-ED94-435B-92AD-616D1542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86" y="612348"/>
            <a:ext cx="1745117" cy="4330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D5F98F-F91B-4699-B4DF-C231B557622B}"/>
              </a:ext>
            </a:extLst>
          </p:cNvPr>
          <p:cNvSpPr/>
          <p:nvPr/>
        </p:nvSpPr>
        <p:spPr>
          <a:xfrm>
            <a:off x="5883446" y="827267"/>
            <a:ext cx="560762" cy="145645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79268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5" y="489098"/>
            <a:ext cx="110859" cy="107442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499809"/>
            <a:ext cx="3456384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51960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535897"/>
            <a:ext cx="2704048" cy="1200329"/>
            <a:chOff x="803640" y="3362835"/>
            <a:chExt cx="1757165" cy="120032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Identify the reason for missing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Fill in missing values to the best judgments </a:t>
              </a:r>
            </a:p>
          </p:txBody>
        </p: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37C8A98-FB95-4565-A1DF-0984EF15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9911"/>
              </p:ext>
            </p:extLst>
          </p:nvPr>
        </p:nvGraphicFramePr>
        <p:xfrm>
          <a:off x="175893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None (categorical)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095CF1-2F36-41FF-9D24-1E4C3D03D292}"/>
              </a:ext>
            </a:extLst>
          </p:cNvPr>
          <p:cNvSpPr/>
          <p:nvPr/>
        </p:nvSpPr>
        <p:spPr>
          <a:xfrm>
            <a:off x="103885" y="1921877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None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GarageType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GarageFinish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BsmtExposure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'BsmtFinType1’ etc.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FF470F1-F189-4431-8B67-EDA8B1F3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19616"/>
              </p:ext>
            </p:extLst>
          </p:nvPr>
        </p:nvGraphicFramePr>
        <p:xfrm>
          <a:off x="315985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Assume it is typical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C4D29E08-FEC8-4069-A24F-3D9B555B56DF}"/>
              </a:ext>
            </a:extLst>
          </p:cNvPr>
          <p:cNvSpPr/>
          <p:nvPr/>
        </p:nvSpPr>
        <p:spPr>
          <a:xfrm>
            <a:off x="3087843" y="1924402"/>
            <a:ext cx="30963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it belongs to the category “typical”.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‘Functional’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095164C-F9A3-4F62-869F-DD6C3118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7259"/>
              </p:ext>
            </p:extLst>
          </p:nvPr>
        </p:nvGraphicFramePr>
        <p:xfrm>
          <a:off x="179512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0 (numerical)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FA71A142-468F-4BF6-8981-082CD4791CA7}"/>
              </a:ext>
            </a:extLst>
          </p:cNvPr>
          <p:cNvSpPr/>
          <p:nvPr/>
        </p:nvSpPr>
        <p:spPr>
          <a:xfrm>
            <a:off x="107504" y="3652594"/>
            <a:ext cx="29523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0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'GarageYrBlt’,'GarageArea’,'GarageCars','MasVnrArea','BsmtFinSF1','BsmtFinSF2','BsmtFullBath','BsmtHalfBath','FullBath','HalfBath’ etc. 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3D133D3-4960-4638-BE31-834DD36B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96480"/>
              </p:ext>
            </p:extLst>
          </p:nvPr>
        </p:nvGraphicFramePr>
        <p:xfrm>
          <a:off x="3159851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 can impute from existing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B7EBC949-7194-4CFD-8757-F965720F387F}"/>
              </a:ext>
            </a:extLst>
          </p:cNvPr>
          <p:cNvSpPr/>
          <p:nvPr/>
        </p:nvSpPr>
        <p:spPr>
          <a:xfrm>
            <a:off x="3087843" y="3655119"/>
            <a:ext cx="316835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 is dependent on the zoning district in which a property is located (i.e. ‘Neighborhood’)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Group by neighborhood &amp;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LotArea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and fill in missing value by the median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of each neighborhood.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2E907E-ED15-4C51-856A-EB60DF7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51174"/>
              </p:ext>
            </p:extLst>
          </p:nvPr>
        </p:nvGraphicFramePr>
        <p:xfrm>
          <a:off x="614718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Still missing?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1BEF33A2-6F4B-4BE0-B295-45EDAD92CCB1}"/>
              </a:ext>
            </a:extLst>
          </p:cNvPr>
          <p:cNvSpPr/>
          <p:nvPr/>
        </p:nvSpPr>
        <p:spPr>
          <a:xfrm>
            <a:off x="6075173" y="1933634"/>
            <a:ext cx="303333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Observe how many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are there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Luckily, there are very few missing (&lt;5%) for each of the variables that still have missing values.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We filled in by taking the most common value.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'Exterior1st','Exterior2nd','SaleType','Electrical','KitchenQual’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8524E-E426-47AA-999B-1A0B9590D12E}"/>
              </a:ext>
            </a:extLst>
          </p:cNvPr>
          <p:cNvSpPr/>
          <p:nvPr/>
        </p:nvSpPr>
        <p:spPr>
          <a:xfrm>
            <a:off x="6184187" y="4046200"/>
            <a:ext cx="31683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cs typeface="Arial" pitchFamily="34" charset="0"/>
              </a:rPr>
              <a:t>Result:</a:t>
            </a:r>
          </a:p>
          <a:p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No missing values now! </a:t>
            </a:r>
          </a:p>
        </p:txBody>
      </p:sp>
    </p:spTree>
    <p:extLst>
      <p:ext uri="{BB962C8B-B14F-4D97-AF65-F5344CB8AC3E}">
        <p14:creationId xmlns:p14="http://schemas.microsoft.com/office/powerpoint/2010/main" val="15632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4866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381" y="447514"/>
            <a:ext cx="108000" cy="971987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5661" y="355793"/>
            <a:ext cx="2232248" cy="1015663"/>
            <a:chOff x="803640" y="3362835"/>
            <a:chExt cx="175716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Some numerical variables are highly skewed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547856" y="447514"/>
            <a:ext cx="108000" cy="971988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796136" y="447515"/>
            <a:ext cx="2014171" cy="591440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Box Cox transformation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FFED8F-D9E7-4810-AC0C-2E031A79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8340"/>
            <a:ext cx="1884816" cy="3281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E1347D-4DFE-4E04-B3A3-D60C7A174EC4}"/>
              </a:ext>
            </a:extLst>
          </p:cNvPr>
          <p:cNvSpPr/>
          <p:nvPr/>
        </p:nvSpPr>
        <p:spPr>
          <a:xfrm>
            <a:off x="2339752" y="2067694"/>
            <a:ext cx="3529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Check for numerical features where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skewness is &gt;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abs(skewness)&gt;1</a:t>
            </a:r>
            <a:r>
              <a:rPr lang="zh-CN" altLang="en-US" sz="1100" dirty="0">
                <a:solidFill>
                  <a:schemeClr val="accent1"/>
                </a:solidFill>
              </a:rPr>
              <a:t>： </a:t>
            </a:r>
            <a:r>
              <a:rPr lang="en-US" sz="1100" dirty="0">
                <a:solidFill>
                  <a:schemeClr val="accent1"/>
                </a:solidFill>
              </a:rPr>
              <a:t>highly skewed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1 &gt; abs(skewness) &gt; 0.5</a:t>
            </a:r>
            <a:r>
              <a:rPr lang="zh-CN" altLang="en-US" sz="1100" dirty="0">
                <a:solidFill>
                  <a:schemeClr val="accent1"/>
                </a:solidFill>
              </a:rPr>
              <a:t>：</a:t>
            </a:r>
            <a:r>
              <a:rPr lang="en-US" sz="1100" dirty="0">
                <a:solidFill>
                  <a:schemeClr val="accent1"/>
                </a:solidFill>
              </a:rPr>
              <a:t> moderately skewed</a:t>
            </a:r>
          </a:p>
          <a:p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T</a:t>
            </a:r>
            <a:r>
              <a:rPr lang="en-US" altLang="zh-CN" sz="1100" dirty="0">
                <a:solidFill>
                  <a:schemeClr val="accent1"/>
                </a:solidFill>
              </a:rPr>
              <a:t>aking</a:t>
            </a:r>
            <a:r>
              <a:rPr lang="en-US" sz="1100" dirty="0">
                <a:solidFill>
                  <a:schemeClr val="accent1"/>
                </a:solidFill>
              </a:rPr>
              <a:t> conservative approach and adjusting for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moderately skewed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3839-C895-471F-A0E1-5BF071517C02}"/>
              </a:ext>
            </a:extLst>
          </p:cNvPr>
          <p:cNvSpPr/>
          <p:nvPr/>
        </p:nvSpPr>
        <p:spPr>
          <a:xfrm>
            <a:off x="145561" y="4776586"/>
            <a:ext cx="4032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25 highly-moderately skewed numerical variables</a:t>
            </a: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AF4D9E06-4D8E-442A-9A2D-7CCD47A0CCFC}"/>
              </a:ext>
            </a:extLst>
          </p:cNvPr>
          <p:cNvSpPr/>
          <p:nvPr/>
        </p:nvSpPr>
        <p:spPr>
          <a:xfrm>
            <a:off x="3347864" y="3693285"/>
            <a:ext cx="1979716" cy="825879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DF6B4-7B09-4E92-A6F0-E58AAF02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62" y="1660872"/>
            <a:ext cx="2097245" cy="24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CDD51E-21AB-4339-9932-4358FF74628E}"/>
              </a:ext>
            </a:extLst>
          </p:cNvPr>
          <p:cNvSpPr/>
          <p:nvPr/>
        </p:nvSpPr>
        <p:spPr>
          <a:xfrm>
            <a:off x="5220072" y="427126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16 highly-moderately skewed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2088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Understand feature importance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45041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466708"/>
            <a:ext cx="2344008" cy="830997"/>
            <a:chOff x="803640" y="3362835"/>
            <a:chExt cx="204491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2044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Run RF algorithm and observe feature importance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A43F76C-DC1B-46C8-9034-A235F5A5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95" y="504057"/>
            <a:ext cx="2141841" cy="261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9751B-AA22-422A-956A-4FA85593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495" y="3102386"/>
            <a:ext cx="2141841" cy="19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5" y="710857"/>
            <a:ext cx="2014172" cy="1384995"/>
            <a:chOff x="803639" y="3230134"/>
            <a:chExt cx="175716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39" y="3230134"/>
              <a:ext cx="17571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engineering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We see high correlations between variables that are related to areas/SF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830997"/>
            <a:chOff x="803640" y="3362835"/>
            <a:chExt cx="175716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Create new area/SF related variables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3B5C27-F3E7-477E-B8D7-F921CE8D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5507"/>
              </p:ext>
            </p:extLst>
          </p:nvPr>
        </p:nvGraphicFramePr>
        <p:xfrm>
          <a:off x="5647034" y="2345650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ight Arrow 13">
            <a:extLst>
              <a:ext uri="{FF2B5EF4-FFF2-40B4-BE49-F238E27FC236}">
                <a16:creationId xmlns:a16="http://schemas.microsoft.com/office/drawing/2014/main" id="{144F524E-2D18-4FF4-A19C-B76C24CE6240}"/>
              </a:ext>
            </a:extLst>
          </p:cNvPr>
          <p:cNvSpPr/>
          <p:nvPr/>
        </p:nvSpPr>
        <p:spPr>
          <a:xfrm>
            <a:off x="3415278" y="213770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071AD07-F26E-4DE3-84D3-88D40C2BC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20789"/>
              </p:ext>
            </p:extLst>
          </p:nvPr>
        </p:nvGraphicFramePr>
        <p:xfrm>
          <a:off x="532413" y="2180700"/>
          <a:ext cx="2808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TotalBsmtSF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‘1stFlrSF’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‘2ndFlrSF’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088FC7-64E0-4666-B3F9-F36B82F0B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47371"/>
              </p:ext>
            </p:extLst>
          </p:nvPr>
        </p:nvGraphicFramePr>
        <p:xfrm>
          <a:off x="5647034" y="33028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Bathrooms’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ight Arrow 13">
            <a:extLst>
              <a:ext uri="{FF2B5EF4-FFF2-40B4-BE49-F238E27FC236}">
                <a16:creationId xmlns:a16="http://schemas.microsoft.com/office/drawing/2014/main" id="{246139A7-83C1-46F4-BC27-428FAFE7C2ED}"/>
              </a:ext>
            </a:extLst>
          </p:cNvPr>
          <p:cNvSpPr/>
          <p:nvPr/>
        </p:nvSpPr>
        <p:spPr>
          <a:xfrm>
            <a:off x="3415278" y="308388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34C9EED-BB3A-404B-B2DB-AA71F029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8473"/>
              </p:ext>
            </p:extLst>
          </p:nvPr>
        </p:nvGraphicFramePr>
        <p:xfrm>
          <a:off x="532413" y="2957191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 * 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’*0.5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2B62D1-C512-451A-8E72-882169BD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23309"/>
              </p:ext>
            </p:extLst>
          </p:nvPr>
        </p:nvGraphicFramePr>
        <p:xfrm>
          <a:off x="5652120" y="4310975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Porch’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ight Arrow 13">
            <a:extLst>
              <a:ext uri="{FF2B5EF4-FFF2-40B4-BE49-F238E27FC236}">
                <a16:creationId xmlns:a16="http://schemas.microsoft.com/office/drawing/2014/main" id="{0FBE998A-3A19-4C75-9729-CFAAB8C499B0}"/>
              </a:ext>
            </a:extLst>
          </p:cNvPr>
          <p:cNvSpPr/>
          <p:nvPr/>
        </p:nvSpPr>
        <p:spPr>
          <a:xfrm>
            <a:off x="3420364" y="4155926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39F207-104F-4362-AC6F-3EF9B70D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66924"/>
              </p:ext>
            </p:extLst>
          </p:nvPr>
        </p:nvGraphicFramePr>
        <p:xfrm>
          <a:off x="537499" y="3942174"/>
          <a:ext cx="28083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OpenPorchSF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‘3SsnPorch’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EnclosedPorch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ScreenPorch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WoodDeckSF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5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2028" y="1568490"/>
            <a:ext cx="508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is cooked and ready!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75908" y="2325503"/>
            <a:ext cx="38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Let the modeling begin…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40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Candidates: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5566" y="1546001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8466" y="139493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6746" y="1394938"/>
            <a:ext cx="2014171" cy="494928"/>
            <a:chOff x="803640" y="3346544"/>
            <a:chExt cx="1757165" cy="494928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46544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Ridge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383" y="257175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3262" y="2460918"/>
            <a:ext cx="2014171" cy="832580"/>
            <a:chOff x="803640" y="3362835"/>
            <a:chExt cx="1757165" cy="83258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Allows feature selection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Lasso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198" y="36756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46746" y="3506892"/>
            <a:ext cx="2229110" cy="832580"/>
            <a:chOff x="803640" y="3362835"/>
            <a:chExt cx="1757165" cy="83258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Hybrid of Ridge &amp; Lasso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Elastic Net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35939" y="3038377"/>
            <a:ext cx="2204909" cy="1525077"/>
            <a:chOff x="803640" y="3362835"/>
            <a:chExt cx="1757165" cy="152507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A subtype of GDBT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Leaf-wise growth strategy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5"/>
                  </a:solidFill>
                  <a:cs typeface="Arial" pitchFamily="34" charset="0"/>
                </a:rPr>
                <a:t>Gradient-based one-side sampling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5"/>
                  </a:solidFill>
                  <a:cs typeface="Arial" pitchFamily="34" charset="0"/>
                </a:rPr>
                <a:t>Exclusive feature bundling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Faster speed and improved accuracy</a:t>
              </a:r>
              <a:r>
                <a:rPr lang="en-US" altLang="ko-KR" sz="1100" dirty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LightGBM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22699" y="3022197"/>
            <a:ext cx="2204909" cy="2217575"/>
            <a:chOff x="803640" y="3362835"/>
            <a:chExt cx="1757165" cy="2217575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Extreme GDBT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Leaf-wise growth strategy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Pre-sorted algorithm &amp; histogram-based algorithm to find best split.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Faster speed and improved accuracy</a:t>
              </a:r>
              <a:endParaRPr lang="ko-KR" altLang="en-US" sz="11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1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6"/>
                  </a:solidFill>
                  <a:cs typeface="Arial" pitchFamily="34" charset="0"/>
                </a:rPr>
                <a:t>XGBoost</a:t>
              </a:r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15827" y="1699100"/>
            <a:ext cx="2445134" cy="1171134"/>
            <a:chOff x="803640" y="3362835"/>
            <a:chExt cx="1944678" cy="117113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9446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Ensemble a group of simple and weak models and making predictions using the weighted average of their output</a:t>
              </a:r>
            </a:p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Gradient Boosting (GDBT) 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EA0234-6E0F-4C87-A91B-F96E964A3B0F}"/>
              </a:ext>
            </a:extLst>
          </p:cNvPr>
          <p:cNvGrpSpPr/>
          <p:nvPr/>
        </p:nvGrpSpPr>
        <p:grpSpPr>
          <a:xfrm>
            <a:off x="3922699" y="1701386"/>
            <a:ext cx="2374211" cy="817191"/>
            <a:chOff x="-3253195" y="1865573"/>
            <a:chExt cx="1757165" cy="81719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016BC9-A955-4729-A06C-88345535C977}"/>
                </a:ext>
              </a:extLst>
            </p:cNvPr>
            <p:cNvSpPr txBox="1"/>
            <p:nvPr/>
          </p:nvSpPr>
          <p:spPr>
            <a:xfrm>
              <a:off x="-3253195" y="2082600"/>
              <a:ext cx="17571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Decision Tree model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Use a random subset of features at each split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6C259-F6FA-4F1E-AEC5-3E524ADD577D}"/>
                </a:ext>
              </a:extLst>
            </p:cNvPr>
            <p:cNvSpPr txBox="1"/>
            <p:nvPr/>
          </p:nvSpPr>
          <p:spPr>
            <a:xfrm>
              <a:off x="-3253195" y="1865573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Random Forest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6" name="Rounded Rectangle 15">
            <a:extLst>
              <a:ext uri="{FF2B5EF4-FFF2-40B4-BE49-F238E27FC236}">
                <a16:creationId xmlns:a16="http://schemas.microsoft.com/office/drawing/2014/main" id="{09433DFC-CA79-4773-98CD-19C66396E3FF}"/>
              </a:ext>
            </a:extLst>
          </p:cNvPr>
          <p:cNvSpPr/>
          <p:nvPr/>
        </p:nvSpPr>
        <p:spPr>
          <a:xfrm>
            <a:off x="597280" y="696191"/>
            <a:ext cx="2411255" cy="459788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30EE8C-D09E-4440-936F-B77A460F5119}"/>
              </a:ext>
            </a:extLst>
          </p:cNvPr>
          <p:cNvSpPr/>
          <p:nvPr/>
        </p:nvSpPr>
        <p:spPr>
          <a:xfrm>
            <a:off x="847420" y="74292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Linear modeling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71F591-4826-4D88-B0DF-B820D216024D}"/>
              </a:ext>
            </a:extLst>
          </p:cNvPr>
          <p:cNvSpPr/>
          <p:nvPr/>
        </p:nvSpPr>
        <p:spPr>
          <a:xfrm>
            <a:off x="798466" y="246091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A2CC8D-6C59-4820-9086-8C5C5EB07D31}"/>
              </a:ext>
            </a:extLst>
          </p:cNvPr>
          <p:cNvSpPr/>
          <p:nvPr/>
        </p:nvSpPr>
        <p:spPr>
          <a:xfrm>
            <a:off x="813197" y="3522989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15">
            <a:extLst>
              <a:ext uri="{FF2B5EF4-FFF2-40B4-BE49-F238E27FC236}">
                <a16:creationId xmlns:a16="http://schemas.microsoft.com/office/drawing/2014/main" id="{8F7D0AFC-9D7A-4A98-8DEB-BF7B4A99CB2E}"/>
              </a:ext>
            </a:extLst>
          </p:cNvPr>
          <p:cNvSpPr/>
          <p:nvPr/>
        </p:nvSpPr>
        <p:spPr>
          <a:xfrm>
            <a:off x="4218411" y="713362"/>
            <a:ext cx="2945877" cy="459788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7BF34E-D905-42D3-BC44-3E28DC0A4AAC}"/>
              </a:ext>
            </a:extLst>
          </p:cNvPr>
          <p:cNvSpPr/>
          <p:nvPr/>
        </p:nvSpPr>
        <p:spPr>
          <a:xfrm>
            <a:off x="4468551" y="76009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Non-Linear modeling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73C53F-D683-4B4F-9C79-61F89F22E2D7}"/>
              </a:ext>
            </a:extLst>
          </p:cNvPr>
          <p:cNvSpPr txBox="1"/>
          <p:nvPr/>
        </p:nvSpPr>
        <p:spPr>
          <a:xfrm>
            <a:off x="3075975" y="1902001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3F59CB-CCAC-4B4F-94A2-D282E2004B27}"/>
              </a:ext>
            </a:extLst>
          </p:cNvPr>
          <p:cNvSpPr/>
          <p:nvPr/>
        </p:nvSpPr>
        <p:spPr>
          <a:xfrm>
            <a:off x="3678875" y="175093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33850-29AC-42FC-826B-87DC44FF33BC}"/>
              </a:ext>
            </a:extLst>
          </p:cNvPr>
          <p:cNvSpPr txBox="1"/>
          <p:nvPr/>
        </p:nvSpPr>
        <p:spPr>
          <a:xfrm>
            <a:off x="3066661" y="317326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C61D66-94AF-4D2E-920D-D6EFE23BD96E}"/>
              </a:ext>
            </a:extLst>
          </p:cNvPr>
          <p:cNvSpPr/>
          <p:nvPr/>
        </p:nvSpPr>
        <p:spPr>
          <a:xfrm>
            <a:off x="3669561" y="3022197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1E75E5-B80E-426B-835D-C9698BAB8874}"/>
              </a:ext>
            </a:extLst>
          </p:cNvPr>
          <p:cNvSpPr txBox="1"/>
          <p:nvPr/>
        </p:nvSpPr>
        <p:spPr>
          <a:xfrm>
            <a:off x="5891389" y="1902001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514376-0026-4924-AC00-581416469246}"/>
              </a:ext>
            </a:extLst>
          </p:cNvPr>
          <p:cNvSpPr/>
          <p:nvPr/>
        </p:nvSpPr>
        <p:spPr>
          <a:xfrm>
            <a:off x="6494289" y="175093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39E5AD-4E8D-4699-946A-15B632AA1E74}"/>
              </a:ext>
            </a:extLst>
          </p:cNvPr>
          <p:cNvSpPr txBox="1"/>
          <p:nvPr/>
        </p:nvSpPr>
        <p:spPr>
          <a:xfrm>
            <a:off x="5904927" y="318931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B03D6CA-76AC-445A-9EF5-FC923786BFDB}"/>
              </a:ext>
            </a:extLst>
          </p:cNvPr>
          <p:cNvSpPr/>
          <p:nvPr/>
        </p:nvSpPr>
        <p:spPr>
          <a:xfrm>
            <a:off x="6507827" y="3038253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Machine Learning Models Candidates:</a:t>
            </a:r>
            <a:endParaRPr lang="ko-KR" alt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B33DA9-6DEF-4745-82D6-D232F1EC0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08035"/>
              </p:ext>
            </p:extLst>
          </p:nvPr>
        </p:nvGraphicFramePr>
        <p:xfrm>
          <a:off x="323528" y="699542"/>
          <a:ext cx="8496943" cy="392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469">
                  <a:extLst>
                    <a:ext uri="{9D8B030D-6E8A-4147-A177-3AD203B41FA5}">
                      <a16:colId xmlns:a16="http://schemas.microsoft.com/office/drawing/2014/main" val="4070916486"/>
                    </a:ext>
                  </a:extLst>
                </a:gridCol>
                <a:gridCol w="3921666">
                  <a:extLst>
                    <a:ext uri="{9D8B030D-6E8A-4147-A177-3AD203B41FA5}">
                      <a16:colId xmlns:a16="http://schemas.microsoft.com/office/drawing/2014/main" val="197476"/>
                    </a:ext>
                  </a:extLst>
                </a:gridCol>
                <a:gridCol w="3122808">
                  <a:extLst>
                    <a:ext uri="{9D8B030D-6E8A-4147-A177-3AD203B41FA5}">
                      <a16:colId xmlns:a16="http://schemas.microsoft.com/office/drawing/2014/main" val="380305221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59009"/>
                  </a:ext>
                </a:extLst>
              </a:tr>
              <a:tr h="374667">
                <a:tc>
                  <a:txBody>
                    <a:bodyPr/>
                    <a:lstStyle/>
                    <a:p>
                      <a:r>
                        <a:rPr lang="en-US" sz="12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Easily interpretable, computationally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very robust to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62048"/>
                  </a:ext>
                </a:extLst>
              </a:tr>
              <a:tr h="209389">
                <a:tc>
                  <a:txBody>
                    <a:bodyPr/>
                    <a:lstStyle/>
                    <a:p>
                      <a:r>
                        <a:rPr lang="en-US" sz="12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Easily interpretable, computationally efficient, have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selection functionality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Not very robust to outliers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32774"/>
                  </a:ext>
                </a:extLst>
              </a:tr>
              <a:tr h="582033">
                <a:tc>
                  <a:txBody>
                    <a:bodyPr/>
                    <a:lstStyle/>
                    <a:p>
                      <a:r>
                        <a:rPr lang="en-US" sz="1200" dirty="0" err="1"/>
                        <a:t>ElasticNet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Easily interpretable, versatile for L1 and L2 </a:t>
                      </a:r>
                    </a:p>
                    <a:p>
                      <a:r>
                        <a:rPr lang="en-US" sz="1200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very robust to outliers, can be </a:t>
                      </a:r>
                    </a:p>
                    <a:p>
                      <a:r>
                        <a:rPr lang="en-US" sz="1200" dirty="0"/>
                        <a:t>over-regularized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7286"/>
                  </a:ext>
                </a:extLst>
              </a:tr>
              <a:tr h="635468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Deals well with large number of features, very </a:t>
                      </a:r>
                    </a:p>
                    <a:p>
                      <a:r>
                        <a:rPr lang="en-US" sz="1200" dirty="0"/>
                        <a:t>convenient when dealing with categorical variables, </a:t>
                      </a:r>
                    </a:p>
                    <a:p>
                      <a:r>
                        <a:rPr lang="en-US" sz="1200" dirty="0"/>
                        <a:t>provides good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Computationally intensive, underpowered </a:t>
                      </a:r>
                    </a:p>
                    <a:p>
                      <a:r>
                        <a:rPr lang="en-US" sz="1200" dirty="0"/>
                        <a:t>for complex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39340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out-of-box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Easy to overfit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39216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XGBoosting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High out-of-box performance, faster computation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Easy to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29120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LightGBM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performance, faster to train, faster computation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lot of hyperparameter optimization and </a:t>
                      </a:r>
                    </a:p>
                    <a:p>
                      <a:r>
                        <a:rPr lang="en-US" sz="1200" dirty="0"/>
                        <a:t>tuning, overfitting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3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1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291" y="53301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Stack the models</a:t>
            </a:r>
            <a:endParaRPr lang="ko-KR" altLang="en-US" dirty="0"/>
          </a:p>
        </p:txBody>
      </p:sp>
      <p:sp>
        <p:nvSpPr>
          <p:cNvPr id="4" name="Rectangle 9"/>
          <p:cNvSpPr/>
          <p:nvPr/>
        </p:nvSpPr>
        <p:spPr>
          <a:xfrm>
            <a:off x="2980263" y="1905006"/>
            <a:ext cx="3183473" cy="2677246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FF4CC7A-B78A-471A-BB9E-D23F14D5A6EE}"/>
              </a:ext>
            </a:extLst>
          </p:cNvPr>
          <p:cNvSpPr/>
          <p:nvPr/>
        </p:nvSpPr>
        <p:spPr>
          <a:xfrm>
            <a:off x="5232133" y="1832512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8390DFFB-FE8F-47BC-9073-4C9125EBB9F5}"/>
              </a:ext>
            </a:extLst>
          </p:cNvPr>
          <p:cNvSpPr/>
          <p:nvPr/>
        </p:nvSpPr>
        <p:spPr>
          <a:xfrm>
            <a:off x="5175363" y="1616791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BC263F19-A965-4B07-9EC7-3C200643384D}"/>
              </a:ext>
            </a:extLst>
          </p:cNvPr>
          <p:cNvSpPr/>
          <p:nvPr/>
        </p:nvSpPr>
        <p:spPr>
          <a:xfrm rot="16200000">
            <a:off x="5003062" y="1291447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997A165B-FB65-4AB8-8C35-B1F15715B780}"/>
              </a:ext>
            </a:extLst>
          </p:cNvPr>
          <p:cNvSpPr/>
          <p:nvPr/>
        </p:nvSpPr>
        <p:spPr>
          <a:xfrm>
            <a:off x="3814777" y="2275926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7C6BE0E-1916-44AF-B506-092E0B00A2FA}"/>
              </a:ext>
            </a:extLst>
          </p:cNvPr>
          <p:cNvSpPr/>
          <p:nvPr/>
        </p:nvSpPr>
        <p:spPr>
          <a:xfrm>
            <a:off x="4419444" y="2242862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5BDDDB-F4D6-4FDC-8712-FBCA63C2B08D}"/>
              </a:ext>
            </a:extLst>
          </p:cNvPr>
          <p:cNvSpPr>
            <a:spLocks noChangeAspect="1"/>
          </p:cNvSpPr>
          <p:nvPr/>
        </p:nvSpPr>
        <p:spPr>
          <a:xfrm>
            <a:off x="4829502" y="1538399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Round Same Side Corner Rectangle 8">
            <a:extLst>
              <a:ext uri="{FF2B5EF4-FFF2-40B4-BE49-F238E27FC236}">
                <a16:creationId xmlns:a16="http://schemas.microsoft.com/office/drawing/2014/main" id="{28E5C8FA-5E04-4B7A-A3B3-FA07E3E2FEE8}"/>
              </a:ext>
            </a:extLst>
          </p:cNvPr>
          <p:cNvSpPr/>
          <p:nvPr/>
        </p:nvSpPr>
        <p:spPr>
          <a:xfrm>
            <a:off x="4711894" y="2304237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F0ABD-11B2-4CA2-980D-7CEB92F07616}"/>
              </a:ext>
            </a:extLst>
          </p:cNvPr>
          <p:cNvGrpSpPr/>
          <p:nvPr/>
        </p:nvGrpSpPr>
        <p:grpSpPr>
          <a:xfrm>
            <a:off x="4691758" y="2058660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Donut 100">
              <a:extLst>
                <a:ext uri="{FF2B5EF4-FFF2-40B4-BE49-F238E27FC236}">
                  <a16:creationId xmlns:a16="http://schemas.microsoft.com/office/drawing/2014/main" id="{21A5E4EB-431F-472F-A3E1-3A13781FC9CE}"/>
                </a:ext>
              </a:extLst>
            </p:cNvPr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101">
              <a:extLst>
                <a:ext uri="{FF2B5EF4-FFF2-40B4-BE49-F238E27FC236}">
                  <a16:creationId xmlns:a16="http://schemas.microsoft.com/office/drawing/2014/main" id="{C1CB8CEA-E9CA-40E5-9ED6-E404D33F0FAF}"/>
                </a:ext>
              </a:extLst>
            </p:cNvPr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102">
              <a:extLst>
                <a:ext uri="{FF2B5EF4-FFF2-40B4-BE49-F238E27FC236}">
                  <a16:creationId xmlns:a16="http://schemas.microsoft.com/office/drawing/2014/main" id="{F965711D-8532-48D0-A87C-D6F8295D0605}"/>
                </a:ext>
              </a:extLst>
            </p:cNvPr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F27A3FD2-91DC-4F2D-B0AE-DC04DB7E9BA8}"/>
              </a:ext>
            </a:extLst>
          </p:cNvPr>
          <p:cNvSpPr/>
          <p:nvPr/>
        </p:nvSpPr>
        <p:spPr>
          <a:xfrm rot="16200000">
            <a:off x="4345813" y="1555931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Pie 24">
            <a:extLst>
              <a:ext uri="{FF2B5EF4-FFF2-40B4-BE49-F238E27FC236}">
                <a16:creationId xmlns:a16="http://schemas.microsoft.com/office/drawing/2014/main" id="{EA675518-246E-446C-9052-F93C6BB1E5FC}"/>
              </a:ext>
            </a:extLst>
          </p:cNvPr>
          <p:cNvSpPr/>
          <p:nvPr/>
        </p:nvSpPr>
        <p:spPr>
          <a:xfrm>
            <a:off x="5142600" y="2218656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B62ECC20-7416-45E7-B6B5-134B285890A0}"/>
              </a:ext>
            </a:extLst>
          </p:cNvPr>
          <p:cNvSpPr/>
          <p:nvPr/>
        </p:nvSpPr>
        <p:spPr>
          <a:xfrm>
            <a:off x="4082182" y="2025326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2D6D2A68-447B-432A-A1DD-F4FE3EDC245F}"/>
              </a:ext>
            </a:extLst>
          </p:cNvPr>
          <p:cNvSpPr/>
          <p:nvPr/>
        </p:nvSpPr>
        <p:spPr>
          <a:xfrm>
            <a:off x="4932040" y="228371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4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36347"/>
              </p:ext>
            </p:extLst>
          </p:nvPr>
        </p:nvGraphicFramePr>
        <p:xfrm>
          <a:off x="467544" y="798542"/>
          <a:ext cx="8208913" cy="354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1023767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981500">
                  <a:extLst>
                    <a:ext uri="{9D8B030D-6E8A-4147-A177-3AD203B41FA5}">
                      <a16:colId xmlns:a16="http://schemas.microsoft.com/office/drawing/2014/main" val="1681223025"/>
                    </a:ext>
                  </a:extLst>
                </a:gridCol>
                <a:gridCol w="1159955">
                  <a:extLst>
                    <a:ext uri="{9D8B030D-6E8A-4147-A177-3AD203B41FA5}">
                      <a16:colId xmlns:a16="http://schemas.microsoft.com/office/drawing/2014/main" val="2957504751"/>
                    </a:ext>
                  </a:extLst>
                </a:gridCol>
                <a:gridCol w="1117508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  <a:gridCol w="1275171">
                  <a:extLst>
                    <a:ext uri="{9D8B030D-6E8A-4147-A177-3AD203B41FA5}">
                      <a16:colId xmlns:a16="http://schemas.microsoft.com/office/drawing/2014/main" val="259256632"/>
                    </a:ext>
                  </a:extLst>
                </a:gridCol>
                <a:gridCol w="1354868">
                  <a:extLst>
                    <a:ext uri="{9D8B030D-6E8A-4147-A177-3AD203B41FA5}">
                      <a16:colId xmlns:a16="http://schemas.microsoft.com/office/drawing/2014/main" val="552621421"/>
                    </a:ext>
                  </a:extLst>
                </a:gridCol>
              </a:tblGrid>
              <a:tr h="4881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 Regression  Auto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Parameter Fine Tuning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CV </a:t>
                      </a:r>
                    </a:p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</a:t>
                      </a:r>
                    </a:p>
                    <a:p>
                      <a:r>
                        <a:rPr lang="en-US" sz="1200" dirty="0"/>
                        <a:t>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CV </a:t>
                      </a:r>
                    </a:p>
                    <a:p>
                      <a:r>
                        <a:rPr lang="en-US" sz="12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1294"/>
                  </a:ext>
                </a:extLst>
              </a:tr>
              <a:tr h="298995">
                <a:tc>
                  <a:txBody>
                    <a:bodyPr/>
                    <a:lstStyle/>
                    <a:p>
                      <a:r>
                        <a:rPr lang="en-US" sz="12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0.094511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298995">
                <a:tc>
                  <a:txBody>
                    <a:bodyPr/>
                    <a:lstStyle/>
                    <a:p>
                      <a:r>
                        <a:rPr lang="en-US" sz="12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3251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ElasticNet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Gradient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75193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LightGBM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449351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76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Experiments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965652-99FD-4068-9BBC-5908F73D2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6425"/>
              </p:ext>
            </p:extLst>
          </p:nvPr>
        </p:nvGraphicFramePr>
        <p:xfrm>
          <a:off x="899592" y="691452"/>
          <a:ext cx="6696744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358538742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41695707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3388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Stacking RMSE on 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Stacking RMSE on Test Data </a:t>
                      </a:r>
                    </a:p>
                    <a:p>
                      <a:pPr algn="ctr"/>
                      <a:r>
                        <a:rPr lang="en-US" sz="1100" dirty="0"/>
                        <a:t>from Kaggle 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8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1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 Predictions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9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Predictions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9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inverse RMSE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1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inverse RMSE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75634"/>
                  </a:ext>
                </a:extLst>
              </a:tr>
            </a:tbl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B99CC9D8-A196-46CF-A939-7A06504375E2}"/>
              </a:ext>
            </a:extLst>
          </p:cNvPr>
          <p:cNvSpPr/>
          <p:nvPr/>
        </p:nvSpPr>
        <p:spPr>
          <a:xfrm>
            <a:off x="7601624" y="1779662"/>
            <a:ext cx="460100" cy="423164"/>
          </a:xfrm>
          <a:prstGeom prst="star5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40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B8243-CFFC-418E-A006-A693A015B779}"/>
              </a:ext>
            </a:extLst>
          </p:cNvPr>
          <p:cNvSpPr/>
          <p:nvPr/>
        </p:nvSpPr>
        <p:spPr>
          <a:xfrm>
            <a:off x="539552" y="267493"/>
            <a:ext cx="3456384" cy="2016223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21F62-7E15-4777-A608-7C7E562216AA}"/>
              </a:ext>
            </a:extLst>
          </p:cNvPr>
          <p:cNvSpPr/>
          <p:nvPr/>
        </p:nvSpPr>
        <p:spPr>
          <a:xfrm>
            <a:off x="539552" y="267494"/>
            <a:ext cx="3456384" cy="4226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44C06A-E197-43E3-A4AB-C987B03B5DD7}"/>
              </a:ext>
            </a:extLst>
          </p:cNvPr>
          <p:cNvGrpSpPr/>
          <p:nvPr/>
        </p:nvGrpSpPr>
        <p:grpSpPr>
          <a:xfrm>
            <a:off x="539552" y="2499742"/>
            <a:ext cx="7920878" cy="2341777"/>
            <a:chOff x="539552" y="267494"/>
            <a:chExt cx="5256584" cy="16561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FAD73A-207F-4183-A518-39D86C0DA85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951C2-EB4E-47AF-98AE-5314593AE2B6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ADA90-1E88-4A0D-84F2-90E7B40879AD}"/>
              </a:ext>
            </a:extLst>
          </p:cNvPr>
          <p:cNvGrpSpPr/>
          <p:nvPr/>
        </p:nvGrpSpPr>
        <p:grpSpPr>
          <a:xfrm>
            <a:off x="4427983" y="267492"/>
            <a:ext cx="2736305" cy="2016225"/>
            <a:chOff x="539552" y="267494"/>
            <a:chExt cx="5256584" cy="16561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F6D5F7-181C-4868-978C-CFCDE802EEA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574001-E48F-4158-9FF8-7196CCC53882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63F266-C7D3-42AC-926B-F4AA74163DA1}"/>
              </a:ext>
            </a:extLst>
          </p:cNvPr>
          <p:cNvSpPr/>
          <p:nvPr/>
        </p:nvSpPr>
        <p:spPr>
          <a:xfrm>
            <a:off x="1686622" y="30198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F616-B050-40D5-9E3F-3833F0B0EEF9}"/>
              </a:ext>
            </a:extLst>
          </p:cNvPr>
          <p:cNvSpPr/>
          <p:nvPr/>
        </p:nvSpPr>
        <p:spPr>
          <a:xfrm>
            <a:off x="683569" y="799294"/>
            <a:ext cx="3024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Kaggle test RMSE 0.11582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Kaggle position at # 648/4353 = 14.88% (~ top 15%) as of July 30, 2019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B0D07-74F8-40D1-9AD1-F73B791E50DA}"/>
              </a:ext>
            </a:extLst>
          </p:cNvPr>
          <p:cNvSpPr/>
          <p:nvPr/>
        </p:nvSpPr>
        <p:spPr>
          <a:xfrm>
            <a:off x="4499992" y="339502"/>
            <a:ext cx="2664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Further Improvement Areas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BD9BC0-0811-4265-BE0B-C58AD5825594}"/>
              </a:ext>
            </a:extLst>
          </p:cNvPr>
          <p:cNvSpPr/>
          <p:nvPr/>
        </p:nvSpPr>
        <p:spPr>
          <a:xfrm>
            <a:off x="3112431" y="256961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Attempts and Thoughts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C08FF-A3D5-4BD8-B54D-2F40547800CE}"/>
              </a:ext>
            </a:extLst>
          </p:cNvPr>
          <p:cNvSpPr/>
          <p:nvPr/>
        </p:nvSpPr>
        <p:spPr>
          <a:xfrm>
            <a:off x="611558" y="3075549"/>
            <a:ext cx="7704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D549A-890E-4846-B348-42D4AB266C2B}"/>
              </a:ext>
            </a:extLst>
          </p:cNvPr>
          <p:cNvSpPr txBox="1"/>
          <p:nvPr/>
        </p:nvSpPr>
        <p:spPr>
          <a:xfrm>
            <a:off x="601016" y="3075549"/>
            <a:ext cx="7787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We attempted to use random forest to impute missing values, but this did not improve our results. This is likely due to overfitting problem given our small data size. </a:t>
            </a:r>
          </a:p>
          <a:p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Data engineering with new combined variables does not necessarily give us better prediction results. </a:t>
            </a:r>
          </a:p>
          <a:p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Stacking models gave us better results than stand-alone models.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Machine learning requires lots of trials and errors at each step of the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C7DC1-947A-4A33-A95F-6AF65D752CF8}"/>
              </a:ext>
            </a:extLst>
          </p:cNvPr>
          <p:cNvSpPr txBox="1"/>
          <p:nvPr/>
        </p:nvSpPr>
        <p:spPr>
          <a:xfrm>
            <a:off x="4572000" y="82760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Explore more on feature engineering /  addition of more features</a:t>
            </a:r>
          </a:p>
          <a:p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More time further tuning the hyperparameters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Thank you!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7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69636D5-951F-4D1A-ADD6-5D56DD06A800}"/>
              </a:ext>
            </a:extLst>
          </p:cNvPr>
          <p:cNvSpPr/>
          <p:nvPr/>
        </p:nvSpPr>
        <p:spPr>
          <a:xfrm>
            <a:off x="120423" y="947292"/>
            <a:ext cx="1522820" cy="19532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  <a:alpha val="43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510" y="482818"/>
            <a:ext cx="92514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-20538"/>
            <a:ext cx="7452320" cy="576064"/>
          </a:xfrm>
        </p:spPr>
        <p:txBody>
          <a:bodyPr/>
          <a:lstStyle/>
          <a:p>
            <a:pPr algn="ctr"/>
            <a:r>
              <a:rPr lang="en-US" altLang="ko-KR" sz="2400" b="1" dirty="0"/>
              <a:t>Ames Housing Dataset </a:t>
            </a:r>
            <a:endParaRPr lang="ko-KR" alt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18462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5" y="1105190"/>
            <a:ext cx="160922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Compiled by Dean De Cock for use in data science education</a:t>
            </a:r>
          </a:p>
          <a:p>
            <a:endParaRPr lang="en-US" altLang="ko-KR" sz="600" dirty="0">
              <a:solidFill>
                <a:schemeClr val="accent2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A modern and expanded alternative to Boston Housing dataset.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55033" y="49499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Origin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5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1C59E-57CF-443B-A486-3D7B805BDE97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415DA9-1813-43DD-A875-968154F0D7D5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9E991-03BB-41FC-A112-5622427E33CF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The Data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B654C-E7C5-4B6B-A3B7-07977E528819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9E13D4-A9F1-4167-AB8D-F1A88BE4B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57459"/>
              </p:ext>
            </p:extLst>
          </p:nvPr>
        </p:nvGraphicFramePr>
        <p:xfrm>
          <a:off x="2076839" y="947897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continuous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Related to various area dimensions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666E8F-9F2A-4EBF-ACB1-9686A645D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45982"/>
              </p:ext>
            </p:extLst>
          </p:nvPr>
        </p:nvGraphicFramePr>
        <p:xfrm>
          <a:off x="2075291" y="1931138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discrete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Quantify the number of items occurring within the 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EB5E19D-6FD5-4A24-AA5D-921FF28B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30977"/>
              </p:ext>
            </p:extLst>
          </p:nvPr>
        </p:nvGraphicFramePr>
        <p:xfrm>
          <a:off x="2075291" y="2914379"/>
          <a:ext cx="6671625" cy="89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nominal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Identify various types of dwellings, garages, materials, and environmental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C00002-F74C-4C1D-9472-FCB79B2B7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33828"/>
              </p:ext>
            </p:extLst>
          </p:nvPr>
        </p:nvGraphicFramePr>
        <p:xfrm>
          <a:off x="2075290" y="3962314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ordinal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Rate various items within the 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5981" y="1419622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880734" y="1695215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07439" y="3772744"/>
            <a:ext cx="2132386" cy="461665"/>
            <a:chOff x="782104" y="3455167"/>
            <a:chExt cx="2081193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2104" y="345516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Cleaning and Transformation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81560" y="3760304"/>
            <a:ext cx="2110320" cy="461665"/>
            <a:chOff x="803640" y="3434843"/>
            <a:chExt cx="2059657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43484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Exploration and Visualization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55384" y="3776563"/>
            <a:ext cx="2803206" cy="461665"/>
            <a:chOff x="127388" y="3487528"/>
            <a:chExt cx="2735909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388" y="348752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Machine Learning Algorithms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46777" y="1221466"/>
            <a:ext cx="3185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Predict housing price by: 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Donut 22">
            <a:extLst>
              <a:ext uri="{FF2B5EF4-FFF2-40B4-BE49-F238E27FC236}">
                <a16:creationId xmlns:a16="http://schemas.microsoft.com/office/drawing/2014/main" id="{CE6C0D54-7B86-4452-BB51-B7C6E6ABC681}"/>
              </a:ext>
            </a:extLst>
          </p:cNvPr>
          <p:cNvSpPr>
            <a:spLocks noChangeAspect="1"/>
          </p:cNvSpPr>
          <p:nvPr/>
        </p:nvSpPr>
        <p:spPr>
          <a:xfrm>
            <a:off x="4971912" y="2747236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9EEE9505-744A-4AC9-BAAA-F05006144882}"/>
              </a:ext>
            </a:extLst>
          </p:cNvPr>
          <p:cNvSpPr/>
          <p:nvPr/>
        </p:nvSpPr>
        <p:spPr>
          <a:xfrm>
            <a:off x="5613049" y="265102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id="{C9658D8E-7494-4F57-9D47-0A333CECE572}"/>
              </a:ext>
            </a:extLst>
          </p:cNvPr>
          <p:cNvSpPr>
            <a:spLocks noChangeAspect="1"/>
          </p:cNvSpPr>
          <p:nvPr/>
        </p:nvSpPr>
        <p:spPr>
          <a:xfrm>
            <a:off x="6258946" y="2679822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Donut 22">
            <a:extLst>
              <a:ext uri="{FF2B5EF4-FFF2-40B4-BE49-F238E27FC236}">
                <a16:creationId xmlns:a16="http://schemas.microsoft.com/office/drawing/2014/main" id="{60EC2E7A-BE69-4B17-A678-CD40C8B24971}"/>
              </a:ext>
            </a:extLst>
          </p:cNvPr>
          <p:cNvSpPr>
            <a:spLocks noChangeAspect="1"/>
          </p:cNvSpPr>
          <p:nvPr/>
        </p:nvSpPr>
        <p:spPr>
          <a:xfrm>
            <a:off x="2256720" y="3507854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Freeform 108">
            <a:extLst>
              <a:ext uri="{FF2B5EF4-FFF2-40B4-BE49-F238E27FC236}">
                <a16:creationId xmlns:a16="http://schemas.microsoft.com/office/drawing/2014/main" id="{60BDA07C-C93A-472F-902E-9EA953020075}"/>
              </a:ext>
            </a:extLst>
          </p:cNvPr>
          <p:cNvSpPr/>
          <p:nvPr/>
        </p:nvSpPr>
        <p:spPr>
          <a:xfrm>
            <a:off x="4292096" y="3389712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50">
            <a:extLst>
              <a:ext uri="{FF2B5EF4-FFF2-40B4-BE49-F238E27FC236}">
                <a16:creationId xmlns:a16="http://schemas.microsoft.com/office/drawing/2014/main" id="{782813F6-1CF7-473F-B357-8D035B21554C}"/>
              </a:ext>
            </a:extLst>
          </p:cNvPr>
          <p:cNvSpPr>
            <a:spLocks noChangeAspect="1"/>
          </p:cNvSpPr>
          <p:nvPr/>
        </p:nvSpPr>
        <p:spPr>
          <a:xfrm>
            <a:off x="6412545" y="3406514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C6766-7FE5-4C3F-B0AF-979AD0CC250C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F1C803-B670-4F13-A367-201E40644222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C77303-915D-4B6D-8B36-02256E0C68E2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Objective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6753A-4E8F-4CA2-98FF-9EC15F660467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3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0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7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4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70627" y="1652057"/>
            <a:ext cx="2014171" cy="494026"/>
            <a:chOff x="803640" y="3362835"/>
            <a:chExt cx="1757165" cy="494026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Sales price: </a:t>
              </a: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Has outliers &amp; skewed 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31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218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39952" y="1561116"/>
            <a:ext cx="4699570" cy="3018487"/>
            <a:chOff x="803640" y="838374"/>
            <a:chExt cx="4099910" cy="301848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6385" y="838374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There are a large number of missing values.</a:t>
              </a:r>
            </a:p>
            <a:p>
              <a:endParaRPr lang="en-US" altLang="ko-KR" sz="12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Values are missing for various reasons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4415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202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76656" y="3145671"/>
            <a:ext cx="2014171" cy="646331"/>
            <a:chOff x="803640" y="3362835"/>
            <a:chExt cx="1757165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Some numerical variables are highly skewed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47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234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39952" y="1635367"/>
            <a:ext cx="2014171" cy="494026"/>
            <a:chOff x="803640" y="3362835"/>
            <a:chExt cx="1757165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7431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18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40467" y="3236233"/>
            <a:ext cx="2014171" cy="494026"/>
            <a:chOff x="803640" y="3362835"/>
            <a:chExt cx="1757165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Feature importance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4415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202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910307" y="3236233"/>
            <a:ext cx="2014171" cy="494026"/>
            <a:chOff x="803640" y="3362835"/>
            <a:chExt cx="1757165" cy="49402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engineering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E4B64-F835-4155-A4E1-269BBC507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20550" y="569718"/>
            <a:ext cx="9144000" cy="288032"/>
          </a:xfrm>
        </p:spPr>
        <p:txBody>
          <a:bodyPr/>
          <a:lstStyle/>
          <a:p>
            <a:r>
              <a:rPr lang="en-US" sz="1600" dirty="0"/>
              <a:t>T</a:t>
            </a:r>
            <a:r>
              <a:rPr lang="en-US" altLang="zh-CN" sz="1600" dirty="0"/>
              <a:t>ackling various issues with raw dataset 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CDCCE-3787-48D9-8895-7964A3005D47}"/>
              </a:ext>
            </a:extLst>
          </p:cNvPr>
          <p:cNvSpPr/>
          <p:nvPr/>
        </p:nvSpPr>
        <p:spPr>
          <a:xfrm>
            <a:off x="1666667" y="997990"/>
            <a:ext cx="6761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accent1"/>
                </a:solidFill>
                <a:latin typeface="Segoe UI" panose="020B0502040204020203" pitchFamily="34" charset="0"/>
              </a:rPr>
              <a:t>“In Data Science, 80% of time spent prepare data, 20% of time spent complain about need for prepare data.”</a:t>
            </a:r>
            <a:endParaRPr lang="en-US" sz="105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4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767101"/>
            <a:ext cx="2014171" cy="1200329"/>
            <a:chOff x="803640" y="3362835"/>
            <a:chExt cx="1757165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Sales price (response variable) has outliers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Distribution of sales price is skewed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23AD00D-7D85-49B9-B8B0-C898ED9E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5" y="3136917"/>
            <a:ext cx="2808312" cy="18168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5476" y="2048811"/>
            <a:ext cx="108000" cy="882979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064311" y="2006583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Remove outliers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Take log(Sales Price)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E26729F-E527-4FA7-917A-70DEF01E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62" y="3136917"/>
            <a:ext cx="2880320" cy="1853005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B1801B7-AF56-4C00-ABD2-0E8225157138}"/>
              </a:ext>
            </a:extLst>
          </p:cNvPr>
          <p:cNvSpPr/>
          <p:nvPr/>
        </p:nvSpPr>
        <p:spPr>
          <a:xfrm>
            <a:off x="3644380" y="3939902"/>
            <a:ext cx="1296144" cy="518010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53F6C-0A49-49ED-8A01-725F947F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45" y="816229"/>
            <a:ext cx="3270037" cy="211556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9AEE9C0-FA28-44EB-A172-8C2D06F7374C}"/>
              </a:ext>
            </a:extLst>
          </p:cNvPr>
          <p:cNvSpPr/>
          <p:nvPr/>
        </p:nvSpPr>
        <p:spPr>
          <a:xfrm>
            <a:off x="7092210" y="2006583"/>
            <a:ext cx="882586" cy="594947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731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335958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352249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1: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Calculate correlation between Sales Price and variables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423945-5673-4E94-BD2B-5E982A00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691452"/>
            <a:ext cx="1400998" cy="41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382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1615</Words>
  <Application>Microsoft Office PowerPoint</Application>
  <PresentationFormat>On-screen Show (16:9)</PresentationFormat>
  <Paragraphs>431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Mengran Cui</cp:lastModifiedBy>
  <cp:revision>200</cp:revision>
  <dcterms:created xsi:type="dcterms:W3CDTF">2016-12-05T23:26:54Z</dcterms:created>
  <dcterms:modified xsi:type="dcterms:W3CDTF">2019-07-30T16:06:41Z</dcterms:modified>
</cp:coreProperties>
</file>