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89" r:id="rId2"/>
    <p:sldId id="284" r:id="rId3"/>
    <p:sldId id="285" r:id="rId4"/>
    <p:sldId id="258" r:id="rId5"/>
    <p:sldId id="262" r:id="rId6"/>
    <p:sldId id="266" r:id="rId7"/>
    <p:sldId id="267" r:id="rId8"/>
    <p:sldId id="268" r:id="rId9"/>
    <p:sldId id="276" r:id="rId10"/>
    <p:sldId id="277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21" autoAdjust="0"/>
  </p:normalViewPr>
  <p:slideViewPr>
    <p:cSldViewPr snapToGrid="0">
      <p:cViewPr varScale="1">
        <p:scale>
          <a:sx n="73" d="100"/>
          <a:sy n="73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C1A15-D4BF-45AD-86A0-1684462586A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16E6-F0F2-49B9-8A61-1A1F5B0D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https://en.wikipedia.org/wiki/Reefer_ship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Ignite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9/29/2017 12:19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749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E16E6-F0F2-49B9-8A61-1A1F5B0DF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0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37240"/>
            <a:ext cx="12192000" cy="2441627"/>
          </a:xfrm>
          <a:prstGeom prst="rect">
            <a:avLst/>
          </a:prstGeom>
        </p:spPr>
        <p:txBody>
          <a:bodyPr lIns="182880" tIns="182880" rIns="182880" bIns="182880"/>
          <a:lstStyle>
            <a:lvl1pPr marL="0" indent="0">
              <a:spcBef>
                <a:spcPts val="1333"/>
              </a:spcBef>
              <a:buFont typeface="Arial"/>
              <a:buNone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883772" indent="-457124">
              <a:spcBef>
                <a:spcPts val="1333"/>
              </a:spcBef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Segoe UI Light"/>
                <a:cs typeface="Segoe UI Light"/>
              </a:defRPr>
            </a:lvl2pPr>
            <a:lvl3pPr marL="1218996">
              <a:spcBef>
                <a:spcPts val="1333"/>
              </a:spcBef>
              <a:buFont typeface="Arial"/>
              <a:buChar char="•"/>
              <a:defRPr sz="2933">
                <a:solidFill>
                  <a:schemeClr val="bg2"/>
                </a:solidFill>
                <a:latin typeface="Segoe UI Light"/>
                <a:cs typeface="Segoe UI Light"/>
              </a:defRPr>
            </a:lvl3pPr>
            <a:lvl4pPr marL="1706594">
              <a:spcBef>
                <a:spcPts val="1333"/>
              </a:spcBef>
              <a:buFont typeface="Arial"/>
              <a:buChar char="•"/>
              <a:defRPr sz="2666" baseline="0">
                <a:solidFill>
                  <a:schemeClr val="bg2"/>
                </a:solidFill>
                <a:latin typeface="Segoe UI Light"/>
                <a:cs typeface="Segoe UI Light"/>
              </a:defRPr>
            </a:lvl4pPr>
            <a:lvl5pPr marL="1950393" indent="243800">
              <a:spcBef>
                <a:spcPts val="1333"/>
              </a:spcBef>
              <a:buFont typeface="Arial"/>
              <a:buChar char="•"/>
              <a:tabLst>
                <a:tab pos="2135360" algn="l"/>
              </a:tabLst>
              <a:defRPr sz="2400" baseline="0">
                <a:solidFill>
                  <a:schemeClr val="bg2"/>
                </a:solidFill>
                <a:latin typeface="Segoe UI Light"/>
                <a:cs typeface="Segoe UI Light"/>
              </a:defRPr>
            </a:lvl5pPr>
          </a:lstStyle>
          <a:p>
            <a:pPr lvl="1"/>
            <a:r>
              <a:rPr lang="en-US" dirty="0"/>
              <a:t>Bullet first level</a:t>
            </a:r>
          </a:p>
          <a:p>
            <a:pPr lvl="2"/>
            <a:r>
              <a:rPr lang="en-US" dirty="0"/>
              <a:t>Bullet second level</a:t>
            </a:r>
          </a:p>
          <a:p>
            <a:pPr lvl="3"/>
            <a:r>
              <a:rPr lang="en-US" dirty="0"/>
              <a:t>Bullet third level</a:t>
            </a:r>
          </a:p>
          <a:p>
            <a:pPr lvl="4"/>
            <a:r>
              <a:rPr lang="en-US" dirty="0"/>
              <a:t>Bullet fourth level</a:t>
            </a:r>
          </a:p>
        </p:txBody>
      </p:sp>
      <p:sp>
        <p:nvSpPr>
          <p:cNvPr id="20" name="Title 1"/>
          <p:cNvSpPr>
            <a:spLocks noGrp="1" noChangeAspect="1"/>
          </p:cNvSpPr>
          <p:nvPr>
            <p:ph type="title"/>
          </p:nvPr>
        </p:nvSpPr>
        <p:spPr>
          <a:xfrm>
            <a:off x="139022" y="-2"/>
            <a:ext cx="10958971" cy="1211893"/>
          </a:xfrm>
          <a:prstGeom prst="rect">
            <a:avLst/>
          </a:prstGeom>
        </p:spPr>
        <p:txBody>
          <a:bodyPr lIns="91440" tIns="91440" bIns="91440" anchor="ctr"/>
          <a:lstStyle>
            <a:lvl1pPr algn="l">
              <a:defRPr sz="40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26" y="6292836"/>
            <a:ext cx="1362608" cy="5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ior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/>
          </p:cNvSpPr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37240"/>
            <a:ext cx="12192000" cy="2441627"/>
          </a:xfrm>
          <a:prstGeom prst="rect">
            <a:avLst/>
          </a:prstGeom>
        </p:spPr>
        <p:txBody>
          <a:bodyPr lIns="182880" tIns="182880" rIns="182880" bIns="182880"/>
          <a:lstStyle>
            <a:lvl1pPr marL="0" indent="0">
              <a:spcBef>
                <a:spcPts val="1333"/>
              </a:spcBef>
              <a:buFont typeface="Arial"/>
              <a:buNone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883772" indent="-457124">
              <a:spcBef>
                <a:spcPts val="1333"/>
              </a:spcBef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Segoe UI Light"/>
                <a:cs typeface="Segoe UI Light"/>
              </a:defRPr>
            </a:lvl2pPr>
            <a:lvl3pPr marL="1218996">
              <a:spcBef>
                <a:spcPts val="1333"/>
              </a:spcBef>
              <a:buFont typeface="Arial"/>
              <a:buChar char="•"/>
              <a:defRPr sz="2933">
                <a:solidFill>
                  <a:schemeClr val="bg2"/>
                </a:solidFill>
                <a:latin typeface="Segoe UI Light"/>
                <a:cs typeface="Segoe UI Light"/>
              </a:defRPr>
            </a:lvl3pPr>
            <a:lvl4pPr marL="1706594">
              <a:spcBef>
                <a:spcPts val="1333"/>
              </a:spcBef>
              <a:buFont typeface="Arial"/>
              <a:buChar char="•"/>
              <a:defRPr sz="2666" baseline="0">
                <a:solidFill>
                  <a:schemeClr val="bg2"/>
                </a:solidFill>
                <a:latin typeface="Segoe UI Light"/>
                <a:cs typeface="Segoe UI Light"/>
              </a:defRPr>
            </a:lvl4pPr>
            <a:lvl5pPr marL="1950393" indent="243800">
              <a:spcBef>
                <a:spcPts val="1333"/>
              </a:spcBef>
              <a:buFont typeface="Arial"/>
              <a:buChar char="•"/>
              <a:tabLst>
                <a:tab pos="2135360" algn="l"/>
              </a:tabLst>
              <a:defRPr sz="2400" baseline="0">
                <a:solidFill>
                  <a:schemeClr val="bg2"/>
                </a:solidFill>
                <a:latin typeface="Segoe UI Light"/>
                <a:cs typeface="Segoe UI Light"/>
              </a:defRPr>
            </a:lvl5pPr>
          </a:lstStyle>
          <a:p>
            <a:pPr lvl="1"/>
            <a:r>
              <a:rPr lang="en-US" dirty="0"/>
              <a:t>Bullet first level</a:t>
            </a:r>
          </a:p>
          <a:p>
            <a:pPr lvl="2"/>
            <a:r>
              <a:rPr lang="en-US" dirty="0"/>
              <a:t>Bullet second level</a:t>
            </a:r>
          </a:p>
          <a:p>
            <a:pPr lvl="3"/>
            <a:r>
              <a:rPr lang="en-US" dirty="0"/>
              <a:t>Bullet third level</a:t>
            </a:r>
          </a:p>
          <a:p>
            <a:pPr lvl="4"/>
            <a:r>
              <a:rPr lang="en-US" dirty="0"/>
              <a:t>Bullet fourth level</a:t>
            </a:r>
          </a:p>
        </p:txBody>
      </p:sp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139022" y="-2"/>
            <a:ext cx="10958971" cy="1211893"/>
          </a:xfrm>
          <a:prstGeom prst="rect">
            <a:avLst/>
          </a:prstGeom>
        </p:spPr>
        <p:txBody>
          <a:bodyPr lIns="91440" tIns="91440" bIns="91440" anchor="ctr"/>
          <a:lstStyle>
            <a:lvl1pPr algn="l">
              <a:defRPr sz="40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26" y="6292836"/>
            <a:ext cx="1362608" cy="5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2018834"/>
          </a:xfrm>
        </p:spPr>
        <p:txBody>
          <a:bodyPr/>
          <a:lstStyle>
            <a:lvl1pPr marL="0" indent="0">
              <a:buNone/>
              <a:defRPr/>
            </a:lvl1pPr>
            <a:lvl2pPr marL="28010" indent="0">
              <a:buNone/>
              <a:defRPr sz="1961"/>
            </a:lvl2pPr>
            <a:lvl3pPr marL="219414" indent="0">
              <a:buNone/>
              <a:defRPr sz="1961"/>
            </a:lvl3pPr>
            <a:lvl4pPr marL="466837" indent="0">
              <a:buNone/>
              <a:defRPr sz="1766"/>
            </a:lvl4pPr>
            <a:lvl5pPr marL="725154" indent="0">
              <a:buNone/>
              <a:defRPr sz="17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87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6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AAFB-513B-4135-8E6A-3A7398480E4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C32F98-3B2A-429D-9BD6-785517925A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layers.io/?images=stevelasker/helloworld:v1,microsoft/dotnet:1.0.0-rc2-cor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Jung</a:t>
            </a:r>
          </a:p>
        </p:txBody>
      </p:sp>
    </p:spTree>
    <p:extLst>
      <p:ext uri="{BB962C8B-B14F-4D97-AF65-F5344CB8AC3E}">
        <p14:creationId xmlns:p14="http://schemas.microsoft.com/office/powerpoint/2010/main" val="76249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8441614" y="2349906"/>
            <a:ext cx="522914" cy="4373767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04036" y="3736070"/>
            <a:ext cx="2880253" cy="281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04036" y="5740203"/>
            <a:ext cx="2768787" cy="82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96"/>
            <a:r>
              <a:rPr lang="en-US" sz="2400" kern="0" dirty="0">
                <a:solidFill>
                  <a:schemeClr val="bg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27689" y="3553594"/>
            <a:ext cx="2196305" cy="134847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30899" y="3989346"/>
            <a:ext cx="550747" cy="550747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6670065" y="1091959"/>
            <a:ext cx="2267745" cy="1257949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9827104" y="4170044"/>
            <a:ext cx="2196305" cy="2001776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237556" y="4597821"/>
            <a:ext cx="706350" cy="1465569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880831" y="4597820"/>
            <a:ext cx="1335699" cy="1465571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9828768" y="2532443"/>
            <a:ext cx="2194641" cy="1586427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11239524" y="2896650"/>
            <a:ext cx="706350" cy="1152413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882800" y="2896650"/>
            <a:ext cx="1335699" cy="1152414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9823712" y="889360"/>
            <a:ext cx="2199700" cy="1511723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1237556" y="1197494"/>
            <a:ext cx="706350" cy="1152413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880831" y="1197493"/>
            <a:ext cx="1335699" cy="1152414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530939" y="3988756"/>
            <a:ext cx="550747" cy="550747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3150019" y="3742077"/>
            <a:ext cx="2453765" cy="1815913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68306"/>
            <a:ext cx="10972800" cy="1142838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1324923" y="1247410"/>
            <a:ext cx="2599235" cy="1613318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778344" y="2263974"/>
            <a:ext cx="1523691" cy="659476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19267" y="2827653"/>
            <a:ext cx="1344432" cy="719033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6096859" y="5182045"/>
            <a:ext cx="1075546" cy="62539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4330455" y="3429233"/>
            <a:ext cx="1678281" cy="56632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5061199" y="2364504"/>
            <a:ext cx="2194254" cy="56632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567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567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4685408" y="2448059"/>
            <a:ext cx="1981644" cy="56632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32729" y="4278736"/>
            <a:ext cx="601162" cy="33700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2061" y="3965095"/>
            <a:ext cx="601162" cy="33700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31324" y="3964506"/>
            <a:ext cx="601162" cy="33700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628544" y="7623355"/>
            <a:ext cx="768976" cy="615480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1218996">
              <a:lnSpc>
                <a:spcPct val="90000"/>
              </a:lnSpc>
              <a:spcAft>
                <a:spcPts val="588"/>
              </a:spcAft>
            </a:pPr>
            <a:r>
              <a:rPr lang="en-US" sz="2353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98" y="5090060"/>
            <a:ext cx="897147" cy="7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3265338" y="4711200"/>
            <a:ext cx="2214131" cy="293261"/>
          </a:xfrm>
          <a:prstGeom prst="rect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1218996"/>
            <a:r>
              <a:rPr lang="en-US" sz="1467" kern="0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4756388" y="2679452"/>
            <a:ext cx="1322237" cy="56632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567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5338" y="4217942"/>
            <a:ext cx="1796653" cy="328011"/>
          </a:xfrm>
          <a:prstGeom prst="rect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1218996"/>
            <a:r>
              <a:rPr lang="en-US" sz="1467" kern="0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731324" y="4275939"/>
            <a:ext cx="601162" cy="33700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9012967" y="1498875"/>
            <a:ext cx="774064" cy="435985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9017415" y="3124244"/>
            <a:ext cx="774064" cy="435985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8993236" y="4851199"/>
            <a:ext cx="774064" cy="435985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115293" y="3424870"/>
            <a:ext cx="2459473" cy="56632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5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9022186" y="1995195"/>
            <a:ext cx="774064" cy="19368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1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9030215" y="3625720"/>
            <a:ext cx="774064" cy="19368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1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8992083" y="5344930"/>
            <a:ext cx="774064" cy="19368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1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5067188" y="4016129"/>
            <a:ext cx="954423" cy="238810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89630" numCol="1" rtlCol="0" anchor="ctr" anchorCtr="0" compatLnSpc="1">
            <a:prstTxWarp prst="textNoShape">
              <a:avLst/>
            </a:prstTxWarp>
          </a:bodyPr>
          <a:lstStyle/>
          <a:p>
            <a:pPr algn="ctr" defTabSz="913949" fontAlgn="base">
              <a:spcBef>
                <a:spcPct val="0"/>
              </a:spcBef>
              <a:spcAft>
                <a:spcPct val="0"/>
              </a:spcAft>
            </a:pPr>
            <a:r>
              <a:rPr lang="en-US" sz="137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37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016722" y="3809368"/>
            <a:ext cx="2114350" cy="1956101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7013" rIns="0" bIns="-337494" numCol="1" spcCol="1270" anchor="t" anchorCtr="0">
              <a:noAutofit/>
            </a:bodyPr>
            <a:lstStyle/>
            <a:p>
              <a:pPr defTabSz="6518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67" dirty="0">
                  <a:solidFill>
                    <a:schemeClr val="bg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6518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67" dirty="0">
                  <a:solidFill>
                    <a:schemeClr val="bg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6518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67" dirty="0">
                  <a:solidFill>
                    <a:schemeClr val="bg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366957" y="4684707"/>
            <a:ext cx="721037" cy="444217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46441" y="1292581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545323" y="1623152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946441" y="1949303"/>
            <a:ext cx="587036" cy="32908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545572" y="1952233"/>
            <a:ext cx="587036" cy="32908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543402" y="1289417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46441" y="1623152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932953" y="2934785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531836" y="3265357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932953" y="3591508"/>
            <a:ext cx="587036" cy="32908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532084" y="3594438"/>
            <a:ext cx="587036" cy="32908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529914" y="2931622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32953" y="3265357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966807" y="4655963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67801" y="5316112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966807" y="5647177"/>
            <a:ext cx="587036" cy="32908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565935" y="5650107"/>
            <a:ext cx="587036" cy="32908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563765" y="4652801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968919" y="5316112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567801" y="4985046"/>
            <a:ext cx="587036" cy="32908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966363" y="4986539"/>
            <a:ext cx="587036" cy="32908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176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419731" y="1706819"/>
            <a:ext cx="544423" cy="544423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7419731" y="1706819"/>
            <a:ext cx="544423" cy="544423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7419731" y="1706819"/>
            <a:ext cx="544423" cy="544423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3276460" y="5085270"/>
            <a:ext cx="2214131" cy="293261"/>
          </a:xfrm>
          <a:prstGeom prst="rect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1218996"/>
            <a:r>
              <a:rPr lang="en-US" sz="1467" kern="0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984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21328985">
            <a:off x="4004423" y="1418211"/>
            <a:ext cx="3585303" cy="23649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763" y="1728113"/>
            <a:ext cx="3114441" cy="32578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Container Standards</a:t>
            </a:r>
          </a:p>
        </p:txBody>
      </p:sp>
      <p:pic>
        <p:nvPicPr>
          <p:cNvPr id="2056" name="Picture 8" descr="https://upload.wikimedia.org/wikipedia/commons/0/0e/Loading_%22Clan_McDougall%22_with_frozen_meat_for_England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5950">
            <a:off x="2809577" y="3530360"/>
            <a:ext cx="4033340" cy="291124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biblio.org/hyperwar/OnlineLibrary/photos/images/g440000/g44138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6093">
            <a:off x="7479075" y="2335836"/>
            <a:ext cx="4553119" cy="37532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upload.wikimedia.org/wikipedia/commons/thumb/9/9d/Container_Stacking.jpg/1920px-Container_Stacking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28715" y="1785788"/>
            <a:ext cx="6498197" cy="45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Containers Invented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8224" y="6574550"/>
            <a:ext cx="3097323" cy="273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96">
              <a:defRPr/>
            </a:pPr>
            <a:r>
              <a:rPr lang="en-US" sz="1175" kern="0" dirty="0">
                <a:solidFill>
                  <a:sysClr val="windowText" lastClr="000000"/>
                </a:solidFill>
              </a:rPr>
              <a:t>https://en.wikipedia.org/wiki/Malcom_McLean</a:t>
            </a:r>
          </a:p>
        </p:txBody>
      </p:sp>
      <p:sp>
        <p:nvSpPr>
          <p:cNvPr id="9" name="Rectangle 8"/>
          <p:cNvSpPr/>
          <p:nvPr/>
        </p:nvSpPr>
        <p:spPr>
          <a:xfrm rot="21372412">
            <a:off x="273769" y="1667448"/>
            <a:ext cx="4825938" cy="4889901"/>
          </a:xfrm>
          <a:prstGeom prst="rect">
            <a:avLst/>
          </a:prstGeom>
          <a:solidFill>
            <a:schemeClr val="bg1"/>
          </a:solidFill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txBody>
          <a:bodyPr wrap="square" lIns="358520" tIns="179259" rIns="358520" bIns="358520">
            <a:spAutoFit/>
          </a:bodyPr>
          <a:lstStyle/>
          <a:p>
            <a:pPr defTabSz="1218996">
              <a:defRPr/>
            </a:pP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In 1956, most cargo was loaded and unloaded by hand.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Hand-loading a ship cost </a:t>
            </a:r>
            <a:r>
              <a:rPr lang="en-US" sz="1766" u="sng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$5.86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a ton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  <a:p>
            <a:pPr defTabSz="1218996">
              <a:defRPr/>
            </a:pPr>
            <a:endParaRPr lang="en-US" sz="1766" kern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defTabSz="1218996">
              <a:defRPr/>
            </a:pPr>
            <a:r>
              <a:rPr lang="en-US" sz="1766" b="1" kern="0" dirty="0">
                <a:solidFill>
                  <a:srgbClr val="252525"/>
                </a:solidFill>
                <a:latin typeface="Arial" panose="020B0604020202020204" pitchFamily="34" charset="0"/>
              </a:rPr>
              <a:t>Malcom McLean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 born in 1913 developed the modern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intermodal shipping container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, which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revolutionized transport and international trade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  <a:p>
            <a:pPr defTabSz="1218996">
              <a:defRPr/>
            </a:pP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McLean knew "</a:t>
            </a:r>
            <a:r>
              <a:rPr lang="en-US" sz="1766" u="sng" kern="0" dirty="0">
                <a:solidFill>
                  <a:srgbClr val="252525"/>
                </a:solidFill>
                <a:latin typeface="Arial" panose="020B0604020202020204" pitchFamily="34" charset="0"/>
              </a:rPr>
              <a:t>A ship earns money only when she's at sea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," and based his business on that efficiency.</a:t>
            </a:r>
            <a:endParaRPr lang="en-US" sz="1766" kern="0" dirty="0">
              <a:solidFill>
                <a:sysClr val="windowText" lastClr="000000"/>
              </a:solidFill>
            </a:endParaRPr>
          </a:p>
          <a:p>
            <a:pPr defTabSz="1218996">
              <a:defRPr/>
            </a:pPr>
            <a:endParaRPr lang="en-US" sz="1766" kern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defTabSz="1218996">
              <a:defRPr/>
            </a:pP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Using containers, it cost only </a:t>
            </a:r>
            <a:r>
              <a:rPr lang="en-US" sz="1766" u="sng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16 cents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a ton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, a 39-fold savings. Containerization also greatly reduced the time to load and unload ships, </a:t>
            </a:r>
            <a:r>
              <a:rPr lang="en-US" sz="1766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improving reliability.</a:t>
            </a:r>
            <a:r>
              <a:rPr lang="en-US" sz="1766" kern="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endParaRPr lang="en-US" sz="1766" kern="0" dirty="0">
              <a:solidFill>
                <a:sysClr val="windowText" lastClr="000000"/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445639" y="2158479"/>
            <a:ext cx="6331600" cy="38764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alcolm McLean at railing, Port Newark, 1957 (7312751706)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669">
            <a:off x="9052029" y="1366501"/>
            <a:ext cx="2214347" cy="22100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4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21751E-6 2.77349E-6 L -0.59663 0.02247 " pathEditMode="relative" rAng="0" ptsTypes="AA">
                                      <p:cBhvr>
                                        <p:cTn id="17" dur="21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32" y="1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207" y="2268570"/>
            <a:ext cx="11580758" cy="4512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defTabSz="1218996"/>
            <a:r>
              <a:rPr lang="en-US" sz="2400" kern="0" dirty="0">
                <a:solidFill>
                  <a:schemeClr val="tx1"/>
                </a:solidFill>
              </a:rPr>
              <a:t>Host OS - 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78" y="2532642"/>
            <a:ext cx="11174415" cy="37586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Hyper Visor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2335" y="2782207"/>
            <a:ext cx="6469290" cy="2981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Guest OS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77" y="496281"/>
            <a:ext cx="7822091" cy="812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VIRTUAL MACHINES VERSUS CONTAINERS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551" y="2782207"/>
            <a:ext cx="4095613" cy="2981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Application number 1</a:t>
            </a:r>
          </a:p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Application number 2</a:t>
            </a:r>
          </a:p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Application number 3</a:t>
            </a:r>
          </a:p>
          <a:p>
            <a:pPr defTabSz="1218996"/>
            <a:endParaRPr lang="en-US" sz="2400" kern="0" dirty="0">
              <a:solidFill>
                <a:sysClr val="windowText" lastClr="000000"/>
              </a:solidFill>
            </a:endParaRPr>
          </a:p>
          <a:p>
            <a:pPr defTabSz="1218996"/>
            <a:endParaRPr lang="en-US" sz="2400" kern="0" dirty="0">
              <a:solidFill>
                <a:sysClr val="windowText" lastClr="000000"/>
              </a:solidFill>
            </a:endParaRPr>
          </a:p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Guest OS #1 (Virtual Machine)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5693" y="3040202"/>
            <a:ext cx="5993551" cy="2169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defTabSz="1218996"/>
            <a:r>
              <a:rPr lang="en-US" sz="2400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42039" y="3081254"/>
            <a:ext cx="1027637" cy="575611"/>
            <a:chOff x="990600" y="3101836"/>
            <a:chExt cx="838200" cy="4695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31139" y="3081274"/>
            <a:ext cx="1027637" cy="575611"/>
            <a:chOff x="990600" y="3101836"/>
            <a:chExt cx="838200" cy="469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20239" y="3081254"/>
            <a:ext cx="1027637" cy="575611"/>
            <a:chOff x="990600" y="3101836"/>
            <a:chExt cx="838200" cy="46950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09339" y="3081313"/>
            <a:ext cx="1027637" cy="575611"/>
            <a:chOff x="990600" y="3101836"/>
            <a:chExt cx="838200" cy="46950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198439" y="3081333"/>
            <a:ext cx="1027637" cy="575611"/>
            <a:chOff x="990600" y="3101836"/>
            <a:chExt cx="838200" cy="46950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2039" y="3633684"/>
            <a:ext cx="1027637" cy="575611"/>
            <a:chOff x="990600" y="3101836"/>
            <a:chExt cx="838200" cy="46950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31139" y="3633703"/>
            <a:ext cx="1027637" cy="575611"/>
            <a:chOff x="990600" y="3101836"/>
            <a:chExt cx="838200" cy="46950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20239" y="3633722"/>
            <a:ext cx="1027637" cy="575611"/>
            <a:chOff x="990600" y="3101836"/>
            <a:chExt cx="838200" cy="46950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109339" y="3633743"/>
            <a:ext cx="1027637" cy="575611"/>
            <a:chOff x="990600" y="3101836"/>
            <a:chExt cx="838200" cy="46950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198439" y="3633762"/>
            <a:ext cx="1027637" cy="575611"/>
            <a:chOff x="990600" y="3101836"/>
            <a:chExt cx="838200" cy="46950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42039" y="4186112"/>
            <a:ext cx="1027637" cy="575611"/>
            <a:chOff x="990600" y="3101836"/>
            <a:chExt cx="838200" cy="46950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31139" y="4186132"/>
            <a:ext cx="1027637" cy="575611"/>
            <a:chOff x="990600" y="3101836"/>
            <a:chExt cx="838200" cy="46950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20239" y="4186152"/>
            <a:ext cx="1027637" cy="575611"/>
            <a:chOff x="990600" y="3101836"/>
            <a:chExt cx="838200" cy="46950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09339" y="4186171"/>
            <a:ext cx="1027637" cy="575611"/>
            <a:chOff x="990600" y="3101836"/>
            <a:chExt cx="838200" cy="46950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198439" y="4186191"/>
            <a:ext cx="1027637" cy="575611"/>
            <a:chOff x="990600" y="3101836"/>
            <a:chExt cx="838200" cy="46950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01836"/>
              <a:ext cx="838200" cy="469501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219200" y="3183731"/>
              <a:ext cx="381000" cy="3048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8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teveLas\AppData\Local\Temp\SNAGHTML3b52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00" y="486"/>
            <a:ext cx="5452678" cy="32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36" y="1803630"/>
            <a:ext cx="8939532" cy="3113816"/>
          </a:xfrm>
        </p:spPr>
        <p:txBody>
          <a:bodyPr/>
          <a:lstStyle/>
          <a:p>
            <a:r>
              <a:rPr lang="en-US" dirty="0"/>
              <a:t>Stores docker images</a:t>
            </a:r>
          </a:p>
          <a:p>
            <a:r>
              <a:rPr lang="en-US" dirty="0"/>
              <a:t>Searchable</a:t>
            </a:r>
          </a:p>
          <a:p>
            <a:r>
              <a:rPr lang="en-US" dirty="0"/>
              <a:t>Public Registry – Hub.Docker.com</a:t>
            </a:r>
          </a:p>
          <a:p>
            <a:r>
              <a:rPr lang="en-US" dirty="0"/>
              <a:t>Private Registries – Instanced for you</a:t>
            </a:r>
          </a:p>
          <a:p>
            <a:pPr lvl="1"/>
            <a:r>
              <a:rPr lang="en-US" dirty="0"/>
              <a:t>Can be hosted in Docker, Azure, AWS, Google, …</a:t>
            </a:r>
          </a:p>
        </p:txBody>
      </p:sp>
    </p:spTree>
    <p:extLst>
      <p:ext uri="{BB962C8B-B14F-4D97-AF65-F5344CB8AC3E}">
        <p14:creationId xmlns:p14="http://schemas.microsoft.com/office/powerpoint/2010/main" val="31442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9661" y="1469581"/>
            <a:ext cx="3352325" cy="2337041"/>
            <a:chOff x="304800" y="329375"/>
            <a:chExt cx="2514600" cy="1753030"/>
          </a:xfrm>
        </p:grpSpPr>
        <p:sp>
          <p:nvSpPr>
            <p:cNvPr id="4" name="Rectangle 3"/>
            <p:cNvSpPr/>
            <p:nvPr/>
          </p:nvSpPr>
          <p:spPr>
            <a:xfrm>
              <a:off x="304800" y="634605"/>
              <a:ext cx="2514600" cy="14478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304800" y="520305"/>
              <a:ext cx="80434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Registry</a:t>
              </a:r>
            </a:p>
          </p:txBody>
        </p:sp>
        <p:pic>
          <p:nvPicPr>
            <p:cNvPr id="2054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191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6090928" y="1724118"/>
            <a:ext cx="3523328" cy="3085625"/>
            <a:chOff x="4156030" y="3448050"/>
            <a:chExt cx="2566671" cy="2250456"/>
          </a:xfrm>
        </p:grpSpPr>
        <p:sp>
          <p:nvSpPr>
            <p:cNvPr id="38" name="Rectangle 37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DOCKER_HOST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60686" y="2371152"/>
            <a:ext cx="1513967" cy="2261450"/>
            <a:chOff x="7441367" y="1793260"/>
            <a:chExt cx="1135636" cy="1696328"/>
          </a:xfrm>
        </p:grpSpPr>
        <p:sp>
          <p:nvSpPr>
            <p:cNvPr id="20" name="Rectangle 19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lowchart: Alternate Process 42"/>
            <p:cNvSpPr/>
            <p:nvPr/>
          </p:nvSpPr>
          <p:spPr>
            <a:xfrm>
              <a:off x="7441367" y="1793260"/>
              <a:ext cx="667160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Images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6268824" y="2371152"/>
            <a:ext cx="1513967" cy="2261450"/>
            <a:chOff x="6172291" y="1793260"/>
            <a:chExt cx="1135636" cy="1696328"/>
          </a:xfrm>
        </p:grpSpPr>
        <p:sp>
          <p:nvSpPr>
            <p:cNvPr id="44" name="Rectangle 43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lowchart: Alternate Process 44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05164" y="3409542"/>
            <a:ext cx="557233" cy="557233"/>
            <a:chOff x="4194073" y="1320138"/>
            <a:chExt cx="600586" cy="600586"/>
          </a:xfrm>
        </p:grpSpPr>
        <p:sp>
          <p:nvSpPr>
            <p:cNvPr id="26" name="Rectangle 25"/>
            <p:cNvSpPr/>
            <p:nvPr/>
          </p:nvSpPr>
          <p:spPr>
            <a:xfrm>
              <a:off x="4194073" y="1320138"/>
              <a:ext cx="600586" cy="600586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76" name="Picture 28" descr="https://hub.docker.com/public/images/logos/mini-logo-white-inse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16" y="1334681"/>
              <a:ext cx="571500" cy="57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2456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Docker </a:t>
            </a:r>
            <a:r>
              <a:rPr lang="en-US" dirty="0">
                <a:latin typeface="Lucida Console" panose="020B0609040504020204" pitchFamily="49" charset="0"/>
              </a:rPr>
              <a:t>API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16714" y="4077841"/>
            <a:ext cx="3352326" cy="2082504"/>
            <a:chOff x="304799" y="3058449"/>
            <a:chExt cx="2514601" cy="1562100"/>
          </a:xfrm>
        </p:grpSpPr>
        <p:sp>
          <p:nvSpPr>
            <p:cNvPr id="6" name="Rectangle 5"/>
            <p:cNvSpPr/>
            <p:nvPr/>
          </p:nvSpPr>
          <p:spPr>
            <a:xfrm>
              <a:off x="304800" y="3172749"/>
              <a:ext cx="2514600" cy="14478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r>
                <a:rPr lang="en-US" sz="1600" kern="0" dirty="0">
                  <a:solidFill>
                    <a:schemeClr val="bg1"/>
                  </a:solidFill>
                </a:rPr>
                <a:t>0001</a:t>
              </a:r>
              <a:r>
                <a:rPr lang="en-US" sz="1600" b="1" kern="0" dirty="0">
                  <a:solidFill>
                    <a:schemeClr val="bg1"/>
                  </a:solidFill>
                </a:rPr>
                <a:t>Program.cs</a:t>
              </a:r>
              <a:r>
                <a:rPr lang="en-US" sz="1600" kern="0" dirty="0">
                  <a:solidFill>
                    <a:schemeClr val="bg1"/>
                  </a:solidFill>
                </a:rPr>
                <a:t>110</a:t>
              </a:r>
            </a:p>
            <a:p>
              <a:pPr algn="ctr" defTabSz="1218996"/>
              <a:r>
                <a:rPr lang="en-US" sz="2400" b="1" kern="0" dirty="0">
                  <a:solidFill>
                    <a:schemeClr val="bg1"/>
                  </a:solidFill>
                </a:rPr>
                <a:t>HelloWorld.dll</a:t>
              </a:r>
            </a:p>
            <a:p>
              <a:pPr algn="ctr" defTabSz="1218996"/>
              <a:r>
                <a:rPr lang="en-US" sz="1600" kern="0" dirty="0">
                  <a:solidFill>
                    <a:schemeClr val="bg1"/>
                  </a:solidFill>
                </a:rPr>
                <a:t>111010111011011010</a:t>
              </a: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04799" y="3058449"/>
              <a:ext cx="1066801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Code/Binaries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93417" y="2514737"/>
            <a:ext cx="546279" cy="1113279"/>
            <a:chOff x="2190384" y="1113353"/>
            <a:chExt cx="409767" cy="835078"/>
          </a:xfrm>
        </p:grpSpPr>
        <p:pic>
          <p:nvPicPr>
            <p:cNvPr id="2060" name="Picture 12" descr="https://hub.docker.com/public/images/official/ngin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84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hub.docker.com/public/images/official/busybo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84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44482" y="2514737"/>
            <a:ext cx="546279" cy="1113279"/>
            <a:chOff x="428433" y="1113353"/>
            <a:chExt cx="409767" cy="835078"/>
          </a:xfrm>
        </p:grpSpPr>
        <p:pic>
          <p:nvPicPr>
            <p:cNvPr id="2058" name="Picture 10" descr="https://hub.docker.com/public/images/official/ubuntu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33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ub.docker.com/public/images/official/mon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33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127461" y="2514737"/>
            <a:ext cx="546279" cy="1113279"/>
            <a:chOff x="859497" y="1113353"/>
            <a:chExt cx="409767" cy="835078"/>
          </a:xfrm>
        </p:grpSpPr>
        <p:pic>
          <p:nvPicPr>
            <p:cNvPr id="2070" name="Picture 22" descr="https://hub.docker.com/public/images/official/jenkins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97" y="111335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hub.docker.com/public/images/official/hello-world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97" y="1538663"/>
              <a:ext cx="409767" cy="409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4" name="Picture 26" descr="https://hub.docker.com/public/images/official/mariad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0" y="2514736"/>
            <a:ext cx="546279" cy="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765322" y="5242469"/>
            <a:ext cx="2281502" cy="1515463"/>
            <a:chOff x="4156031" y="3448050"/>
            <a:chExt cx="1711369" cy="952500"/>
          </a:xfrm>
        </p:grpSpPr>
        <p:sp>
          <p:nvSpPr>
            <p:cNvPr id="31" name="Rectangle 30"/>
            <p:cNvSpPr/>
            <p:nvPr/>
          </p:nvSpPr>
          <p:spPr>
            <a:xfrm>
              <a:off x="4156031" y="3562350"/>
              <a:ext cx="1711369" cy="8382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lowchart: Alternate Process 31"/>
            <p:cNvSpPr/>
            <p:nvPr/>
          </p:nvSpPr>
          <p:spPr>
            <a:xfrm>
              <a:off x="4156031" y="3448050"/>
              <a:ext cx="80434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sp>
        <p:nvSpPr>
          <p:cNvPr id="33" name="Flowchart: Alternate Process 32"/>
          <p:cNvSpPr/>
          <p:nvPr/>
        </p:nvSpPr>
        <p:spPr>
          <a:xfrm>
            <a:off x="4012129" y="5644316"/>
            <a:ext cx="1631335" cy="30475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996"/>
            <a:r>
              <a:rPr lang="en-US" sz="1467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Docker build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61931" y="2087570"/>
            <a:ext cx="3212721" cy="219517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r>
              <a:rPr lang="en-US" sz="1467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grpSp>
        <p:nvGrpSpPr>
          <p:cNvPr id="2051" name="Group 2050"/>
          <p:cNvGrpSpPr/>
          <p:nvPr/>
        </p:nvGrpSpPr>
        <p:grpSpPr>
          <a:xfrm>
            <a:off x="3598285" y="2089839"/>
            <a:ext cx="2448536" cy="1220740"/>
            <a:chOff x="3212282" y="2183300"/>
            <a:chExt cx="1836663" cy="915685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3212282" y="2295112"/>
              <a:ext cx="1836663" cy="803873"/>
            </a:xfrm>
            <a:prstGeom prst="snip1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52" tIns="60952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96"/>
              <a:r>
                <a:rPr lang="en-US" sz="1400" b="1" kern="0" dirty="0">
                  <a:solidFill>
                    <a:srgbClr val="0070C0"/>
                  </a:solidFill>
                </a:rPr>
                <a:t>FROM </a:t>
              </a:r>
              <a:r>
                <a:rPr lang="en-US" sz="1176" kern="0" dirty="0" err="1">
                  <a:solidFill>
                    <a:schemeClr val="bg1"/>
                  </a:solidFill>
                </a:rPr>
                <a:t>microsoft</a:t>
              </a:r>
              <a:r>
                <a:rPr lang="en-US" sz="1176" kern="0" dirty="0">
                  <a:solidFill>
                    <a:schemeClr val="bg1"/>
                  </a:solidFill>
                </a:rPr>
                <a:t>/</a:t>
              </a:r>
              <a:r>
                <a:rPr lang="en-US" sz="1568" kern="0" dirty="0">
                  <a:solidFill>
                    <a:schemeClr val="bg1"/>
                  </a:solidFill>
                </a:rPr>
                <a:t>dotnet</a:t>
              </a:r>
              <a:r>
                <a:rPr lang="en-US" sz="1176" kern="0" dirty="0">
                  <a:solidFill>
                    <a:schemeClr val="bg1"/>
                  </a:solidFill>
                </a:rPr>
                <a:t>:</a:t>
              </a:r>
              <a:r>
                <a:rPr lang="en-US" sz="686" kern="0" dirty="0">
                  <a:solidFill>
                    <a:schemeClr val="bg1"/>
                  </a:solidFill>
                </a:rPr>
                <a:t>1.0.0-rc2-core</a:t>
              </a:r>
              <a:endParaRPr lang="en-US" sz="1400" kern="0" dirty="0">
                <a:solidFill>
                  <a:schemeClr val="bg1"/>
                </a:solidFill>
              </a:endParaRPr>
            </a:p>
            <a:p>
              <a:pPr defTabSz="1218996"/>
              <a:r>
                <a:rPr lang="en-US" sz="1400" b="1" kern="0" dirty="0">
                  <a:solidFill>
                    <a:srgbClr val="0070C0"/>
                  </a:solidFill>
                </a:rPr>
                <a:t>WORKDIR</a:t>
              </a:r>
              <a:r>
                <a:rPr lang="en-US" sz="1400" kern="0" dirty="0">
                  <a:solidFill>
                    <a:schemeClr val="bg1"/>
                  </a:solidFill>
                </a:rPr>
                <a:t> /app</a:t>
              </a:r>
            </a:p>
            <a:p>
              <a:pPr defTabSz="1218996"/>
              <a:r>
                <a:rPr lang="en-US" sz="1400" b="1" kern="0" dirty="0">
                  <a:solidFill>
                    <a:srgbClr val="0070C0"/>
                  </a:solidFill>
                </a:rPr>
                <a:t>COPY </a:t>
              </a:r>
              <a:r>
                <a:rPr lang="en-US" sz="1400" kern="0" dirty="0">
                  <a:solidFill>
                    <a:schemeClr val="bg1"/>
                  </a:solidFill>
                </a:rPr>
                <a:t>/app /app</a:t>
              </a:r>
            </a:p>
            <a:p>
              <a:pPr defTabSz="1218996"/>
              <a:r>
                <a:rPr lang="en-US" sz="1400" b="1" kern="0" dirty="0">
                  <a:solidFill>
                    <a:srgbClr val="0070C0"/>
                  </a:solidFill>
                </a:rPr>
                <a:t>ENTRYPOINT</a:t>
              </a:r>
              <a:r>
                <a:rPr lang="en-US" sz="1400" kern="0" dirty="0">
                  <a:solidFill>
                    <a:schemeClr val="bg1"/>
                  </a:solidFill>
                </a:rPr>
                <a:t> </a:t>
              </a:r>
              <a:r>
                <a:rPr lang="en-US" sz="1176" kern="0" dirty="0" err="1">
                  <a:solidFill>
                    <a:schemeClr val="bg1"/>
                  </a:solidFill>
                </a:rPr>
                <a:t>dotnet</a:t>
              </a:r>
              <a:r>
                <a:rPr lang="en-US" sz="1176" kern="0" dirty="0">
                  <a:solidFill>
                    <a:schemeClr val="bg1"/>
                  </a:solidFill>
                </a:rPr>
                <a:t> </a:t>
              </a:r>
              <a:r>
                <a:rPr lang="en-US" sz="1029" kern="0" dirty="0">
                  <a:solidFill>
                    <a:schemeClr val="bg1"/>
                  </a:solidFill>
                </a:rPr>
                <a:t>HelloWorld.dll</a:t>
              </a:r>
              <a:endParaRPr lang="en-US" sz="1400" kern="0" dirty="0">
                <a:solidFill>
                  <a:schemeClr val="bg1"/>
                </a:solidFill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3212282" y="2183300"/>
              <a:ext cx="847658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dockerfile</a:t>
              </a:r>
            </a:p>
          </p:txBody>
        </p:sp>
      </p:grpSp>
      <p:pic>
        <p:nvPicPr>
          <p:cNvPr id="2052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52" y="1575712"/>
            <a:ext cx="868529" cy="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737717" y="2325074"/>
            <a:ext cx="628576" cy="306977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6" idx="1"/>
          </p:cNvCxnSpPr>
          <p:nvPr/>
        </p:nvCxnSpPr>
        <p:spPr>
          <a:xfrm flipV="1">
            <a:off x="3406756" y="3688159"/>
            <a:ext cx="4698408" cy="110116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096896" y="2753346"/>
            <a:ext cx="557233" cy="557233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796266" y="1469769"/>
            <a:ext cx="2267745" cy="2337041"/>
            <a:chOff x="304800" y="329375"/>
            <a:chExt cx="1701050" cy="1753030"/>
          </a:xfrm>
        </p:grpSpPr>
        <p:sp>
          <p:nvSpPr>
            <p:cNvPr id="69" name="Rectangle 68"/>
            <p:cNvSpPr/>
            <p:nvPr/>
          </p:nvSpPr>
          <p:spPr>
            <a:xfrm>
              <a:off x="304800" y="634605"/>
              <a:ext cx="1640063" cy="14478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lowchart: Alternate Process 69"/>
            <p:cNvSpPr/>
            <p:nvPr/>
          </p:nvSpPr>
          <p:spPr>
            <a:xfrm>
              <a:off x="304800" y="520305"/>
              <a:ext cx="118680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Private Registry</a:t>
              </a:r>
            </a:p>
          </p:txBody>
        </p:sp>
        <p:pic>
          <p:nvPicPr>
            <p:cNvPr id="71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Flowchart: Alternate Process 71"/>
          <p:cNvSpPr/>
          <p:nvPr/>
        </p:nvSpPr>
        <p:spPr>
          <a:xfrm>
            <a:off x="4014425" y="5968640"/>
            <a:ext cx="1631335" cy="30475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996"/>
            <a:r>
              <a:rPr lang="en-US" sz="1467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Docker run</a:t>
            </a:r>
          </a:p>
        </p:txBody>
      </p:sp>
      <p:sp>
        <p:nvSpPr>
          <p:cNvPr id="73" name="Flowchart: Alternate Process 72"/>
          <p:cNvSpPr/>
          <p:nvPr/>
        </p:nvSpPr>
        <p:spPr>
          <a:xfrm>
            <a:off x="4012129" y="6304623"/>
            <a:ext cx="1631335" cy="30475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996"/>
            <a:r>
              <a:rPr lang="en-US" sz="1467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Docker push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105164" y="3409542"/>
            <a:ext cx="557233" cy="557233"/>
            <a:chOff x="4194073" y="1320138"/>
            <a:chExt cx="600586" cy="600586"/>
          </a:xfrm>
        </p:grpSpPr>
        <p:sp>
          <p:nvSpPr>
            <p:cNvPr id="75" name="Rectangle 74"/>
            <p:cNvSpPr/>
            <p:nvPr/>
          </p:nvSpPr>
          <p:spPr>
            <a:xfrm>
              <a:off x="4194073" y="1320138"/>
              <a:ext cx="600586" cy="600586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6" name="Picture 28" descr="https://hub.docker.com/public/images/logos/mini-logo-white-inse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16" y="1334681"/>
              <a:ext cx="571500" cy="57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8105164" y="3409542"/>
            <a:ext cx="557233" cy="557233"/>
            <a:chOff x="4194073" y="1320138"/>
            <a:chExt cx="600586" cy="600586"/>
          </a:xfrm>
        </p:grpSpPr>
        <p:sp>
          <p:nvSpPr>
            <p:cNvPr id="78" name="Rectangle 77"/>
            <p:cNvSpPr/>
            <p:nvPr/>
          </p:nvSpPr>
          <p:spPr>
            <a:xfrm>
              <a:off x="4194073" y="1320138"/>
              <a:ext cx="600586" cy="600586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9" name="Picture 28" descr="https://hub.docker.com/public/images/logos/mini-logo-white-inse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16" y="1334681"/>
              <a:ext cx="571500" cy="57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yaplex.com/Media/Default/logos/dotn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00" y="3143921"/>
            <a:ext cx="469833" cy="4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yaplex.com/Media/Default/logos/dotn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82" y="3134596"/>
            <a:ext cx="469833" cy="4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533E-6 6.7635E-7 L 0.51544 -0.050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72" y="-25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13593 -0.08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0.15365 -0.179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3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</a:t>
            </a:r>
          </a:p>
        </p:txBody>
      </p:sp>
      <p:pic>
        <p:nvPicPr>
          <p:cNvPr id="1026" name="Picture 2" descr="http://joao-parana.com.br/blog/wp-content/uploads/2015/07/docker-filesystems-multilayer-upd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" y="1570228"/>
            <a:ext cx="5993550" cy="48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10209" y="5209913"/>
            <a:ext cx="3413471" cy="459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96"/>
            <a:r>
              <a:rPr lang="en-US" sz="2400" kern="0" dirty="0">
                <a:solidFill>
                  <a:srgbClr val="0070C0"/>
                </a:solidFill>
                <a:hlinkClick r:id="rId4"/>
              </a:rPr>
              <a:t>ImageLayers.io</a:t>
            </a:r>
            <a:endParaRPr 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09" y="139942"/>
            <a:ext cx="9603275" cy="1049235"/>
          </a:xfrm>
          <a:ln>
            <a:noFill/>
          </a:ln>
        </p:spPr>
        <p:txBody>
          <a:bodyPr/>
          <a:lstStyle/>
          <a:p>
            <a:r>
              <a:rPr lang="en-US" dirty="0"/>
              <a:t>Persistent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3137" dirty="0"/>
              <a:t>Docker Containers are Immutable</a:t>
            </a:r>
          </a:p>
          <a:p>
            <a:r>
              <a:rPr lang="en-US" sz="3137" dirty="0"/>
              <a:t>To save data, you must provide external storage</a:t>
            </a:r>
          </a:p>
          <a:p>
            <a:r>
              <a:rPr lang="en-US" sz="3137" dirty="0"/>
              <a:t>Scenarios:</a:t>
            </a:r>
          </a:p>
          <a:p>
            <a:pPr marL="313760" lvl="1" indent="-285750">
              <a:buFont typeface="Wingdings" panose="05000000000000000000" pitchFamily="2" charset="2"/>
              <a:buChar char="ü"/>
            </a:pPr>
            <a:r>
              <a:rPr lang="en-US" sz="1765" dirty="0"/>
              <a:t>Logs</a:t>
            </a:r>
          </a:p>
          <a:p>
            <a:pPr marL="313760" lvl="1" indent="-285750">
              <a:buFont typeface="Wingdings" panose="05000000000000000000" pitchFamily="2" charset="2"/>
              <a:buChar char="ü"/>
            </a:pPr>
            <a:r>
              <a:rPr lang="en-US" sz="1765" dirty="0"/>
              <a:t>Database Files</a:t>
            </a:r>
          </a:p>
          <a:p>
            <a:pPr marL="313760" lvl="1" indent="-285750">
              <a:buFont typeface="Wingdings" panose="05000000000000000000" pitchFamily="2" charset="2"/>
              <a:buChar char="ü"/>
            </a:pPr>
            <a:r>
              <a:rPr lang="en-US" sz="1765" dirty="0"/>
              <a:t>Inner Loop Development – mounting your source</a:t>
            </a:r>
          </a:p>
          <a:p>
            <a:endParaRPr lang="en-US" sz="3137" dirty="0"/>
          </a:p>
          <a:p>
            <a:r>
              <a:rPr lang="en-US" sz="3137" dirty="0"/>
              <a:t>Volume Drivers</a:t>
            </a:r>
          </a:p>
          <a:p>
            <a:endParaRPr lang="en-US" sz="3137" dirty="0"/>
          </a:p>
          <a:p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168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9923877" y="1469769"/>
            <a:ext cx="2267745" cy="2337041"/>
            <a:chOff x="304800" y="329375"/>
            <a:chExt cx="1701050" cy="1753030"/>
          </a:xfrm>
        </p:grpSpPr>
        <p:sp>
          <p:nvSpPr>
            <p:cNvPr id="69" name="Rectangle 68"/>
            <p:cNvSpPr/>
            <p:nvPr/>
          </p:nvSpPr>
          <p:spPr>
            <a:xfrm>
              <a:off x="304800" y="634605"/>
              <a:ext cx="1640063" cy="14478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lowchart: Alternate Process 69"/>
            <p:cNvSpPr/>
            <p:nvPr/>
          </p:nvSpPr>
          <p:spPr>
            <a:xfrm>
              <a:off x="304800" y="520305"/>
              <a:ext cx="118680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Private Registry</a:t>
              </a:r>
            </a:p>
          </p:txBody>
        </p:sp>
        <p:pic>
          <p:nvPicPr>
            <p:cNvPr id="71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10067439" y="2680997"/>
            <a:ext cx="575950" cy="575780"/>
            <a:chOff x="10275344" y="2734260"/>
            <a:chExt cx="587499" cy="587326"/>
          </a:xfrm>
        </p:grpSpPr>
        <p:sp>
          <p:nvSpPr>
            <p:cNvPr id="121" name="Rectangle 120"/>
            <p:cNvSpPr/>
            <p:nvPr/>
          </p:nvSpPr>
          <p:spPr>
            <a:xfrm>
              <a:off x="10275344" y="2753179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85442" y="2734260"/>
              <a:ext cx="577401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29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Service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044981" y="2087570"/>
            <a:ext cx="620864" cy="557233"/>
            <a:chOff x="10242890" y="2133997"/>
            <a:chExt cx="633314" cy="568407"/>
          </a:xfrm>
        </p:grpSpPr>
        <p:sp>
          <p:nvSpPr>
            <p:cNvPr id="124" name="Rectangle 123"/>
            <p:cNvSpPr/>
            <p:nvPr/>
          </p:nvSpPr>
          <p:spPr>
            <a:xfrm>
              <a:off x="10283859" y="2133997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242890" y="2187367"/>
              <a:ext cx="633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6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176" dirty="0">
                  <a:solidFill>
                    <a:sysClr val="windowText" lastClr="000000"/>
                  </a:solidFill>
                </a:rPr>
              </a:br>
              <a:r>
                <a:rPr lang="en-US" sz="1176" dirty="0">
                  <a:solidFill>
                    <a:sysClr val="windowText" lastClr="000000"/>
                  </a:solidFill>
                </a:rPr>
                <a:t>Service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37615" y="1724118"/>
            <a:ext cx="3523328" cy="3085625"/>
            <a:chOff x="4156030" y="3448050"/>
            <a:chExt cx="2566671" cy="2250456"/>
          </a:xfrm>
        </p:grpSpPr>
        <p:sp>
          <p:nvSpPr>
            <p:cNvPr id="38" name="Rectangle 37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DOCKER_HOST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07373" y="2371152"/>
            <a:ext cx="1513967" cy="2261450"/>
            <a:chOff x="7441367" y="1793260"/>
            <a:chExt cx="1135636" cy="1696328"/>
          </a:xfrm>
        </p:grpSpPr>
        <p:sp>
          <p:nvSpPr>
            <p:cNvPr id="20" name="Rectangle 19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lowchart: Alternate Process 42"/>
            <p:cNvSpPr/>
            <p:nvPr/>
          </p:nvSpPr>
          <p:spPr>
            <a:xfrm>
              <a:off x="7441367" y="1793260"/>
              <a:ext cx="667160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Images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6515511" y="2371152"/>
            <a:ext cx="1513967" cy="2261450"/>
            <a:chOff x="6172291" y="1793260"/>
            <a:chExt cx="1135636" cy="1696328"/>
          </a:xfrm>
        </p:grpSpPr>
        <p:sp>
          <p:nvSpPr>
            <p:cNvPr id="44" name="Rectangle 43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lowchart: Alternate Process 44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2456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Docker compose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0154" y="1469581"/>
            <a:ext cx="2379869" cy="2337041"/>
            <a:chOff x="277006" y="1101977"/>
            <a:chExt cx="1785155" cy="1753030"/>
          </a:xfrm>
        </p:grpSpPr>
        <p:sp>
          <p:nvSpPr>
            <p:cNvPr id="4" name="Rectangle 3"/>
            <p:cNvSpPr/>
            <p:nvPr/>
          </p:nvSpPr>
          <p:spPr>
            <a:xfrm>
              <a:off x="277006" y="1407207"/>
              <a:ext cx="1780866" cy="14478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277006" y="1292907"/>
              <a:ext cx="80434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Registry</a:t>
              </a:r>
            </a:p>
          </p:txBody>
        </p:sp>
        <p:pic>
          <p:nvPicPr>
            <p:cNvPr id="2054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918" y="1101977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4" name="Picture 16" descr="https://hub.docker.com/public/images/official/mon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5" y="2514736"/>
            <a:ext cx="546279" cy="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hub.docker.com/public/images/official/n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93" y="3081735"/>
            <a:ext cx="546279" cy="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hub.docker.com/public/images/official/mariad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93" y="2514736"/>
            <a:ext cx="546279" cy="5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07207" y="5242469"/>
            <a:ext cx="2281502" cy="1515463"/>
            <a:chOff x="4156031" y="3448050"/>
            <a:chExt cx="1711369" cy="952500"/>
          </a:xfrm>
        </p:grpSpPr>
        <p:sp>
          <p:nvSpPr>
            <p:cNvPr id="31" name="Rectangle 30"/>
            <p:cNvSpPr/>
            <p:nvPr/>
          </p:nvSpPr>
          <p:spPr>
            <a:xfrm>
              <a:off x="4156031" y="3562350"/>
              <a:ext cx="1711369" cy="83820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lowchart: Alternate Process 31"/>
            <p:cNvSpPr/>
            <p:nvPr/>
          </p:nvSpPr>
          <p:spPr>
            <a:xfrm>
              <a:off x="4156031" y="3448050"/>
              <a:ext cx="804347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sp>
        <p:nvSpPr>
          <p:cNvPr id="33" name="Flowchart: Alternate Process 32"/>
          <p:cNvSpPr/>
          <p:nvPr/>
        </p:nvSpPr>
        <p:spPr>
          <a:xfrm>
            <a:off x="654013" y="5644316"/>
            <a:ext cx="1886493" cy="30475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D4D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996"/>
            <a:r>
              <a:rPr lang="en-US" sz="1467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Docker-compose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08619" y="2087570"/>
            <a:ext cx="3212721" cy="219517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r>
              <a:rPr lang="en-US" sz="1467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pic>
        <p:nvPicPr>
          <p:cNvPr id="2052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40" y="1575712"/>
            <a:ext cx="868529" cy="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2880237" y="1562585"/>
            <a:ext cx="3401637" cy="3247159"/>
            <a:chOff x="3212279" y="2183300"/>
            <a:chExt cx="2551590" cy="2435715"/>
          </a:xfrm>
        </p:grpSpPr>
        <p:sp>
          <p:nvSpPr>
            <p:cNvPr id="60" name="Snip Single Corner Rectangle 59"/>
            <p:cNvSpPr/>
            <p:nvPr/>
          </p:nvSpPr>
          <p:spPr>
            <a:xfrm>
              <a:off x="3212279" y="2295113"/>
              <a:ext cx="2551590" cy="2323902"/>
            </a:xfrm>
            <a:prstGeom prst="snip1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52" tIns="60952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version: </a:t>
              </a:r>
              <a:r>
                <a:rPr lang="en-US" sz="1372" b="1" kern="0" dirty="0">
                  <a:solidFill>
                    <a:srgbClr val="0070C0"/>
                  </a:solidFill>
                </a:rPr>
                <a:t>'2'</a:t>
              </a:r>
              <a:endParaRPr lang="en-US" sz="1372" b="1" kern="0" dirty="0">
                <a:solidFill>
                  <a:srgbClr val="C00000"/>
                </a:solidFill>
              </a:endParaRP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services:</a:t>
              </a: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multiservice: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</a:t>
              </a:r>
              <a:r>
                <a:rPr lang="en-US" sz="1372" b="1" kern="0" dirty="0">
                  <a:solidFill>
                    <a:srgbClr val="C00000"/>
                  </a:solidFill>
                </a:rPr>
                <a:t>image:</a:t>
              </a:r>
              <a:r>
                <a:rPr lang="en-US" sz="1372" b="1" kern="0" dirty="0">
                  <a:solidFill>
                    <a:srgbClr val="0070C0"/>
                  </a:solidFill>
                </a:rPr>
                <a:t> 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  - </a:t>
              </a:r>
              <a:r>
                <a:rPr lang="en-US" sz="1372" b="1" kern="0" dirty="0" err="1">
                  <a:solidFill>
                    <a:srgbClr val="0070C0"/>
                  </a:solidFill>
                </a:rPr>
                <a:t>multiservice:latest</a:t>
              </a:r>
              <a:endParaRPr lang="en-US" sz="1372" b="1" kern="0" dirty="0">
                <a:solidFill>
                  <a:srgbClr val="0070C0"/>
                </a:solidFill>
              </a:endParaRP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  environment:    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   - </a:t>
              </a:r>
              <a:r>
                <a:rPr lang="en-US" sz="980" b="1" kern="0" dirty="0" err="1">
                  <a:solidFill>
                    <a:srgbClr val="0070C0"/>
                  </a:solidFill>
                </a:rPr>
                <a:t>CustomerAPIService</a:t>
              </a:r>
              <a:r>
                <a:rPr lang="en-US" sz="980" b="1" kern="0" dirty="0">
                  <a:solidFill>
                    <a:srgbClr val="0070C0"/>
                  </a:solidFill>
                </a:rPr>
                <a:t>=http://webapi/api/Customer</a:t>
              </a:r>
              <a:endParaRPr lang="en-US" sz="980" b="1" kern="0" dirty="0">
                <a:solidFill>
                  <a:srgbClr val="C00000"/>
                </a:solidFill>
              </a:endParaRP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  ports: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  - "80:80"</a:t>
              </a: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  </a:t>
              </a:r>
              <a:r>
                <a:rPr lang="en-US" sz="1372" b="1" kern="0" dirty="0" err="1">
                  <a:solidFill>
                    <a:srgbClr val="C00000"/>
                  </a:solidFill>
                </a:rPr>
                <a:t>depends_on</a:t>
              </a:r>
              <a:r>
                <a:rPr lang="en-US" sz="1372" b="1" kern="0" dirty="0">
                  <a:solidFill>
                    <a:srgbClr val="C00000"/>
                  </a:solidFill>
                </a:rPr>
                <a:t>: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  - </a:t>
              </a:r>
              <a:r>
                <a:rPr lang="en-US" sz="1372" b="1" kern="0" dirty="0" err="1">
                  <a:solidFill>
                    <a:srgbClr val="0070C0"/>
                  </a:solidFill>
                </a:rPr>
                <a:t>webapi</a:t>
              </a:r>
              <a:endParaRPr lang="en-US" sz="1372" b="1" kern="0" dirty="0">
                <a:solidFill>
                  <a:srgbClr val="0070C0"/>
                </a:solidFill>
              </a:endParaRP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</a:t>
              </a:r>
              <a:r>
                <a:rPr lang="en-US" sz="1372" b="1" kern="0" dirty="0" err="1">
                  <a:solidFill>
                    <a:srgbClr val="C00000"/>
                  </a:solidFill>
                </a:rPr>
                <a:t>webapi</a:t>
              </a:r>
              <a:r>
                <a:rPr lang="en-US" sz="1372" b="1" kern="0" dirty="0">
                  <a:solidFill>
                    <a:srgbClr val="C00000"/>
                  </a:solidFill>
                </a:rPr>
                <a:t>:</a:t>
              </a:r>
            </a:p>
            <a:p>
              <a:pPr defTabSz="1218996"/>
              <a:r>
                <a:rPr lang="en-US" sz="1372" b="1" kern="0" dirty="0">
                  <a:solidFill>
                    <a:srgbClr val="0070C0"/>
                  </a:solidFill>
                </a:rPr>
                <a:t>    </a:t>
              </a:r>
              <a:r>
                <a:rPr lang="en-US" sz="1372" b="1" kern="0" dirty="0">
                  <a:solidFill>
                    <a:srgbClr val="C00000"/>
                  </a:solidFill>
                </a:rPr>
                <a:t>image: </a:t>
              </a:r>
            </a:p>
            <a:p>
              <a:pPr defTabSz="1218996"/>
              <a:r>
                <a:rPr lang="en-US" sz="1372" b="1" kern="0" dirty="0">
                  <a:solidFill>
                    <a:srgbClr val="C00000"/>
                  </a:solidFill>
                </a:rPr>
                <a:t>      </a:t>
              </a:r>
              <a:r>
                <a:rPr lang="en-US" sz="1372" b="1" kern="0" dirty="0">
                  <a:solidFill>
                    <a:srgbClr val="0070C0"/>
                  </a:solidFill>
                </a:rPr>
                <a:t>- </a:t>
              </a:r>
              <a:r>
                <a:rPr lang="en-US" sz="1372" kern="0" dirty="0" err="1">
                  <a:solidFill>
                    <a:srgbClr val="0070C0"/>
                  </a:solidFill>
                </a:rPr>
                <a:t>multiservice</a:t>
              </a:r>
              <a:r>
                <a:rPr lang="en-US" sz="1372" b="1" kern="0" dirty="0" err="1">
                  <a:solidFill>
                    <a:schemeClr val="accent4">
                      <a:lumMod val="75000"/>
                    </a:schemeClr>
                  </a:solidFill>
                </a:rPr>
                <a:t>api</a:t>
              </a:r>
              <a:r>
                <a:rPr lang="en-US" sz="1372" b="1" kern="0" dirty="0" err="1">
                  <a:solidFill>
                    <a:srgbClr val="0070C0"/>
                  </a:solidFill>
                </a:rPr>
                <a:t>:latest</a:t>
              </a:r>
              <a:endParaRPr lang="en-US" sz="1372" b="1" kern="0" dirty="0">
                <a:solidFill>
                  <a:srgbClr val="0070C0"/>
                </a:solidFill>
              </a:endParaRPr>
            </a:p>
          </p:txBody>
        </p:sp>
        <p:sp>
          <p:nvSpPr>
            <p:cNvPr id="61" name="Flowchart: Alternate Process 60"/>
            <p:cNvSpPr/>
            <p:nvPr/>
          </p:nvSpPr>
          <p:spPr>
            <a:xfrm>
              <a:off x="3212282" y="2183300"/>
              <a:ext cx="1504198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96"/>
              <a:r>
                <a:rPr lang="en-US" sz="1467" b="1" kern="0" dirty="0">
                  <a:solidFill>
                    <a:schemeClr val="bg1"/>
                  </a:solidFill>
                </a:rPr>
                <a:t>Docker-</a:t>
              </a:r>
              <a:r>
                <a:rPr lang="en-US" sz="1467" b="1" kern="0" dirty="0" err="1">
                  <a:solidFill>
                    <a:schemeClr val="bg1"/>
                  </a:solidFill>
                </a:rPr>
                <a:t>compose.yml</a:t>
              </a:r>
              <a:endParaRPr lang="en-US" sz="1467" b="1" kern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http://howtolearn.me/wp-content/uploads/2014/04/2136483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51" y="2636016"/>
            <a:ext cx="421796" cy="2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ysql.com/common/logos/logo-mysql-170x115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59" y="3161751"/>
            <a:ext cx="428246" cy="2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2575468" y="2197328"/>
            <a:ext cx="3933150" cy="3226996"/>
          </a:xfrm>
          <a:prstGeom prst="curvedConnector3">
            <a:avLst>
              <a:gd name="adj1" fmla="val 83464"/>
            </a:avLst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6" descr="http://howtolearn.me/wp-content/uploads/2014/04/2136483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54" y="2636016"/>
            <a:ext cx="421796" cy="2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http://www.mysql.com/common/logos/logo-mysql-170x115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60" y="3161751"/>
            <a:ext cx="428246" cy="2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2909022" y="2082096"/>
            <a:ext cx="3002838" cy="1724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19453" y="3775239"/>
            <a:ext cx="2939701" cy="10899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96"/>
            <a:endParaRPr 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47" name="Elbow Connector 46"/>
          <p:cNvCxnSpPr>
            <a:stCxn id="94" idx="3"/>
            <a:endCxn id="137" idx="3"/>
          </p:cNvCxnSpPr>
          <p:nvPr/>
        </p:nvCxnSpPr>
        <p:spPr>
          <a:xfrm flipH="1">
            <a:off x="7309445" y="2939642"/>
            <a:ext cx="1413" cy="396664"/>
          </a:xfrm>
          <a:prstGeom prst="bentConnector3">
            <a:avLst>
              <a:gd name="adj1" fmla="val -1138207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http://rafpe.ninja/wp-content/uploads/2015/12/docker-compose-logo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931" y="6008"/>
            <a:ext cx="1271205" cy="15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587889" y="3039048"/>
            <a:ext cx="479619" cy="5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68" dirty="0">
                <a:solidFill>
                  <a:sysClr val="windowText" lastClr="000000"/>
                </a:solidFill>
              </a:rPr>
              <a:t>Dot</a:t>
            </a:r>
            <a:br>
              <a:rPr lang="en-US" sz="1568" dirty="0">
                <a:solidFill>
                  <a:sysClr val="windowText" lastClr="000000"/>
                </a:solidFill>
              </a:rPr>
            </a:br>
            <a:r>
              <a:rPr lang="en-US" sz="1568" dirty="0">
                <a:solidFill>
                  <a:sysClr val="windowText" lastClr="000000"/>
                </a:solidFill>
              </a:rPr>
              <a:t>Net</a:t>
            </a:r>
          </a:p>
        </p:txBody>
      </p:sp>
      <p:pic>
        <p:nvPicPr>
          <p:cNvPr id="116" name="Picture 2" descr="http://yaplex.com/Media/Default/logos/dotnet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8" y="3081735"/>
            <a:ext cx="469833" cy="4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044981" y="2092535"/>
            <a:ext cx="620864" cy="557233"/>
            <a:chOff x="10242890" y="2133997"/>
            <a:chExt cx="633314" cy="568407"/>
          </a:xfrm>
        </p:grpSpPr>
        <p:sp>
          <p:nvSpPr>
            <p:cNvPr id="112" name="Rectangle 111"/>
            <p:cNvSpPr/>
            <p:nvPr/>
          </p:nvSpPr>
          <p:spPr>
            <a:xfrm>
              <a:off x="10283859" y="2133997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242890" y="2187367"/>
              <a:ext cx="633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6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176" dirty="0">
                  <a:solidFill>
                    <a:sysClr val="windowText" lastClr="000000"/>
                  </a:solidFill>
                </a:rPr>
              </a:br>
              <a:r>
                <a:rPr lang="en-US" sz="1176" dirty="0">
                  <a:solidFill>
                    <a:sysClr val="windowText" lastClr="000000"/>
                  </a:solidFill>
                </a:rPr>
                <a:t>Service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67439" y="2680997"/>
            <a:ext cx="575950" cy="575780"/>
            <a:chOff x="10275344" y="2734260"/>
            <a:chExt cx="587499" cy="587326"/>
          </a:xfrm>
        </p:grpSpPr>
        <p:sp>
          <p:nvSpPr>
            <p:cNvPr id="119" name="Rectangle 118"/>
            <p:cNvSpPr/>
            <p:nvPr/>
          </p:nvSpPr>
          <p:spPr>
            <a:xfrm>
              <a:off x="10275344" y="2753179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285442" y="2734260"/>
              <a:ext cx="577401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29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Service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02519" y="2717533"/>
            <a:ext cx="721037" cy="444217"/>
            <a:chOff x="3240661" y="1005909"/>
            <a:chExt cx="540854" cy="333210"/>
          </a:xfrm>
        </p:grpSpPr>
        <p:grpSp>
          <p:nvGrpSpPr>
            <p:cNvPr id="90" name="Group 8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3" name="Rectangle 9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r>
                <a:rPr lang="en-US" sz="882" kern="0" dirty="0">
                  <a:solidFill>
                    <a:sysClr val="windowText" lastClr="000000"/>
                  </a:solidFill>
                </a:rPr>
                <a:t>frontend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601106" y="3114196"/>
            <a:ext cx="721037" cy="444217"/>
            <a:chOff x="3240661" y="1005909"/>
            <a:chExt cx="540854" cy="333210"/>
          </a:xfrm>
        </p:grpSpPr>
        <p:grpSp>
          <p:nvGrpSpPr>
            <p:cNvPr id="134" name="Group 13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36" name="Rectangle 13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ectangle 13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96"/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r>
                <a:rPr lang="en-US" sz="1372" kern="0" dirty="0" err="1">
                  <a:solidFill>
                    <a:sysClr val="windowText" lastClr="000000"/>
                  </a:solidFill>
                </a:rPr>
                <a:t>api</a:t>
              </a:r>
              <a:endParaRPr lang="en-US" sz="1372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267621" y="2710640"/>
            <a:ext cx="620864" cy="557233"/>
            <a:chOff x="10242890" y="2133997"/>
            <a:chExt cx="633314" cy="568407"/>
          </a:xfrm>
        </p:grpSpPr>
        <p:sp>
          <p:nvSpPr>
            <p:cNvPr id="154" name="Rectangle 153"/>
            <p:cNvSpPr/>
            <p:nvPr/>
          </p:nvSpPr>
          <p:spPr>
            <a:xfrm>
              <a:off x="10283859" y="2133997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242890" y="2187367"/>
              <a:ext cx="633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76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176" dirty="0">
                  <a:solidFill>
                    <a:sysClr val="windowText" lastClr="000000"/>
                  </a:solidFill>
                </a:rPr>
              </a:br>
              <a:r>
                <a:rPr lang="en-US" sz="1176" dirty="0">
                  <a:solidFill>
                    <a:sysClr val="windowText" lastClr="000000"/>
                  </a:solidFill>
                </a:rPr>
                <a:t>Service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8312535" y="3350294"/>
            <a:ext cx="575950" cy="575780"/>
            <a:chOff x="10275344" y="2734260"/>
            <a:chExt cx="587499" cy="587326"/>
          </a:xfrm>
        </p:grpSpPr>
        <p:sp>
          <p:nvSpPr>
            <p:cNvPr id="157" name="Rectangle 156"/>
            <p:cNvSpPr/>
            <p:nvPr/>
          </p:nvSpPr>
          <p:spPr>
            <a:xfrm>
              <a:off x="10275344" y="2753179"/>
              <a:ext cx="568407" cy="568407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96"/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285442" y="2734260"/>
              <a:ext cx="577401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29" dirty="0">
                  <a:solidFill>
                    <a:sysClr val="windowText" lastClr="000000"/>
                  </a:solidFill>
                </a:rPr>
                <a:t>Multi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Service</a:t>
              </a:r>
              <a:br>
                <a:rPr lang="en-US" sz="1029" dirty="0">
                  <a:solidFill>
                    <a:sysClr val="windowText" lastClr="000000"/>
                  </a:solidFill>
                </a:rPr>
              </a:br>
              <a:r>
                <a:rPr lang="en-US" sz="1029" dirty="0">
                  <a:solidFill>
                    <a:sysClr val="windowText" lastClr="000000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7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132E-6 1.11666E-6 L -0.14373 0.097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4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3 -0.00409 L -0.14565 0.09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9" y="4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73 0.09783 L -0.27699 0.0503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3" y="-23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3" dur="13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565 0.0901 L -0.27866 0.0844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3" y="-36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3" dur="13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9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0" grpId="1" animBg="1"/>
      <p:bldP spid="83" grpId="0" animBg="1"/>
      <p:bldP spid="83" grpId="1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432</TotalTime>
  <Words>384</Words>
  <Application>Microsoft Office PowerPoint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MT</vt:lpstr>
      <vt:lpstr>Lucida Console</vt:lpstr>
      <vt:lpstr>Segoe UI</vt:lpstr>
      <vt:lpstr>Segoe UI Light</vt:lpstr>
      <vt:lpstr>Wingdings</vt:lpstr>
      <vt:lpstr>Gallery</vt:lpstr>
      <vt:lpstr>Container Basics</vt:lpstr>
      <vt:lpstr>Before Container Standards</vt:lpstr>
      <vt:lpstr>Shipping Containers Invented</vt:lpstr>
      <vt:lpstr>PowerPoint Presentation</vt:lpstr>
      <vt:lpstr>Docker Registry</vt:lpstr>
      <vt:lpstr>Docker API</vt:lpstr>
      <vt:lpstr>Docker Layers</vt:lpstr>
      <vt:lpstr>Persistent Storage</vt:lpstr>
      <vt:lpstr>Docker compose</vt:lpstr>
      <vt:lpstr>Container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Manifest</dc:title>
  <dc:creator>Jon Jung (WEB)</dc:creator>
  <cp:lastModifiedBy>Jon Jung (WEB)</cp:lastModifiedBy>
  <cp:revision>24</cp:revision>
  <cp:lastPrinted>2016-08-04T16:17:17Z</cp:lastPrinted>
  <dcterms:created xsi:type="dcterms:W3CDTF">2016-08-04T15:58:09Z</dcterms:created>
  <dcterms:modified xsi:type="dcterms:W3CDTF">2017-09-29T20:55:41Z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jonjung@microsoft.com</vt:lpwstr>
  </property>
  <property fmtid="{D5CDD505-2E9C-101B-9397-08002B2CF9AE}" pid="6" name="MSIP_Label_f42aa342-8706-4288-bd11-ebb85995028c_SetDate">
    <vt:lpwstr>2017-09-29T12:18:39.4958280-07:00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