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765240-16D6-48A1-8BCE-4140D4AF44F1}">
  <a:tblStyle styleId="{F7765240-16D6-48A1-8BCE-4140D4AF4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안녕하세요. 동아리 활동 유형과 코비드19 감염에 대해 연구한 예방의학 12조입니다. 발표 시작하겠습니다.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31d53af83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31d53af83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넘기기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31d53af83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31d53af83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각각의 활동을 세분화하여 선택하도록하였습니다.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31d53af83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31d53af83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조사대상자의 일반적인 특성을 빈도로 표현하였고, 환자-대조군 연구에서 사용하는 기간 유병률을 산출하고, 이를 통해 odds ratio를 계산했습니다.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동아리 수, 동아리 활동 유형별 참여 여부, 동아리 활동 수를 독립변수로 하여 코로나 감염 유무에 미치는 영향을 확인하기 위해 로지스틱 회귀분석을 진행했습니다.</a:t>
            </a:r>
            <a:endParaRPr sz="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31d53af8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31d53af8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이번 연구에서 발생할 수 있는 바이어스를 제어하기 위해서 다음을 고려하였습니다.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‘COVID-19’라는 감염 시 확진 정보가 남는 특징적인 질병을 주제로 삼아서 회상 바이어스를 최대한 없앴고,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본과 3, 4학년은 pk 실습을 돌기 때문에 다른 학년들보다 COVID-19에 감염될 확률이 상대적으로 높을 것으로 예상하여 조사 대상에서 제외했습니다.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34e20942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34e20942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질병관리청에서 발표한 6월 12일 기준 확진자 연령별 현황과 행정안전부에서 발표한 5월 기준 연령별 인구현황으로 연령에 따른 코로나 누적 발생률을 계산해보았습니다. 분자는 Covid-19 첫 관찰 이후부터 6월 12일까지의 누적 확진자 수이고 분모는 전체 인구수입니다. 20대와 30대 확진자 비율 사이에 유의미한 차이가 없습니다. 따라서 연령에 따른 표준화는 따로 필요하지 않을 것이라 판단했습니다.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31d53af83_1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31d53af83_1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결과입니다.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34e209422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34e209422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조사대상자의 특성에 대해 먼저 말씀드리겠습니다.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9930519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9930519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응답자 83명 중 COVID-19 양성이 2번 이상인 응답자가 2명이었습니다. 이들의 경우 첫째, 그 인원수가 너무 작아서 </a:t>
            </a:r>
            <a:r>
              <a:rPr lang="ko">
                <a:solidFill>
                  <a:schemeClr val="dk1"/>
                </a:solidFill>
              </a:rPr>
              <a:t>1번만 걸린 사람과의 유의미한 차이점을 밝혀내기 어려울 것이라 판단했고, 둘째, 데이터 분석과정의 어려움으로 인해 전체 연구 과정에서 제외시키고 총 81명을 대상으로 하였습니다.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1d53af83_2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1d53af83_2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 대상의 학년별 분포, 출생년도, 활동한 동아리와 동문회 수, COVID-19 감염력 분포를 나타낸 그래프입니다.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31d53af83_2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31d53af83_2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활동 유형별 참여자 수 및 참여 여부를 나타낸 그래프입니다.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31d53af8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31d53af8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목차는 다음과 같습니다.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31d53af83_2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31d53af83_2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참여한 동아리 활동 유형 개수를 그래프로 나타내보았습니다.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31d53af83_2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31d53af83_24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코비드 19  감염 유무를 반영한 결과 분석입니다.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31d53af83_2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31d53af83_2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학년별로 구분하여 COVID19 감염력과의 관련성을 찾아보았으나 유의미한 결과는 나오지 않았습니다.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31d53af83_2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31d53af83_2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출생연도별, (넘기기)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31d53af83_2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31d53af83_2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활동한 동아리별로 구분하였을 때도 유의미한 결과는 없었습니다.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99305191e_1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99305191e_1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참여한 동아리 활동이 2가지인 경우 다른 사람들에 비하여 COVID19에 이환된 확률이 적다는 결과가 나왔습니다.  이 경우 유의미한 결과로 나오기는 했지만, 이것이 의미하는 바를 이해하기 어려웠습니다.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31d53af83_2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31d53af83_2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동아리 활동 유형 별 참여자수, 참여 여부 및 COVID 19 감염력 여부를 나타낸 그래프입니다.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9305191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99305191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특정 동아리 유형의 활동 참여유무와 COVID19 감염력 유무사이의 연관성을 알아보기 위해 신뢰수준 95%를 기준으로 odds ratio를 구한 결과는 다음과 같습니다.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31d53af83_2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31d53af83_2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Odds ratio의 </a:t>
            </a:r>
            <a:r>
              <a:rPr lang="ko"/>
              <a:t>신뢰수준 95%의 신뢰구간이 1을 포함하지 않으면 유의미한 값이라고 판단합니다.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단체연습과 MT의 odds ratio의 신뢰구간이 1을 포함하지 않으며, 두 Odds ratio의 값 모두 약 2.73으로 유의미한 결과라고 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34e209422_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34e209422_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앞의 통계 분석을 통해 MT 참여 유무, 단체 연습 참여 유무가 COVID-19의 감염 위험을 높이는 것을 알 수 있었습니다.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우리조는 이 결과를 활용해 MT 참여 유무, 단체 연습 참여 유무 등의 정보로 COVID-19 감염력을 예측할 수 있을것인지 궁금증을 가졌습니다.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궁금증을 해결하기 위해 설문지에서 조사했던 요소들을 변수로 넣어 COVID-19 감염을 예측할 수 있는 모델을 로지스틱 회귀분석을 통해 만들어 보았습니다.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회귀분석 방법은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동아리 수, 동아리 특정 활동 유형 참여 여부, 동아리 활동 수로 변수를 설정하였습니다. 다른 변수들의 경우, 코로나에 걸렸을 확률 예측에 유의미한 결과값이 도출되지않아 배제하였습니다.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COVID-19에 감염 여부를 가장 정확하게 구분하는 확률 기준치(cut off value)는 0.590이었습니다. (클릭) 다음과 같은 수식으로 구한 결과값입니다. (다시클릭)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즉, COVID-19에 감염되었을 확률이 0.590 이상이면 코로나 과거력이 있을 것이고, 0.590 미만이면 코로나 과거력이 없을 것이라고 계산하면 코로나에 걸렸는지, 안 걸렸는지를 가장 예측을 잘 할 수 있습니다. (</a:t>
            </a:r>
            <a:r>
              <a:rPr lang="ko" sz="1000">
                <a:solidFill>
                  <a:schemeClr val="dk1"/>
                </a:solidFill>
              </a:rPr>
              <a:t>Area Under Curve</a:t>
            </a:r>
            <a:r>
              <a:rPr lang="ko" sz="900">
                <a:solidFill>
                  <a:schemeClr val="dk1"/>
                </a:solidFill>
              </a:rPr>
              <a:t>=0.812)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이를 통해 ROC curve를 그렸고, 그린 ROC curve에서 민감도와 특이도 두개를 모두 최대화하기 위해, 가장 튀어나온 점을 골랐습니다.</a:t>
            </a:r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31d53af83_1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31d53af83_1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서론입니다.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99305191e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99305191e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COVID-19 감염되었을 확률을 앞의 과정을 통해 구할 수 있었습니다.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만들어진 COVID-19 감염력 유무 예측 모델의 성능을 확인해보기 위해 ROC curve를 그려보았습니다.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ROC curve의 AUC(area under curve)는 0.812였고,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해당 ROC curve에서 적절한 수준의 민감도와 특이도를 결정하였습니다.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도출된 민감도는 71.4%, 특이도는 90.9%입니다.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31d53af83_1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31d53af83_1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결론입니다.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34e209422_8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34e209422_8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595959"/>
                </a:solidFill>
              </a:rPr>
              <a:t>단체활동(MT, 단체 공연 연습)을 한 사람이 단체활동을 하지 않은 사람보다 COVID-19에 이환된 확률이 약 2.73배 높습니다.</a:t>
            </a:r>
            <a:endParaRPr sz="1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595959"/>
                </a:solidFill>
              </a:rPr>
              <a:t>동아리 수, 동아리 활동 유형을 변수로 하여 로지스틱 회귀분석 결과, 앞에서 도출된 민감도와 특이도로 COVID-19 감염 여부를 예측할 수 있었습니다.</a:t>
            </a:r>
            <a:endParaRPr sz="1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595959"/>
                </a:solidFill>
              </a:rPr>
              <a:t> 따라서 저희 조는 이 연구를 통해 이번 COVID-19와 같은 </a:t>
            </a:r>
            <a:r>
              <a:rPr lang="ko" sz="1000">
                <a:solidFill>
                  <a:srgbClr val="595959"/>
                </a:solidFill>
                <a:highlight>
                  <a:srgbClr val="FFF2CC"/>
                </a:highlight>
              </a:rPr>
              <a:t> 팬데믹 상황에서 MT, 단체 공연 연습같은 오랜 시간 함께하는 단체생활을 자제하거나, 활동 시 적절한 마스크 착용을 통해 비말 전파를 차단할 것을 제언합니다. </a:t>
            </a:r>
            <a:endParaRPr sz="1000">
              <a:solidFill>
                <a:srgbClr val="595959"/>
              </a:solidFill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93051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9930519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연구의 한계로는 선택 바이어스와 대조군의 적절성이 있었습니다. 설문 조사 링크를 지인을 통해 다른 학년 카카오톡 단체 방에 공유해달라고 부탁하는 방식에서 그 지인의 소속 동아리, 친분에 따라서 조사 응답자의 비율이 달라졌을 여지가 있었습니다. 또한 설문조사 응답자 중 COVID-19 확진을 받은 적이 있는 사람 46명, 없는 사람이 35명으로 대조군이 환자군보다 사람 수가 적어 적절한 환자군 대조군 비를 만족하지 못했습니다.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31d53af83_1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31d53af83_1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연구는 원인적 연관성의 9가지 입증 조건 중 여러 가지를 만족했지만, 시간적 인과성을 완벽히 파악할 수는 없다는 한계점이 있어서 동아리 활동 유형과 COVID 19의 감염력 사이의 원인적 연관성을 확실히 입증할 수는 없었습니다.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99305191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99305191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참고문헌은 다음과 같습니다.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99305191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99305191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경청해주셔서 감사합니다.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31d53af83_3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31d53af83_3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 </a:t>
            </a:r>
            <a:r>
              <a:rPr lang="ko" sz="1300">
                <a:solidFill>
                  <a:srgbClr val="595959"/>
                </a:solidFill>
              </a:rPr>
              <a:t>2020년부터 시작된 COVID-19(코로나-19)는 확진자의 격리 의무가 해제되고, 동네 병원 등에서 마스크 착용도 권고로 전환되기까지 약 3년 3개월의 시간이 걸렸습니다.</a:t>
            </a:r>
            <a:endParaRPr sz="13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595959"/>
                </a:solidFill>
              </a:rPr>
              <a:t>COVID-19 감염률이 감소하면서 사회적 거리두기를 단계적으로 점차 해제하며 사회활동을 서서히 다시 시작했던 2022년, </a:t>
            </a:r>
            <a:r>
              <a:rPr lang="ko" sz="1300" u="sng">
                <a:solidFill>
                  <a:schemeClr val="dk1"/>
                </a:solidFill>
              </a:rPr>
              <a:t>본교 의과대학 학생들의 주된 모임 및 사회활동이었던 동아리와 동문회 활동이 COVID-19 감염과 관련이 있는지 </a:t>
            </a:r>
            <a:r>
              <a:rPr lang="ko" sz="1300">
                <a:solidFill>
                  <a:srgbClr val="595959"/>
                </a:solidFill>
              </a:rPr>
              <a:t>알아보기 위해 본 연구를 시행하였습니다.</a:t>
            </a:r>
            <a:endParaRPr sz="13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9305191e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99305191e_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세운 연구 가설은 다음 3가지입니다.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동아리 활동 유형, 동아리 수, 동아리 활동 수가 COVID-19 감염과 관련이 있을 것이다, 입니다..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31d53af83_1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31d53af83_1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대상 및 방법입니다.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1d53af83_2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31d53af83_2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연구는 본교 의과대학 학생 중 작년 기준 예과 1학년에서 본과 2학년까지의 학생들을 대</a:t>
            </a:r>
            <a:r>
              <a:rPr lang="ko">
                <a:solidFill>
                  <a:schemeClr val="dk1"/>
                </a:solidFill>
              </a:rPr>
              <a:t>상으로 하였습니다.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각 학년 단체 카톡방에 조사 취지를 설명한 후 온라인으로 설문조사를 진행하여 자료료 수집하였습니다.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기간은 다음과 같습니다.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31d53af83_2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31d53af83_2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 연구에 사용된 설문지는 총 5문항으로 작년 기준 학년, 출생년도, 참여했던 동아리/동문회 수, 동아리 활동 분야, 코로나 양성 확진 횟수로 구성했습니다. 모든 문항의 날짜는 다음과 같이 한정하였습니다.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출생 년도는</a:t>
            </a:r>
            <a:r>
              <a:rPr lang="ko">
                <a:solidFill>
                  <a:schemeClr val="dk1"/>
                </a:solidFill>
              </a:rPr>
              <a:t> 연령이 질병에 중요한 교란변수로 작용할 수 있기 때문에 조사하였습니다.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31d53af83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31d53af83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문항은 여기 첨부했습니다. (넘기기)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-3524175" y="-40800"/>
            <a:ext cx="12708975" cy="84609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 b="1">
                <a:solidFill>
                  <a:srgbClr val="202124"/>
                </a:solidFill>
              </a:rPr>
              <a:t>동아리 활동 유형과 COVID-19 감염</a:t>
            </a:r>
            <a:endParaRPr sz="5900"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891350" y="2995324"/>
            <a:ext cx="5361300" cy="2009400"/>
          </a:xfrm>
          <a:prstGeom prst="rect">
            <a:avLst/>
          </a:prstGeom>
        </p:spPr>
        <p:txBody>
          <a:bodyPr spcFirstLastPara="1" wrap="square" lIns="91425" tIns="91425" rIns="91425" bIns="1260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720" b="1" dirty="0">
                <a:solidFill>
                  <a:schemeClr val="dk1"/>
                </a:solidFill>
              </a:rPr>
              <a:t>예방의학 12조</a:t>
            </a:r>
            <a:endParaRPr sz="172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72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 dirty="0">
                <a:solidFill>
                  <a:schemeClr val="dk1"/>
                </a:solidFill>
              </a:rPr>
              <a:t>58 </a:t>
            </a:r>
            <a:r>
              <a:rPr lang="en-US" altLang="ko" sz="1820" dirty="0">
                <a:solidFill>
                  <a:schemeClr val="dk1"/>
                </a:solidFill>
              </a:rPr>
              <a:t>OOO</a:t>
            </a:r>
            <a:r>
              <a:rPr lang="ko" sz="1820" dirty="0">
                <a:solidFill>
                  <a:schemeClr val="dk1"/>
                </a:solidFill>
              </a:rPr>
              <a:t> </a:t>
            </a:r>
            <a:endParaRPr sz="182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 dirty="0">
                <a:solidFill>
                  <a:schemeClr val="dk1"/>
                </a:solidFill>
              </a:rPr>
              <a:t>59 </a:t>
            </a:r>
            <a:r>
              <a:rPr lang="en-US" altLang="ko" sz="1820" dirty="0">
                <a:solidFill>
                  <a:schemeClr val="dk1"/>
                </a:solidFill>
              </a:rPr>
              <a:t>OOO</a:t>
            </a:r>
            <a:endParaRPr sz="182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 dirty="0">
                <a:solidFill>
                  <a:schemeClr val="dk1"/>
                </a:solidFill>
              </a:rPr>
              <a:t>60 최석준</a:t>
            </a:r>
            <a:endParaRPr lang="ko-KR" altLang="en-US" sz="182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lang="ko-KR" altLang="en-US" sz="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ko" sz="1820" dirty="0">
                <a:solidFill>
                  <a:schemeClr val="dk1"/>
                </a:solidFill>
              </a:rPr>
              <a:t>61 </a:t>
            </a:r>
            <a:r>
              <a:rPr lang="en-US" altLang="ko" sz="1820" dirty="0">
                <a:solidFill>
                  <a:schemeClr val="dk1"/>
                </a:solidFill>
              </a:rPr>
              <a:t>OOO</a:t>
            </a:r>
            <a:endParaRPr sz="182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40369"/>
          <a:stretch/>
        </p:blipFill>
        <p:spPr>
          <a:xfrm>
            <a:off x="1800925" y="356475"/>
            <a:ext cx="4499875" cy="19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1253075" y="3075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656" y="1084000"/>
            <a:ext cx="1521823" cy="1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5">
            <a:alphaModFix/>
          </a:blip>
          <a:srcRect b="44733"/>
          <a:stretch/>
        </p:blipFill>
        <p:spPr>
          <a:xfrm>
            <a:off x="1800925" y="2721400"/>
            <a:ext cx="4752975" cy="185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25274" y="3692375"/>
            <a:ext cx="1212736" cy="1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253075" y="28357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13" y="574050"/>
            <a:ext cx="5419725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l="2276" b="21297"/>
          <a:stretch/>
        </p:blipFill>
        <p:spPr>
          <a:xfrm>
            <a:off x="4705025" y="1588625"/>
            <a:ext cx="4203474" cy="17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595550" y="6083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377250" y="1969325"/>
            <a:ext cx="8382300" cy="5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219450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조사대상자의 일반적인 특성을 빈도로 표현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환자-대조군 연구를 통해 기간 유병률 산출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기간 유병률 = (일정기간 동안의 환례의 총수) / (일정기간에서의 인구수) x 100(%)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Odds Ratio 산출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로지스틱 회귀분석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코로나 감염 유무를 예측하기 위해 로지스틱 회귀분석을 진행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독립변수: 동아리 수, 동아리 활동 유형별 참여 여부, 동아리 활동 수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종속변수: 코로나 감염 유무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 분석 방법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바이어스 제어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정보 바이어스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회상 바이어스 : ‘COVID-19’라는 감염 시 확진 정보가 남는 특징적인 질병을 주제로 삼아서 최대한 없앰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교란 바이어스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제한 : 본과 3, 4학년들은 병원 내 pk 실습을 돌기 때문에 동아리 활동 유형과 별개로 COVID-19 감염에 더욱 취약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연령 표준화의 필요성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r="53310" b="5820"/>
          <a:stretch/>
        </p:blipFill>
        <p:spPr>
          <a:xfrm>
            <a:off x="45925" y="1179499"/>
            <a:ext cx="3407624" cy="29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000" y="1179499"/>
            <a:ext cx="5002550" cy="191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3772200" y="3792725"/>
            <a:ext cx="4948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&lt;누적 발생률&gt;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>
                <a:solidFill>
                  <a:schemeClr val="dk1"/>
                </a:solidFill>
              </a:rPr>
              <a:t>6월 12일까지의 누적 확진자 수 / 연령별 전체 인구수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20~29세 : 0.735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30~39세 : 0.710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45919" y="4139075"/>
            <a:ext cx="350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표 2. </a:t>
            </a:r>
            <a:r>
              <a:rPr lang="ko" sz="1100">
                <a:solidFill>
                  <a:schemeClr val="dk1"/>
                </a:solidFill>
              </a:rPr>
              <a:t>연령에 따른 코로나 누적 발생률</a:t>
            </a:r>
            <a:endParaRPr sz="1000"/>
          </a:p>
        </p:txBody>
      </p:sp>
      <p:sp>
        <p:nvSpPr>
          <p:cNvPr id="166" name="Google Shape;166;p27"/>
          <p:cNvSpPr txBox="1"/>
          <p:nvPr/>
        </p:nvSpPr>
        <p:spPr>
          <a:xfrm>
            <a:off x="3642528" y="3137625"/>
            <a:ext cx="4948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표 3. </a:t>
            </a:r>
            <a:r>
              <a:rPr lang="ko" sz="1000">
                <a:solidFill>
                  <a:schemeClr val="dk1"/>
                </a:solidFill>
              </a:rPr>
              <a:t>연령별 인구 현황</a:t>
            </a:r>
            <a:endParaRPr sz="1000"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3.  연구 결과</a:t>
            </a:r>
            <a:endParaRPr b="1"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AutoNum type="arabicParenR"/>
            </a:pPr>
            <a:r>
              <a:rPr lang="ko"/>
              <a:t>조사대상자의 일반적 특성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조사대상자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ko" sz="1500">
                <a:solidFill>
                  <a:schemeClr val="dk1"/>
                </a:solidFill>
              </a:rPr>
              <a:t>전체 응답자 83명 중 COVID-19 양성(확진)이 2번 이상인 대상자의 경우 1번만 걸린 사람과의 차이점 유무 및 데이터 분석과정의 어려움으로 인해 전체 연구 과정에서 제외시키고 총 81명을 대상으로 함</a:t>
            </a:r>
            <a:endParaRPr sz="19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163" y="1946225"/>
            <a:ext cx="5183674" cy="27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3447450" y="4703625"/>
            <a:ext cx="283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그림 1. COVID-19 확진 횟수의 분포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38" y="-298787"/>
            <a:ext cx="3420470" cy="24875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921594" y="2135720"/>
            <a:ext cx="32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 2. 조사 대상의 학년 별 분포 (2022)</a:t>
            </a:r>
            <a:endParaRPr sz="1000"/>
          </a:p>
        </p:txBody>
      </p:sp>
      <p:sp>
        <p:nvSpPr>
          <p:cNvPr id="195" name="Google Shape;195;p31"/>
          <p:cNvSpPr txBox="1"/>
          <p:nvPr/>
        </p:nvSpPr>
        <p:spPr>
          <a:xfrm>
            <a:off x="1143125" y="45576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18</a:t>
            </a:r>
            <a:endParaRPr sz="800"/>
          </a:p>
        </p:txBody>
      </p:sp>
      <p:sp>
        <p:nvSpPr>
          <p:cNvPr id="196" name="Google Shape;196;p31"/>
          <p:cNvSpPr txBox="1"/>
          <p:nvPr/>
        </p:nvSpPr>
        <p:spPr>
          <a:xfrm>
            <a:off x="1848302" y="11562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22</a:t>
            </a:r>
            <a:endParaRPr sz="800"/>
          </a:p>
        </p:txBody>
      </p:sp>
      <p:sp>
        <p:nvSpPr>
          <p:cNvPr id="197" name="Google Shape;197;p31"/>
          <p:cNvSpPr txBox="1"/>
          <p:nvPr/>
        </p:nvSpPr>
        <p:spPr>
          <a:xfrm>
            <a:off x="2606720" y="115625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22</a:t>
            </a:r>
            <a:endParaRPr sz="800"/>
          </a:p>
        </p:txBody>
      </p:sp>
      <p:sp>
        <p:nvSpPr>
          <p:cNvPr id="198" name="Google Shape;198;p31"/>
          <p:cNvSpPr txBox="1"/>
          <p:nvPr/>
        </p:nvSpPr>
        <p:spPr>
          <a:xfrm>
            <a:off x="3304981" y="250024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20</a:t>
            </a:r>
            <a:endParaRPr sz="800"/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125" y="2921750"/>
            <a:ext cx="3833851" cy="17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7578816" y="2965900"/>
            <a:ext cx="585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46</a:t>
            </a:r>
            <a:endParaRPr sz="900"/>
          </a:p>
        </p:txBody>
      </p:sp>
      <p:sp>
        <p:nvSpPr>
          <p:cNvPr id="202" name="Google Shape;202;p31"/>
          <p:cNvSpPr txBox="1"/>
          <p:nvPr/>
        </p:nvSpPr>
        <p:spPr>
          <a:xfrm>
            <a:off x="5954346" y="32337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35</a:t>
            </a:r>
            <a:endParaRPr sz="900"/>
          </a:p>
        </p:txBody>
      </p:sp>
      <p:sp>
        <p:nvSpPr>
          <p:cNvPr id="203" name="Google Shape;203;p31"/>
          <p:cNvSpPr txBox="1"/>
          <p:nvPr/>
        </p:nvSpPr>
        <p:spPr>
          <a:xfrm>
            <a:off x="5332277" y="4675375"/>
            <a:ext cx="334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 5. COVID-19 감염력(history) 분포</a:t>
            </a:r>
            <a:endParaRPr sz="1000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5">
            <a:alphaModFix/>
          </a:blip>
          <a:srcRect b="11465"/>
          <a:stretch/>
        </p:blipFill>
        <p:spPr>
          <a:xfrm>
            <a:off x="164925" y="2403875"/>
            <a:ext cx="4374075" cy="2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6">
            <a:alphaModFix/>
          </a:blip>
          <a:srcRect b="14893"/>
          <a:stretch/>
        </p:blipFill>
        <p:spPr>
          <a:xfrm>
            <a:off x="4901600" y="0"/>
            <a:ext cx="3908901" cy="21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5239649" y="2135725"/>
            <a:ext cx="32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 3. 조사 대상의 출생년도의 분포</a:t>
            </a:r>
            <a:endParaRPr sz="1000"/>
          </a:p>
        </p:txBody>
      </p:sp>
      <p:sp>
        <p:nvSpPr>
          <p:cNvPr id="207" name="Google Shape;207;p31"/>
          <p:cNvSpPr txBox="1"/>
          <p:nvPr/>
        </p:nvSpPr>
        <p:spPr>
          <a:xfrm>
            <a:off x="965664" y="4733725"/>
            <a:ext cx="277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그림4. 활동한 동아리와 동문회 수의 분포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00" y="178425"/>
            <a:ext cx="7765125" cy="43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345838" y="466322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6. </a:t>
            </a:r>
            <a:r>
              <a:rPr lang="ko" sz="1200">
                <a:solidFill>
                  <a:schemeClr val="dk1"/>
                </a:solidFill>
              </a:rPr>
              <a:t>참여한 동아리 활동 유형별 참여자 수</a:t>
            </a:r>
            <a:r>
              <a:rPr lang="ko" sz="1200"/>
              <a:t>  </a:t>
            </a:r>
            <a:endParaRPr sz="1200"/>
          </a:p>
        </p:txBody>
      </p:sp>
      <p:sp>
        <p:nvSpPr>
          <p:cNvPr id="214" name="Google Shape;214;p32"/>
          <p:cNvSpPr txBox="1"/>
          <p:nvPr/>
        </p:nvSpPr>
        <p:spPr>
          <a:xfrm>
            <a:off x="1059100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식사 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966350" y="254075"/>
            <a:ext cx="12705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술자리</a:t>
            </a:r>
            <a:endParaRPr sz="1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(소규모 포함)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851450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MT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6791025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단체연습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966100" y="1738750"/>
            <a:ext cx="1270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전시회준비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3059350" y="173875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야외 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4851450" y="173875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야외활동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851700" y="173875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실내운동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1059100" y="31464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실내활동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3059350" y="31464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비대면활동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851450" y="31464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활동안함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7599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759975" y="1430050"/>
            <a:ext cx="807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서론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연구 배경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가설 설정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연구 대상 및 방법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연구 결과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조사 대상자 특성 분석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COVID-19 감염유무를 반영한 결과 분석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연구 결론 및 한계</a:t>
            </a:r>
            <a:endParaRPr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25" y="161075"/>
            <a:ext cx="7274550" cy="40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3115225" y="4416325"/>
            <a:ext cx="374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7. 참여한 동아리 활동 유형 개수별 참여자 수 </a:t>
            </a:r>
            <a:endParaRPr sz="120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 COVID-19 감염 유무를 반영한 결과분석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338"/>
            <a:ext cx="4572000" cy="257081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2345850" y="3857150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8. 학년별 COVID-19 감염력 유무 분포</a:t>
            </a:r>
            <a:endParaRPr sz="1200"/>
          </a:p>
        </p:txBody>
      </p:sp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22</a:t>
            </a:fld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300" y="1245269"/>
            <a:ext cx="4691701" cy="26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875"/>
            <a:ext cx="457921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2345850" y="385762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9. 출생연도별 COVID-19 감염력 분포</a:t>
            </a:r>
            <a:endParaRPr sz="1200"/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775" y="1335713"/>
            <a:ext cx="4533225" cy="2472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038"/>
            <a:ext cx="4572000" cy="295943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3071709" y="4051466"/>
            <a:ext cx="300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10. 활동한 동아리+동문회 수 별 COVID-19 감염력 분포</a:t>
            </a:r>
            <a:endParaRPr sz="1200"/>
          </a:p>
        </p:txBody>
      </p:sp>
      <p:sp>
        <p:nvSpPr>
          <p:cNvPr id="261" name="Google Shape;26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7263"/>
            <a:ext cx="4572001" cy="25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25</a:t>
            </a:fld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6250"/>
            <a:ext cx="4608251" cy="265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6987"/>
            <a:ext cx="4503948" cy="250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3071709" y="4051466"/>
            <a:ext cx="300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11. 참여한 동아리 활동 유형 개수 별 COVID-19 감염력 분포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13" y="256500"/>
            <a:ext cx="7942575" cy="430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/>
        </p:nvSpPr>
        <p:spPr>
          <a:xfrm>
            <a:off x="6178800" y="3722400"/>
            <a:ext cx="2536200" cy="7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각 활동 참여여부와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사람 수 및 COVID-19 감염 여부를 막대 그래프로 나타내었다.</a:t>
            </a:r>
            <a:r>
              <a:rPr lang="ko"/>
              <a:t>  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2148800" y="468407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12. 동아리 활동 유형별 COVID-19 감염력 분포</a:t>
            </a:r>
            <a:endParaRPr sz="1200"/>
          </a:p>
        </p:txBody>
      </p:sp>
      <p:sp>
        <p:nvSpPr>
          <p:cNvPr id="278" name="Google Shape;278;p39"/>
          <p:cNvSpPr txBox="1"/>
          <p:nvPr/>
        </p:nvSpPr>
        <p:spPr>
          <a:xfrm>
            <a:off x="1064300" y="2540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식사 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3774400" y="177125"/>
            <a:ext cx="9543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술자리</a:t>
            </a:r>
            <a:endParaRPr sz="1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(소규모 포함)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6308925" y="33102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MT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949850" y="1435100"/>
            <a:ext cx="11886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단체공연 연습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3739700" y="143510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전시회준비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6425450" y="1435100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야외 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1064300" y="2469075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야외활동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3774400" y="2469075"/>
            <a:ext cx="7893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실내운동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6308925" y="2550063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기타 실내활동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1113350" y="3619100"/>
            <a:ext cx="8616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비대면활동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3739700" y="3619088"/>
            <a:ext cx="1084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    활동안함            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89" name="Google Shape;2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40"/>
          <p:cNvGraphicFramePr/>
          <p:nvPr/>
        </p:nvGraphicFramePr>
        <p:xfrm>
          <a:off x="1370050" y="201950"/>
          <a:ext cx="6403875" cy="4393630"/>
        </p:xfrm>
        <a:graphic>
          <a:graphicData uri="http://schemas.openxmlformats.org/drawingml/2006/table">
            <a:tbl>
              <a:tblPr>
                <a:noFill/>
                <a:tableStyleId>{F7765240-16D6-48A1-8BCE-4140D4AF44F1}</a:tableStyleId>
              </a:tblPr>
              <a:tblGrid>
                <a:gridCol w="128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활동명 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estimate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lower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upper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p-value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활동 하지 않음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0.4186047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0.11834143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1.480714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0.28214691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비대면 활동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0.7555556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0.07162491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7.970191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1.00000000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기타 실내 활동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0.9848485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0.43469141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2.231299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1.00000000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실내 운동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0.5714286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0.17711054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1.843654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0.48990144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기타 야외 활동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1.9040404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0.76381101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4.746423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0.29624872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야외운동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0.9451220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0.29310174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3.047595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1.00000000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전시회 준비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1.5190476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0.59851628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3.855377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0.58472456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단체 공연 연습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2.7272727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1.24534218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5.972669          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0.04201036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MT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2.7272727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1.24534218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5.972669           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0.04201036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0CC">
                        <a:alpha val="411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술자리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1.3928571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0.52852292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3.670704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0.76770780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식사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1.3793103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0.49197416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3.867067         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0.75431614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5" name="Google Shape;295;p40"/>
          <p:cNvSpPr txBox="1"/>
          <p:nvPr/>
        </p:nvSpPr>
        <p:spPr>
          <a:xfrm>
            <a:off x="2403450" y="4738650"/>
            <a:ext cx="433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표 1. 참여한 활동에 따른 Odds Ratio (Confidence Level 95%)</a:t>
            </a:r>
            <a:endParaRPr sz="1200"/>
          </a:p>
        </p:txBody>
      </p:sp>
      <p:sp>
        <p:nvSpPr>
          <p:cNvPr id="296" name="Google Shape;29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49" y="281450"/>
            <a:ext cx="7340901" cy="40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/>
        </p:nvSpPr>
        <p:spPr>
          <a:xfrm>
            <a:off x="2079225" y="4010525"/>
            <a:ext cx="2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03" name="Google Shape;303;p41"/>
          <p:cNvSpPr txBox="1"/>
          <p:nvPr/>
        </p:nvSpPr>
        <p:spPr>
          <a:xfrm>
            <a:off x="2954125" y="3164175"/>
            <a:ext cx="75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0000"/>
                </a:solidFill>
              </a:rPr>
              <a:t>2.7272727 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2954125" y="2841075"/>
            <a:ext cx="75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2.7272727 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738150" y="2977075"/>
            <a:ext cx="47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MT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08775" y="2695700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단체 공연 연습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2443750" y="4410725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13. 참여한 활동에 따른 Odds Ratio (CL95%)</a:t>
            </a:r>
            <a:endParaRPr sz="1200"/>
          </a:p>
        </p:txBody>
      </p:sp>
      <p:sp>
        <p:nvSpPr>
          <p:cNvPr id="308" name="Google Shape;30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/>
        </p:nvSpPr>
        <p:spPr>
          <a:xfrm>
            <a:off x="510975" y="602475"/>
            <a:ext cx="43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35075" y="509300"/>
            <a:ext cx="89739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변수 설정: 동아리 수, 특정 동아리 활동  참여 여부, 동아리 활동 수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     (다른 변수들의 경우, 코로나에 걸렸을 확률 예측에 유의미한 결과값이 도출되지않아 배제하였다.)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COVID-19에 감염 여부를 가장 정확하게 구분하는 확률 기준치(cut off value)는 0.590이었다.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즉, COVID-19</a:t>
            </a:r>
            <a:r>
              <a:rPr lang="ko" sz="1300"/>
              <a:t>에 감염되었을 확률이 0.590 이상이면 코로나 과거력이 있을 것이다.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 COVID-19</a:t>
            </a:r>
            <a:r>
              <a:rPr lang="ko" sz="1300"/>
              <a:t>에 감염되었을 확률이 0.590 미만이면 코로나 과거력이 없을 것이다.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라고 계산하면 코로나에 걸렸는지, 안 걸렸는지를 가장 예측을 잘 할 수 있다. (</a:t>
            </a:r>
            <a:r>
              <a:rPr lang="ko">
                <a:solidFill>
                  <a:schemeClr val="dk1"/>
                </a:solidFill>
              </a:rPr>
              <a:t>Area Under Curve</a:t>
            </a:r>
            <a:r>
              <a:rPr lang="ko" sz="1300"/>
              <a:t>=0.812)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ROC curve를 그렸고, 그린 ROC curve에서 민감도와 특이도 두개를 모두 최대화하기 위해, 가장 튀어나온 점을 골랐다.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2"/>
          <p:cNvSpPr txBox="1"/>
          <p:nvPr/>
        </p:nvSpPr>
        <p:spPr>
          <a:xfrm>
            <a:off x="286100" y="2937625"/>
            <a:ext cx="8430900" cy="13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예시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72번 응답자는 참여한 동아리가 4개이고, 활동 3번, 활동 4번, 활동 7번에 참여하였다. 참여한 활동 수는 5개였다.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 응답자의 응답을 바탕으로 코로나에 걸렸을 확률을 계산해보면 0.743이다.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이 수치는 코로나에 걸렸을 확률이 0.59 이상이므로 코로나에 걸렸다고 예측할 수 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실제로 확인해보면 이 응답자는 코로나에 걸린적이 있었다!</a:t>
            </a:r>
            <a:endParaRPr sz="1600"/>
          </a:p>
        </p:txBody>
      </p:sp>
      <p:sp>
        <p:nvSpPr>
          <p:cNvPr id="316" name="Google Shape;31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29</a:t>
            </a:fld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50" y="1593564"/>
            <a:ext cx="5892699" cy="2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 b="1"/>
              <a:t>서론</a:t>
            </a:r>
            <a:endParaRPr b="1"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body" idx="1"/>
          </p:nvPr>
        </p:nvSpPr>
        <p:spPr>
          <a:xfrm>
            <a:off x="387900" y="466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COVID-19 감염되었을 확률을 앞의 과정을 통해 구할 수 있었다.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만들어진 COVID-19 감염력 유무 예측 모델의 성능을 확인해보기 위해 ROC curve를 그려보았다.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ROC curve의 AUC(area under curve)는 0.812였고,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해당 ROC curve에서 적절한 수준의 민감도와 특이도를 결정하였다.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FF"/>
                </a:solidFill>
              </a:rPr>
              <a:t>(민감도 71.4%, 특이도 90.9%</a:t>
            </a:r>
            <a:r>
              <a:rPr lang="ko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25" y="1903300"/>
            <a:ext cx="4000748" cy="298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l="6111" t="24653" r="64963" b="48934"/>
          <a:stretch/>
        </p:blipFill>
        <p:spPr>
          <a:xfrm>
            <a:off x="5335787" y="1902716"/>
            <a:ext cx="2898597" cy="197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 rotWithShape="1">
          <a:blip r:embed="rId3">
            <a:alphaModFix/>
          </a:blip>
          <a:srcRect l="75609" t="81710"/>
          <a:stretch/>
        </p:blipFill>
        <p:spPr>
          <a:xfrm>
            <a:off x="5335775" y="4033600"/>
            <a:ext cx="2429226" cy="119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/>
          <p:nvPr/>
        </p:nvSpPr>
        <p:spPr>
          <a:xfrm>
            <a:off x="7046100" y="2857500"/>
            <a:ext cx="728700" cy="32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30</a:t>
            </a:fld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5571275" y="2252100"/>
            <a:ext cx="928200" cy="23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3"/>
          <p:cNvSpPr/>
          <p:nvPr/>
        </p:nvSpPr>
        <p:spPr>
          <a:xfrm>
            <a:off x="5495075" y="4157100"/>
            <a:ext cx="1551000" cy="23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709350" y="4774200"/>
            <a:ext cx="44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그림 14. COVID-19 감염력 예측 모델의 ROC curve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4. 연구 결론 및 한계</a:t>
            </a:r>
            <a:endParaRPr b="1"/>
          </a:p>
        </p:txBody>
      </p:sp>
      <p:sp>
        <p:nvSpPr>
          <p:cNvPr id="336" name="Google Shape;33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342" name="Google Shape;342;p45"/>
          <p:cNvSpPr txBox="1">
            <a:spLocks noGrp="1"/>
          </p:cNvSpPr>
          <p:nvPr>
            <p:ph type="body" idx="1"/>
          </p:nvPr>
        </p:nvSpPr>
        <p:spPr>
          <a:xfrm>
            <a:off x="251250" y="1099450"/>
            <a:ext cx="8641500" cy="3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단체활동(MT, 단체 공연 연습)을 한 사람이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단체활동을 하지 않은 사람보다 COVID-19에 이환된 확률이 약 2.73배이다.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동아리 수, 동아리 활동 (MT, 단체 공연 연습, 기타 야외 활동, 활동 하지 않음)를 변수로 하여 로지스틱 회귀분석 결과,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민감도 71.4%, 특이도 90.9%로 COVID-19 감염 여부를 예측할 수 있었다.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따라서 </a:t>
            </a:r>
            <a:r>
              <a:rPr lang="ko">
                <a:highlight>
                  <a:srgbClr val="FFF2CC"/>
                </a:highlight>
              </a:rPr>
              <a:t>호흡기성 감염병 팬데믹 상황에서 MT, 단체 공연 연습같은 오랜 시간 함께하는 단체생활을 자제하거나, 활동 시 적절한 마스크 착용을 통해 비말 전파를 차단해야 감염 확률을 낮출 수 있다. 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343" name="Google Shape;34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한계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/>
              <a:t>선택 바이어스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설문 조사 링크를 각 학년 카카오톡 단체방에 공유해달라고 부탁함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링크를 올린 사람의 동아리, 친분에 따라 결과가 다르게 나올 여지가 존재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대조군의 적절성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설문조사 응답자 비율, 크기의 한계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적절한 환자군 : 대조군 비 만족 못함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한계 (cont.)</a:t>
            </a:r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생물학적 개연성이 있고 기존학설 (COVID-19의 특성 및 전파 역학)과 일치했으며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Odds ratio를 통해 특정 동아리 활동 유형 (MT, 단체 공연 연습)와 COVID-19 감염력 사이의 관련성을 어느 정도 보여줄 수 있었지만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시간적 인과성을 파악할 수는 없어서 동아리 활동의 유형과 COVID-19 감염력의 원인적 연관성을 확실히 입증할 수는 없었다.</a:t>
            </a:r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문헌</a:t>
            </a:r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감염병의 역학적 특성과 관리 - 유병철교수님 강의록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대한예방의학회 편찬위원회, 예방의학과 공중보건학 (제 4판), 계축문화사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FFFFFF"/>
                </a:highlight>
              </a:rPr>
              <a:t>Rothe, Camilla, et al. "Transmission of 2019-nCoV infection from an asymptomatic contact in Germany." </a:t>
            </a:r>
            <a:r>
              <a:rPr lang="ko" i="1">
                <a:highlight>
                  <a:srgbClr val="FFFFFF"/>
                </a:highlight>
              </a:rPr>
              <a:t>New England journal of medicine</a:t>
            </a:r>
            <a:r>
              <a:rPr lang="ko">
                <a:highlight>
                  <a:srgbClr val="FFFFFF"/>
                </a:highlight>
              </a:rPr>
              <a:t> 382.10 (2020): 970-971.</a:t>
            </a:r>
            <a:endParaRPr sz="2600"/>
          </a:p>
        </p:txBody>
      </p:sp>
      <p:sp>
        <p:nvSpPr>
          <p:cNvPr id="364" name="Google Shape;36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경청해주셔서 감사합니다.</a:t>
            </a:r>
            <a:endParaRPr/>
          </a:p>
        </p:txBody>
      </p:sp>
      <p:sp>
        <p:nvSpPr>
          <p:cNvPr id="370" name="Google Shape;37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배경 및 목적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2020년부터 시작된 COVID-19(코로나-19)는 확진자의 격리 의무가 해제되고, 동네 병원 등에서 마스크 착용도 권고로 전환되기까지 약 3년 3개월의 시간이 걸렸다.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COVID-19</a:t>
            </a:r>
            <a:r>
              <a:rPr lang="ko">
                <a:highlight>
                  <a:schemeClr val="lt1"/>
                </a:highlight>
              </a:rPr>
              <a:t>의 감염경로는 </a:t>
            </a:r>
            <a:r>
              <a:rPr lang="ko"/>
              <a:t>주로 감염된 사람의 비말 (droplets) 혹은 에어로졸에 의해 직접전파되거나, 오염된 환경의 매개물과 접촉을 통해 간접 전파된다. 사람과 사람 사이에서 급성 호흡기 감염증 및 폐렴으로 확산된다.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COVID-19 감염률이 감소하면서 사회적 거리두기를 단계적으로 점차 해제하며 사회활동을 서서히 다시 시작했던 2022년, </a:t>
            </a:r>
            <a:r>
              <a:rPr lang="ko" u="sng">
                <a:solidFill>
                  <a:schemeClr val="dk1"/>
                </a:solidFill>
              </a:rPr>
              <a:t>본교 의과대학 학생들의 주된 모임 및 사회활동이었던 동아리와 동문회 활동이 COVID-19 감염과 관련이 있는지 </a:t>
            </a:r>
            <a:r>
              <a:rPr lang="ko"/>
              <a:t>알아보기 위해 본 연구를 시행하였다.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가설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특정 동아리 활동 유형은 COVID-19 감염과 관련이 있을 것이다.</a:t>
            </a:r>
            <a:endParaRPr sz="230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동아리 수는 COVID-19 감염과 관련이 있을 것이다.</a:t>
            </a:r>
            <a:endParaRPr sz="230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동아리 활동 수는 COVID-19 감염과 관련이 있을 것이다.</a:t>
            </a:r>
            <a:endParaRPr sz="2300"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2.  연구 대상 및 방법</a:t>
            </a:r>
            <a:endParaRPr b="1"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대상 및 자료 수집 기간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ko" sz="1500"/>
              <a:t>연구 대상 : 본교 의과대학 학생 작년 기준 예과 1학년 ~ 본과 2학년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                           ( 현 예과 2학년 ~ 본과 3학년 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         작년 본과 3학년, 4학년은 제외 : 병원 PK 실습이 교란 변수로 작용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ko" sz="1500"/>
              <a:t>자료 수집 방법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: 각 학년 카카오톡 단체방에 취지를 설명한 후 온라인으로 설문조사 진행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ko" sz="1500"/>
              <a:t>자료 수집 기간  : 6/15 (목) ~ 6/17(토)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도구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ko"/>
              <a:t>구글 폼을 활용한 설문조사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ko"/>
              <a:t>모든 문항의 해당 날짜는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/>
              <a:t>2022년 4월(동아리 신입생 선발) ~ 2023년 2월(개강 전)</a:t>
            </a:r>
            <a:r>
              <a:rPr lang="ko"/>
              <a:t>으로 한정하여 설정함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작년 기준 학년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출생 연도  (</a:t>
            </a:r>
            <a:r>
              <a:rPr lang="ko" sz="1500"/>
              <a:t>연령이 질병에 중요한 교란변수로 작용할 수 있기 때문에 조사함)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참여했던 동아리/동문회 수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동아리 활동 분야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ko"/>
              <a:t>코로나 양성 확진 횟수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설문조사 문항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623400" y="1224025"/>
            <a:ext cx="8520600" cy="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ko" sz="1185"/>
              <a:t>설문조사에 사용한 문항들입니다. </a:t>
            </a:r>
            <a:endParaRPr sz="1185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75" y="2154075"/>
            <a:ext cx="2108950" cy="21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l="-2830" r="2830" b="68155"/>
          <a:stretch/>
        </p:blipFill>
        <p:spPr>
          <a:xfrm>
            <a:off x="4422150" y="2314800"/>
            <a:ext cx="2321850" cy="22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t="32402" b="33901"/>
          <a:stretch/>
        </p:blipFill>
        <p:spPr>
          <a:xfrm>
            <a:off x="5550125" y="2577925"/>
            <a:ext cx="2108950" cy="216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t="67042"/>
          <a:stretch/>
        </p:blipFill>
        <p:spPr>
          <a:xfrm>
            <a:off x="6611375" y="2577925"/>
            <a:ext cx="2156204" cy="2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713775" y="1753875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422150" y="1753875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2407</Words>
  <Application>Microsoft Office PowerPoint</Application>
  <PresentationFormat>화면 슬라이드 쇼(16:9)</PresentationFormat>
  <Paragraphs>339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8" baseType="lpstr">
      <vt:lpstr>Arial</vt:lpstr>
      <vt:lpstr>Simple Light</vt:lpstr>
      <vt:lpstr>동아리 활동 유형과 COVID-19 감염</vt:lpstr>
      <vt:lpstr>목차</vt:lpstr>
      <vt:lpstr>서론</vt:lpstr>
      <vt:lpstr>연구 배경 및 목적</vt:lpstr>
      <vt:lpstr>연구 가설</vt:lpstr>
      <vt:lpstr>2.  연구 대상 및 방법</vt:lpstr>
      <vt:lpstr>연구 대상 및 자료 수집 기간</vt:lpstr>
      <vt:lpstr>연구 도구</vt:lpstr>
      <vt:lpstr>설문조사 문항</vt:lpstr>
      <vt:lpstr>PowerPoint 프레젠테이션</vt:lpstr>
      <vt:lpstr>PowerPoint 프레젠테이션</vt:lpstr>
      <vt:lpstr>자료 분석 방법</vt:lpstr>
      <vt:lpstr>바이어스 제어</vt:lpstr>
      <vt:lpstr>연령 표준화의 필요성</vt:lpstr>
      <vt:lpstr>3.  연구 결과</vt:lpstr>
      <vt:lpstr>조사대상자의 일반적 특성</vt:lpstr>
      <vt:lpstr>조사대상자</vt:lpstr>
      <vt:lpstr>PowerPoint 프레젠테이션</vt:lpstr>
      <vt:lpstr>PowerPoint 프레젠테이션</vt:lpstr>
      <vt:lpstr>PowerPoint 프레젠테이션</vt:lpstr>
      <vt:lpstr>2)  COVID-19 감염 유무를 반영한 결과분석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연구 결론 및 한계</vt:lpstr>
      <vt:lpstr>결론</vt:lpstr>
      <vt:lpstr>연구 한계</vt:lpstr>
      <vt:lpstr>연구 한계 (cont.)</vt:lpstr>
      <vt:lpstr>참고 문헌</vt:lpstr>
      <vt:lpstr>경청해주셔서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동아리 활동 유형과 COVID-19 감염</dc:title>
  <cp:lastModifiedBy>최석준</cp:lastModifiedBy>
  <cp:revision>1</cp:revision>
  <dcterms:modified xsi:type="dcterms:W3CDTF">2023-06-23T03:57:32Z</dcterms:modified>
</cp:coreProperties>
</file>