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2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1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1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3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5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4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0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8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1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8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5CD3-C794-4DD8-B8F6-0A5B1796AFB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5CD3-C794-4DD8-B8F6-0A5B1796AFB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6661-CEDA-49F7-8AFA-6420917F9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1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VRK2 inhibitor machine learning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3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8D51A4D-93C3-4A89-9E3A-BAFA8C82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데이터 </a:t>
            </a:r>
            <a:r>
              <a:rPr lang="ko-KR" altLang="en-US" sz="1400" dirty="0" err="1"/>
              <a:t>전처리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ochem</a:t>
            </a:r>
            <a:r>
              <a:rPr lang="ko-KR" altLang="en-US" sz="1400" dirty="0"/>
              <a:t>에서 으로 </a:t>
            </a:r>
            <a:r>
              <a:rPr lang="en-US" altLang="ko-KR" sz="1400" dirty="0"/>
              <a:t>descriptor </a:t>
            </a:r>
            <a:r>
              <a:rPr lang="ko-KR" altLang="en-US" sz="1400" dirty="0"/>
              <a:t>획득</a:t>
            </a:r>
            <a:r>
              <a:rPr lang="en-US" altLang="ko-KR" sz="1400" dirty="0"/>
              <a:t>.  </a:t>
            </a:r>
            <a:r>
              <a:rPr lang="ko-KR" altLang="en-US" sz="1400" dirty="0"/>
              <a:t>사용 </a:t>
            </a:r>
            <a:r>
              <a:rPr lang="en-US" altLang="ko-KR" sz="1400" dirty="0"/>
              <a:t>descriptor</a:t>
            </a:r>
            <a:r>
              <a:rPr lang="ko-KR" altLang="en-US" sz="1400" dirty="0"/>
              <a:t>는 </a:t>
            </a:r>
            <a:r>
              <a:rPr lang="en-US" altLang="ko-KR" sz="1400" dirty="0"/>
              <a:t>MORDRED. Feature</a:t>
            </a:r>
            <a:r>
              <a:rPr lang="ko-KR" altLang="en-US" sz="1400" dirty="0"/>
              <a:t>는 </a:t>
            </a:r>
            <a:r>
              <a:rPr lang="en-US" altLang="ko-KR" sz="1400" dirty="0"/>
              <a:t>1613</a:t>
            </a:r>
            <a:r>
              <a:rPr lang="ko-KR" altLang="en-US" sz="1400" dirty="0"/>
              <a:t>개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Scikit</a:t>
            </a:r>
            <a:r>
              <a:rPr lang="en-US" altLang="ko-KR" sz="1400" dirty="0"/>
              <a:t>-run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SelectKBest</a:t>
            </a:r>
            <a:r>
              <a:rPr lang="en-US" altLang="ko-KR" sz="1400" dirty="0"/>
              <a:t> </a:t>
            </a:r>
            <a:r>
              <a:rPr lang="ko-KR" altLang="en-US" sz="1400" dirty="0"/>
              <a:t>모듈을 이용해 </a:t>
            </a:r>
            <a:r>
              <a:rPr lang="en-US" altLang="ko-KR" sz="1400" dirty="0"/>
              <a:t>feature</a:t>
            </a:r>
            <a:r>
              <a:rPr lang="ko-KR" altLang="en-US" sz="1400" dirty="0"/>
              <a:t>를 </a:t>
            </a:r>
            <a:r>
              <a:rPr lang="en-US" altLang="ko-KR" sz="1400" dirty="0"/>
              <a:t>30</a:t>
            </a:r>
            <a:r>
              <a:rPr lang="ko-KR" altLang="en-US" sz="1400" dirty="0"/>
              <a:t>개로 줄임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해당 데이터의 양이 적고 특정 </a:t>
            </a:r>
            <a:r>
              <a:rPr lang="en-US" altLang="ko-KR" sz="1400" dirty="0"/>
              <a:t>score</a:t>
            </a:r>
            <a:r>
              <a:rPr lang="ko-KR" altLang="en-US" sz="1400" dirty="0"/>
              <a:t>에 편중되어 있으므로 </a:t>
            </a:r>
            <a:r>
              <a:rPr lang="en-US" altLang="ko-KR" sz="1400" dirty="0" err="1"/>
              <a:t>RandomOverSampler</a:t>
            </a:r>
            <a:r>
              <a:rPr lang="ko-KR" altLang="en-US" sz="1400" dirty="0"/>
              <a:t>를 활용해 </a:t>
            </a:r>
            <a:r>
              <a:rPr lang="ko-KR" altLang="en-US" sz="1400" dirty="0" err="1"/>
              <a:t>복합샘플링을</a:t>
            </a:r>
            <a:r>
              <a:rPr lang="ko-KR" altLang="en-US" sz="1400" dirty="0"/>
              <a:t> 시행함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사용한 알고리즘은 </a:t>
            </a:r>
            <a:r>
              <a:rPr lang="en-US" altLang="ko-KR" sz="1400" dirty="0"/>
              <a:t>SVM</a:t>
            </a:r>
          </a:p>
          <a:p>
            <a:endParaRPr lang="en-US" altLang="ko-KR" sz="1400" dirty="0"/>
          </a:p>
          <a:p>
            <a:r>
              <a:rPr lang="ko-KR" altLang="en-US" sz="1400" dirty="0"/>
              <a:t>만든 모델을 검증하기 위해 전혀 상관없는 </a:t>
            </a:r>
            <a:r>
              <a:rPr lang="en-US" altLang="ko-KR" sz="1400" dirty="0"/>
              <a:t>40</a:t>
            </a:r>
            <a:r>
              <a:rPr lang="ko-KR" altLang="en-US" sz="1400" dirty="0"/>
              <a:t>여개의 물질들을 이용함</a:t>
            </a:r>
            <a:r>
              <a:rPr lang="en-US" altLang="ko-KR" sz="1400" dirty="0"/>
              <a:t>. </a:t>
            </a:r>
            <a:r>
              <a:rPr lang="ko-KR" altLang="en-US" sz="1400" dirty="0"/>
              <a:t>이 </a:t>
            </a:r>
            <a:r>
              <a:rPr lang="en-US" altLang="ko-KR" sz="1400" dirty="0"/>
              <a:t>40</a:t>
            </a:r>
            <a:r>
              <a:rPr lang="ko-KR" altLang="en-US" sz="1400" dirty="0"/>
              <a:t>여개의 물질들도 </a:t>
            </a:r>
            <a:r>
              <a:rPr lang="en-US" altLang="ko-KR" sz="1400" dirty="0" err="1"/>
              <a:t>ochem</a:t>
            </a:r>
            <a:r>
              <a:rPr lang="ko-KR" altLang="en-US" sz="1400" dirty="0"/>
              <a:t>에서 </a:t>
            </a:r>
            <a:r>
              <a:rPr lang="en-US" altLang="ko-KR" sz="1400" dirty="0"/>
              <a:t>descriptor</a:t>
            </a:r>
            <a:r>
              <a:rPr lang="ko-KR" altLang="en-US" sz="1400" dirty="0"/>
              <a:t>를 얻어서 모델에 적용시킴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4802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FD015-69A9-43B1-9950-DAFB21999679}"/>
              </a:ext>
            </a:extLst>
          </p:cNvPr>
          <p:cNvSpPr txBox="1"/>
          <p:nvPr/>
        </p:nvSpPr>
        <p:spPr>
          <a:xfrm>
            <a:off x="1085850" y="1388825"/>
            <a:ext cx="663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순서대로 </a:t>
            </a:r>
            <a:r>
              <a:rPr lang="en-US" altLang="ko-KR" dirty="0"/>
              <a:t>SVM</a:t>
            </a:r>
            <a:r>
              <a:rPr lang="ko-KR" altLang="en-US" dirty="0"/>
              <a:t> </a:t>
            </a:r>
            <a:r>
              <a:rPr lang="en-US" altLang="ko-KR" dirty="0"/>
              <a:t>parameter,</a:t>
            </a:r>
            <a:r>
              <a:rPr lang="ko-KR" altLang="en-US" dirty="0"/>
              <a:t> </a:t>
            </a:r>
            <a:r>
              <a:rPr lang="en-US" altLang="ko-KR" dirty="0"/>
              <a:t>SVM </a:t>
            </a:r>
            <a:r>
              <a:rPr lang="ko-KR" altLang="en-US" dirty="0"/>
              <a:t>정확도</a:t>
            </a:r>
            <a:r>
              <a:rPr lang="en-US" altLang="ko-KR" dirty="0"/>
              <a:t>, SVM confusion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B6E15D-9F9A-44AD-B994-178B23020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128" b="53182"/>
          <a:stretch/>
        </p:blipFill>
        <p:spPr>
          <a:xfrm>
            <a:off x="1085850" y="1881021"/>
            <a:ext cx="4495441" cy="248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7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1E9FD-25BC-4649-A0D6-2913D347A104}"/>
              </a:ext>
            </a:extLst>
          </p:cNvPr>
          <p:cNvSpPr txBox="1"/>
          <p:nvPr/>
        </p:nvSpPr>
        <p:spPr>
          <a:xfrm>
            <a:off x="838200" y="1650987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Confusion matrix </a:t>
            </a:r>
            <a:r>
              <a:rPr lang="ko-KR" altLang="en-US" dirty="0"/>
              <a:t>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A2B9F0-8A42-44CF-A774-865772E91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82"/>
          <a:stretch/>
        </p:blipFill>
        <p:spPr>
          <a:xfrm>
            <a:off x="0" y="2534393"/>
            <a:ext cx="12192000" cy="277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9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Others </a:t>
            </a:r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정보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5CF629-C713-4423-9AB9-2482E705F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47504"/>
              </p:ext>
            </p:extLst>
          </p:nvPr>
        </p:nvGraphicFramePr>
        <p:xfrm>
          <a:off x="527709" y="1349016"/>
          <a:ext cx="4235522" cy="4351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5620">
                  <a:extLst>
                    <a:ext uri="{9D8B030D-6E8A-4147-A177-3AD203B41FA5}">
                      <a16:colId xmlns:a16="http://schemas.microsoft.com/office/drawing/2014/main" val="4180945846"/>
                    </a:ext>
                  </a:extLst>
                </a:gridCol>
                <a:gridCol w="2448661">
                  <a:extLst>
                    <a:ext uri="{9D8B030D-6E8A-4147-A177-3AD203B41FA5}">
                      <a16:colId xmlns:a16="http://schemas.microsoft.com/office/drawing/2014/main" val="581766135"/>
                    </a:ext>
                  </a:extLst>
                </a:gridCol>
                <a:gridCol w="1191241">
                  <a:extLst>
                    <a:ext uri="{9D8B030D-6E8A-4147-A177-3AD203B41FA5}">
                      <a16:colId xmlns:a16="http://schemas.microsoft.com/office/drawing/2014/main" val="3565668144"/>
                    </a:ext>
                  </a:extLst>
                </a:gridCol>
              </a:tblGrid>
              <a:tr h="181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Compound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Chemical Formula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652021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Methazolamide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5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8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4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r>
                        <a:rPr lang="en-US" sz="1000" u="none" strike="noStrike" baseline="-25000">
                          <a:effectLst/>
                        </a:rPr>
                        <a:t>3</a:t>
                      </a:r>
                      <a:r>
                        <a:rPr lang="en-US" sz="1000" u="none" strike="noStrike">
                          <a:effectLst/>
                        </a:rPr>
                        <a:t>S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1610138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Avanafil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23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26</a:t>
                      </a:r>
                      <a:r>
                        <a:rPr lang="en-US" sz="1000" u="none" strike="noStrike">
                          <a:effectLst/>
                        </a:rPr>
                        <a:t>ClN</a:t>
                      </a:r>
                      <a:r>
                        <a:rPr lang="en-US" sz="1000" u="none" strike="noStrike" baseline="-25000">
                          <a:effectLst/>
                        </a:rPr>
                        <a:t>7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r>
                        <a:rPr lang="en-US" sz="1000" u="none" strike="noStrike" baseline="-25000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3898850525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Dapoxetine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21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23</a:t>
                      </a:r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3727277075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Icariin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33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40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r>
                        <a:rPr lang="en-US" sz="1000" u="none" strike="noStrike" baseline="-25000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4238464222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Xanthoanthrafil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19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23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3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r>
                        <a:rPr lang="en-US" sz="1000" u="none" strike="noStrike" baseline="-25000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3801919132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Yohimbin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21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26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r>
                        <a:rPr lang="en-US" sz="1000" u="none" strike="noStrike" baseline="-25000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951740465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Diclofenac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14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11</a:t>
                      </a:r>
                      <a:r>
                        <a:rPr lang="en-US" sz="1000" u="none" strike="noStrike">
                          <a:effectLst/>
                        </a:rPr>
                        <a:t>Cl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NO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1505503557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Mefenamic acid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15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15</a:t>
                      </a:r>
                      <a:r>
                        <a:rPr lang="en-US" sz="1000" u="none" strike="noStrike">
                          <a:effectLst/>
                        </a:rPr>
                        <a:t>NO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1533457873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Didesmethylsibutramine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15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22</a:t>
                      </a:r>
                      <a:r>
                        <a:rPr lang="en-US" sz="1000" u="none" strike="noStrike">
                          <a:effectLst/>
                        </a:rPr>
                        <a:t>ClN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1895172189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Caffeine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8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10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4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1807319940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Orlistat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29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53</a:t>
                      </a:r>
                      <a:r>
                        <a:rPr lang="en-US" sz="1000" u="none" strike="noStrike">
                          <a:effectLst/>
                        </a:rPr>
                        <a:t>NO</a:t>
                      </a:r>
                      <a:r>
                        <a:rPr lang="en-US" sz="1000" u="none" strike="noStrike" baseline="-25000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501045126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Propranolol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16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21</a:t>
                      </a:r>
                      <a:r>
                        <a:rPr lang="en-US" sz="1000" u="none" strike="noStrike">
                          <a:effectLst/>
                        </a:rPr>
                        <a:t>NO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2888741811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Rimonabant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22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21</a:t>
                      </a:r>
                      <a:r>
                        <a:rPr lang="en-US" sz="1000" u="none" strike="noStrike">
                          <a:effectLst/>
                        </a:rPr>
                        <a:t>Cl</a:t>
                      </a:r>
                      <a:r>
                        <a:rPr lang="en-US" sz="1000" u="none" strike="noStrike" baseline="-25000">
                          <a:effectLst/>
                        </a:rPr>
                        <a:t>3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4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2373908262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Levothyroxine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15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11</a:t>
                      </a:r>
                      <a:r>
                        <a:rPr lang="en-US" sz="1000" u="none" strike="noStrike">
                          <a:effectLst/>
                        </a:rPr>
                        <a:t>I</a:t>
                      </a:r>
                      <a:r>
                        <a:rPr lang="en-US" sz="1000" u="none" strike="noStrike" baseline="-25000">
                          <a:effectLst/>
                        </a:rPr>
                        <a:t>4</a:t>
                      </a:r>
                      <a:r>
                        <a:rPr lang="en-US" sz="1000" u="none" strike="noStrike">
                          <a:effectLst/>
                        </a:rPr>
                        <a:t>NO</a:t>
                      </a:r>
                      <a:r>
                        <a:rPr lang="en-US" sz="1000" u="none" strike="noStrike" baseline="-25000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2948792767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Liothyronine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15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12</a:t>
                      </a:r>
                      <a:r>
                        <a:rPr lang="en-US" sz="1000" u="none" strike="noStrike">
                          <a:effectLst/>
                        </a:rPr>
                        <a:t>I</a:t>
                      </a:r>
                      <a:r>
                        <a:rPr lang="en-US" sz="1000" u="none" strike="noStrike" baseline="-25000">
                          <a:effectLst/>
                        </a:rPr>
                        <a:t>3</a:t>
                      </a:r>
                      <a:r>
                        <a:rPr lang="en-US" sz="1000" u="none" strike="noStrike">
                          <a:effectLst/>
                        </a:rPr>
                        <a:t>NO</a:t>
                      </a:r>
                      <a:r>
                        <a:rPr lang="en-US" sz="1000" u="none" strike="noStrike" baseline="-25000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3748005628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1-(Methoxymethyl)-1H-benzotriazole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8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9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3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1987528792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Methyl 2-(aminosulfonyl)benzoate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8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9</a:t>
                      </a:r>
                      <a:r>
                        <a:rPr lang="en-US" sz="1000" u="none" strike="noStrike">
                          <a:effectLst/>
                        </a:rPr>
                        <a:t>NO</a:t>
                      </a:r>
                      <a:r>
                        <a:rPr lang="en-US" sz="1000" u="none" strike="noStrike" baseline="-25000">
                          <a:effectLst/>
                        </a:rPr>
                        <a:t>4</a:t>
                      </a:r>
                      <a:r>
                        <a:rPr lang="en-US" sz="1000" u="none" strike="noStrike">
                          <a:effectLst/>
                        </a:rPr>
                        <a:t>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1501337969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6-Methylcoumarin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10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8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992721456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Alachlor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14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20</a:t>
                      </a:r>
                      <a:r>
                        <a:rPr lang="en-US" sz="1000" u="none" strike="noStrike">
                          <a:effectLst/>
                        </a:rPr>
                        <a:t>ClNO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2913965148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Azoxystrobin (free acid)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21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15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3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r>
                        <a:rPr lang="en-US" sz="1000" u="none" strike="noStrike" baseline="-25000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657240245"/>
                  </a:ext>
                </a:extLst>
              </a:tr>
              <a:tr h="1985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Chrysin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</a:t>
                      </a:r>
                      <a:r>
                        <a:rPr lang="en-US" sz="1000" u="none" strike="noStrike" baseline="-25000" dirty="0">
                          <a:effectLst/>
                        </a:rPr>
                        <a:t>15</a:t>
                      </a:r>
                      <a:r>
                        <a:rPr lang="en-US" sz="1000" u="none" strike="noStrike" dirty="0">
                          <a:effectLst/>
                        </a:rPr>
                        <a:t>H</a:t>
                      </a:r>
                      <a:r>
                        <a:rPr lang="en-US" sz="1000" u="none" strike="noStrike" baseline="-25000" dirty="0">
                          <a:effectLst/>
                        </a:rPr>
                        <a:t>10</a:t>
                      </a:r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r>
                        <a:rPr lang="en-US" sz="1000" u="none" strike="noStrike" baseline="-25000" dirty="0"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val="197827482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264C7E-650D-483A-AF0A-DF947805E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72206"/>
              </p:ext>
            </p:extLst>
          </p:nvPr>
        </p:nvGraphicFramePr>
        <p:xfrm>
          <a:off x="5100059" y="1342085"/>
          <a:ext cx="4420406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1620">
                  <a:extLst>
                    <a:ext uri="{9D8B030D-6E8A-4147-A177-3AD203B41FA5}">
                      <a16:colId xmlns:a16="http://schemas.microsoft.com/office/drawing/2014/main" val="1847677082"/>
                    </a:ext>
                  </a:extLst>
                </a:gridCol>
                <a:gridCol w="2555547">
                  <a:extLst>
                    <a:ext uri="{9D8B030D-6E8A-4147-A177-3AD203B41FA5}">
                      <a16:colId xmlns:a16="http://schemas.microsoft.com/office/drawing/2014/main" val="3864607768"/>
                    </a:ext>
                  </a:extLst>
                </a:gridCol>
                <a:gridCol w="1243239">
                  <a:extLst>
                    <a:ext uri="{9D8B030D-6E8A-4147-A177-3AD203B41FA5}">
                      <a16:colId xmlns:a16="http://schemas.microsoft.com/office/drawing/2014/main" val="1902037990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Dimethenamid-ESA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12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19</a:t>
                      </a:r>
                      <a:r>
                        <a:rPr lang="en-US" sz="1000" u="none" strike="noStrike">
                          <a:effectLst/>
                        </a:rPr>
                        <a:t>NO</a:t>
                      </a:r>
                      <a:r>
                        <a:rPr lang="en-US" sz="1000" u="none" strike="noStrike" baseline="-25000">
                          <a:effectLst/>
                        </a:rPr>
                        <a:t>5</a:t>
                      </a:r>
                      <a:r>
                        <a:rPr lang="en-US" sz="1000" u="none" strike="noStrike">
                          <a:effectLst/>
                        </a:rPr>
                        <a:t>S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14918826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Desmethyldiuron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8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8</a:t>
                      </a:r>
                      <a:r>
                        <a:rPr lang="en-US" sz="1000" u="none" strike="noStrike">
                          <a:effectLst/>
                        </a:rPr>
                        <a:t>Cl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202938432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Fluroxypyr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7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5</a:t>
                      </a:r>
                      <a:r>
                        <a:rPr lang="en-US" sz="1000" u="none" strike="noStrike">
                          <a:effectLst/>
                        </a:rPr>
                        <a:t>Cl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FN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r>
                        <a:rPr lang="en-US" sz="1000" u="none" strike="noStrike" baseline="-25000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412800189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Haloperidol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21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23</a:t>
                      </a:r>
                      <a:r>
                        <a:rPr lang="en-US" sz="1000" u="none" strike="noStrike">
                          <a:effectLst/>
                        </a:rPr>
                        <a:t>ClFNO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236091866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Imipramine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19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24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249242711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Lamotrigine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9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7</a:t>
                      </a:r>
                      <a:r>
                        <a:rPr lang="en-US" sz="1000" u="none" strike="noStrike">
                          <a:effectLst/>
                        </a:rPr>
                        <a:t>Cl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385422428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Litracen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20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23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171706871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Metazachlor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14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16</a:t>
                      </a:r>
                      <a:r>
                        <a:rPr lang="en-US" sz="1000" u="none" strike="noStrike">
                          <a:effectLst/>
                        </a:rPr>
                        <a:t>ClN</a:t>
                      </a:r>
                      <a:r>
                        <a:rPr lang="en-US" sz="1000" u="none" strike="noStrike" baseline="-25000">
                          <a:effectLst/>
                        </a:rPr>
                        <a:t>3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59610865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Metazachlor OXA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14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15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3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r>
                        <a:rPr lang="en-US" sz="1000" u="none" strike="noStrike" baseline="-25000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336117583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N-Acetyl-DL-aspartic acid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6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9</a:t>
                      </a:r>
                      <a:r>
                        <a:rPr lang="en-US" sz="1000" u="none" strike="noStrike">
                          <a:effectLst/>
                        </a:rPr>
                        <a:t>NO</a:t>
                      </a:r>
                      <a:r>
                        <a:rPr lang="en-US" sz="1000" u="none" strike="noStrike" baseline="-25000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414088557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N-desmethylpheniramine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15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18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12007171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O-Acetyl-L-serine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5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9</a:t>
                      </a:r>
                      <a:r>
                        <a:rPr lang="en-US" sz="1000" u="none" strike="noStrike">
                          <a:effectLst/>
                        </a:rPr>
                        <a:t>NO</a:t>
                      </a:r>
                      <a:r>
                        <a:rPr lang="en-US" sz="1000" u="none" strike="noStrike" baseline="-25000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427415850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Omethoate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5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12</a:t>
                      </a:r>
                      <a:r>
                        <a:rPr lang="en-US" sz="1000" u="none" strike="noStrike">
                          <a:effectLst/>
                        </a:rPr>
                        <a:t>NO</a:t>
                      </a:r>
                      <a:r>
                        <a:rPr lang="en-US" sz="1000" u="none" strike="noStrike" baseline="-25000">
                          <a:effectLst/>
                        </a:rPr>
                        <a:t>4</a:t>
                      </a:r>
                      <a:r>
                        <a:rPr lang="en-US" sz="1000" u="none" strike="noStrike">
                          <a:effectLst/>
                        </a:rPr>
                        <a:t>PS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84615814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o-Chlorophenylpiperazine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10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13</a:t>
                      </a:r>
                      <a:r>
                        <a:rPr lang="en-US" sz="1000" u="none" strike="noStrike">
                          <a:effectLst/>
                        </a:rPr>
                        <a:t>ClN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144938245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Palatinose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12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22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r>
                        <a:rPr lang="en-US" sz="1000" u="none" strike="noStrike" baseline="-25000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37354810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Pindolol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14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20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371146083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Pioglitazone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19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20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r>
                        <a:rPr lang="en-US" sz="1000" u="none" strike="noStrike" baseline="-25000">
                          <a:effectLst/>
                        </a:rPr>
                        <a:t>3</a:t>
                      </a:r>
                      <a:r>
                        <a:rPr lang="en-US" sz="1000" u="none" strike="noStrike">
                          <a:effectLst/>
                        </a:rPr>
                        <a:t>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112696563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Pymetrozine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10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11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5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263111391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Repaglinide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27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36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r>
                        <a:rPr lang="en-US" sz="1000" u="none" strike="noStrike" baseline="-25000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5242649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Sulfaguanidine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en-US" sz="1000" u="none" strike="noStrike" baseline="-25000">
                          <a:effectLst/>
                        </a:rPr>
                        <a:t>7</a:t>
                      </a:r>
                      <a:r>
                        <a:rPr lang="en-US" sz="1000" u="none" strike="noStrike">
                          <a:effectLst/>
                        </a:rPr>
                        <a:t>H</a:t>
                      </a:r>
                      <a:r>
                        <a:rPr lang="en-US" sz="1000" u="none" strike="noStrike" baseline="-25000">
                          <a:effectLst/>
                        </a:rPr>
                        <a:t>10</a:t>
                      </a:r>
                      <a:r>
                        <a:rPr lang="en-US" sz="1000" u="none" strike="noStrike">
                          <a:effectLst/>
                        </a:rPr>
                        <a:t>N</a:t>
                      </a:r>
                      <a:r>
                        <a:rPr lang="en-US" sz="1000" u="none" strike="noStrike" baseline="-25000">
                          <a:effectLst/>
                        </a:rPr>
                        <a:t>4</a:t>
                      </a:r>
                      <a:r>
                        <a:rPr lang="en-US" sz="1000" u="none" strike="noStrike">
                          <a:effectLst/>
                        </a:rPr>
                        <a:t>O</a:t>
                      </a:r>
                      <a:r>
                        <a:rPr lang="en-US" sz="1000" u="none" strike="noStrike" baseline="-25000">
                          <a:effectLst/>
                        </a:rPr>
                        <a:t>2</a:t>
                      </a:r>
                      <a:r>
                        <a:rPr lang="en-US" sz="1000" u="none" strike="noStrike">
                          <a:effectLst/>
                        </a:rPr>
                        <a:t>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/>
                </a:tc>
                <a:extLst>
                  <a:ext uri="{0D108BD9-81ED-4DB2-BD59-A6C34878D82A}">
                    <a16:rowId xmlns:a16="http://schemas.microsoft.com/office/drawing/2014/main" val="386127548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Triclocarban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</a:t>
                      </a:r>
                      <a:r>
                        <a:rPr lang="en-US" sz="1000" u="none" strike="noStrike" baseline="-25000" dirty="0">
                          <a:effectLst/>
                        </a:rPr>
                        <a:t>13</a:t>
                      </a:r>
                      <a:r>
                        <a:rPr lang="en-US" sz="1000" u="none" strike="noStrike" dirty="0">
                          <a:effectLst/>
                        </a:rPr>
                        <a:t>H</a:t>
                      </a:r>
                      <a:r>
                        <a:rPr lang="en-US" sz="1000" u="none" strike="noStrike" baseline="-25000" dirty="0">
                          <a:effectLst/>
                        </a:rPr>
                        <a:t>9</a:t>
                      </a:r>
                      <a:r>
                        <a:rPr lang="en-US" sz="1000" u="none" strike="noStrike" dirty="0">
                          <a:effectLst/>
                        </a:rPr>
                        <a:t>Cl</a:t>
                      </a:r>
                      <a:r>
                        <a:rPr lang="en-US" sz="1000" u="none" strike="noStrike" baseline="-25000" dirty="0">
                          <a:effectLst/>
                        </a:rPr>
                        <a:t>3</a:t>
                      </a: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r>
                        <a:rPr lang="en-US" sz="1000" u="none" strike="noStrike" baseline="-25000" dirty="0">
                          <a:effectLst/>
                        </a:rPr>
                        <a:t>2</a:t>
                      </a:r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34" marR="8634" marT="863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4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07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240</Words>
  <Application>Microsoft Office PowerPoint</Application>
  <PresentationFormat>와이드스크린</PresentationFormat>
  <Paragraphs>145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VRK2 inhibitor machine learning</vt:lpstr>
      <vt:lpstr>개요</vt:lpstr>
      <vt:lpstr>SVM</vt:lpstr>
      <vt:lpstr>SVM</vt:lpstr>
      <vt:lpstr>Others 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inhibitor machine learning</dc:title>
  <dc:creator>최은우</dc:creator>
  <cp:lastModifiedBy>이한별</cp:lastModifiedBy>
  <cp:revision>6</cp:revision>
  <dcterms:created xsi:type="dcterms:W3CDTF">2021-04-07T08:38:48Z</dcterms:created>
  <dcterms:modified xsi:type="dcterms:W3CDTF">2021-04-09T07:31:47Z</dcterms:modified>
</cp:coreProperties>
</file>