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3" r:id="rId4"/>
    <p:sldId id="286" r:id="rId5"/>
    <p:sldId id="292" r:id="rId6"/>
    <p:sldId id="293" r:id="rId7"/>
    <p:sldId id="287" r:id="rId8"/>
    <p:sldId id="295" r:id="rId9"/>
    <p:sldId id="301" r:id="rId10"/>
    <p:sldId id="296" r:id="rId11"/>
    <p:sldId id="297" r:id="rId12"/>
    <p:sldId id="298" r:id="rId13"/>
    <p:sldId id="299" r:id="rId14"/>
    <p:sldId id="302" r:id="rId15"/>
    <p:sldId id="303" r:id="rId16"/>
    <p:sldId id="304" r:id="rId17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0000CC"/>
    <a:srgbClr val="0066FF"/>
    <a:srgbClr val="FF9933"/>
    <a:srgbClr val="CCCC00"/>
    <a:srgbClr val="FFFF00"/>
    <a:srgbClr val="6600FF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76C7-10CE-4FC5-B29C-A8556863FC5E}" v="171" dt="2021-04-19T05:37:08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9" autoAdjust="0"/>
    <p:restoredTop sz="71004" autoAdjust="0"/>
  </p:normalViewPr>
  <p:slideViewPr>
    <p:cSldViewPr snapToGrid="0">
      <p:cViewPr>
        <p:scale>
          <a:sx n="75" d="100"/>
          <a:sy n="75" d="100"/>
        </p:scale>
        <p:origin x="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8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3" tIns="45222" rIns="90443" bIns="4522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</a:defRPr>
            </a:lvl1pPr>
          </a:lstStyle>
          <a:p>
            <a:fld id="{029B5DF7-A160-48B6-B5E7-6083A9C70A6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818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>
            <a:lvl1pPr algn="r"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defTabSz="956250" eaLnBrk="1" latinLnBrk="1" hangingPunct="1">
              <a:lnSpc>
                <a:spcPct val="100000"/>
              </a:lnSpc>
              <a:buFontTx/>
              <a:buNone/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3" tIns="47781" rIns="95563" bIns="47781" numCol="1" anchor="b" anchorCtr="0" compatLnSpc="1">
            <a:prstTxWarp prst="textNoShape">
              <a:avLst/>
            </a:prstTxWarp>
          </a:bodyPr>
          <a:lstStyle>
            <a:lvl1pPr algn="r" defTabSz="955675" eaLnBrk="1" latinLnBrk="1" hangingPunct="1">
              <a:defRPr sz="13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07EA284-381E-441F-9F8E-5509160CBAD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38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맑은 고딕" panose="020B0503020000020004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A%8C%EA%B7%80%EB%B6%84%EC%84%9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o.wikipedia.org/wiki/%EB%8F%85%EB%A6%BD%EB%B3%80%EC%88%98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903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424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2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56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 </a:t>
            </a:r>
            <a:r>
              <a:rPr lang="en-US" altLang="ko-KR" dirty="0" err="1" smtClean="0"/>
              <a:t>rmse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평균 제곱근 오차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오차의 합을 제곱하여 </a:t>
            </a:r>
            <a:r>
              <a:rPr lang="ko-KR" altLang="en-US" dirty="0" err="1" smtClean="0"/>
              <a:t>더한것에</a:t>
            </a:r>
            <a:r>
              <a:rPr lang="ko-KR" altLang="en-US" dirty="0" smtClean="0"/>
              <a:t> 루트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낮을수록 정밀도 높음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09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MAPE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평균 절대 백분율 </a:t>
            </a:r>
            <a:r>
              <a:rPr lang="ko-KR" altLang="en-US" baseline="0" dirty="0" err="1" smtClean="0"/>
              <a:t>오차비율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정확도를 오차의 백분율로 표시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-&gt; MAPE : 5%</a:t>
            </a:r>
            <a:r>
              <a:rPr lang="ko-KR" altLang="en-US" baseline="0" dirty="0" smtClean="0"/>
              <a:t>이면 예측 값은 평균의 </a:t>
            </a:r>
            <a:r>
              <a:rPr lang="en-US" altLang="ko-KR" baseline="0" dirty="0" smtClean="0"/>
              <a:t>5%</a:t>
            </a:r>
            <a:r>
              <a:rPr lang="ko-KR" altLang="en-US" baseline="0" dirty="0" smtClean="0"/>
              <a:t>를 벗어남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050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Cross validation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26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dirty="0" smtClean="0"/>
              <a:t>Cement</a:t>
            </a:r>
            <a:r>
              <a:rPr lang="en-US" altLang="ko-KR" baseline="0" dirty="0" smtClean="0"/>
              <a:t> : 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Cement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량</a:t>
            </a:r>
            <a:endParaRPr lang="en-US" altLang="ko-KR" baseline="0" dirty="0" smtClean="0"/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Blast Furnace Slag :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용광로에서 발생하는 광재</a:t>
            </a:r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용재</a:t>
            </a:r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슬래그</a:t>
            </a:r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3200" b="1" dirty="0" smtClean="0">
              <a:solidFill>
                <a:srgbClr val="0070C0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Fly Ash :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생성된 재의 량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Water :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물이 들어간 량</a:t>
            </a:r>
            <a:endParaRPr lang="en-US" altLang="ko-KR" b="1" dirty="0" smtClean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Superplasticizer :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건조 후 시멘트의 강성</a:t>
            </a:r>
            <a:endParaRPr lang="en-US" altLang="ko-KR" b="1" dirty="0" smtClean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Coarse Aggregate 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시멘트 입자의 거친 성질의 부분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fontAlgn="base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Fine Aggregate : </a:t>
            </a:r>
            <a:r>
              <a:rPr lang="ko-KR" altLang="en-US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시멘트의 미세도 그리도</a:t>
            </a:r>
            <a:endParaRPr lang="en-US" altLang="ko-KR" b="1" dirty="0" smtClean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fontAlgn="base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Age 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수리되고 난 후의 기간 또는 시간</a:t>
            </a:r>
            <a:endParaRPr lang="en-US" altLang="ko-KR" b="1" dirty="0" smtClean="0">
              <a:solidFill>
                <a:srgbClr val="0070C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/>
            <a:r>
              <a:rPr lang="en-US" altLang="ko-KR" b="1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Strength : </a:t>
            </a:r>
            <a:r>
              <a:rPr lang="ko-KR" altLang="en-US" b="1" dirty="0" smtClean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강도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453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05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u="none" strike="sngStrike" dirty="0" smtClean="0">
                <a:solidFill>
                  <a:schemeClr val="tx1"/>
                </a:solidFill>
              </a:rPr>
              <a:t>두 </a:t>
            </a:r>
            <a:r>
              <a:rPr lang="ko-KR" altLang="en-US" sz="1600" b="1" u="none" strike="sngStrike" dirty="0" err="1" smtClean="0">
                <a:solidFill>
                  <a:schemeClr val="tx1"/>
                </a:solidFill>
              </a:rPr>
              <a:t>변수사이의</a:t>
            </a:r>
            <a:r>
              <a:rPr lang="ko-KR" altLang="en-US" sz="1600" b="1" u="none" strike="sngStrike" dirty="0" smtClean="0">
                <a:solidFill>
                  <a:schemeClr val="tx1"/>
                </a:solidFill>
              </a:rPr>
              <a:t> 강한 상관관계에 의해 다중공선성</a:t>
            </a:r>
            <a:r>
              <a:rPr lang="ko-KR" altLang="en-US" sz="1600" b="1" u="none" strike="sngStrike" dirty="0" smtClean="0"/>
              <a:t>문제가 </a:t>
            </a:r>
            <a:r>
              <a:rPr lang="ko-KR" altLang="en-US" sz="1600" b="1" u="none" strike="sngStrike" baseline="0" dirty="0" smtClean="0">
                <a:solidFill>
                  <a:schemeClr val="tx1"/>
                </a:solidFill>
              </a:rPr>
              <a:t>발생할 수 있다</a:t>
            </a:r>
            <a:r>
              <a:rPr lang="en-US" altLang="ko-KR" sz="1600" b="1" u="none" strike="sngStrike" baseline="0" dirty="0" smtClean="0">
                <a:solidFill>
                  <a:schemeClr val="tx1"/>
                </a:solidFill>
              </a:rPr>
              <a:t>.</a:t>
            </a:r>
            <a:endParaRPr kumimoji="1" lang="en-US" altLang="ko-KR" sz="1200" b="1" i="0" u="none" strike="sngStrike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1" lang="ko-KR" altLang="en-US" sz="1200" b="1" i="0" u="none" strike="sng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다중공선성문제</a:t>
            </a:r>
            <a:r>
              <a:rPr kumimoji="1" lang="en-US" altLang="ko-KR" sz="1200" b="0" i="0" u="none" strike="sng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kumimoji="1" lang="ko-KR" altLang="en-US" sz="1200" b="0" i="0" u="none" strike="sng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발생 </a:t>
            </a:r>
            <a:r>
              <a:rPr kumimoji="1" lang="en-US" altLang="ko-KR" sz="1200" b="0" i="0" u="none" strike="sng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kumimoji="1" lang="ko-KR" altLang="en-US" sz="1200" b="0" i="0" u="none" strike="sngStrike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kumimoji="1"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hlinkClick r:id="rId3" tooltip="회귀분석"/>
              </a:rPr>
              <a:t>회귀분석</a:t>
            </a:r>
            <a:r>
              <a:rPr kumimoji="1"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 </a:t>
            </a:r>
            <a:r>
              <a:rPr kumimoji="1" lang="ko-KR" altLang="en-US" sz="1200" b="0" i="0" u="none" strike="sng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hlinkClick r:id="rId4" tooltip="독립변수"/>
              </a:rPr>
              <a:t>독립변수</a:t>
            </a:r>
            <a:r>
              <a:rPr kumimoji="1" lang="ko-KR" altLang="en-US" sz="1200" b="0" i="0" u="none" strike="sngStrike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들</a:t>
            </a:r>
            <a:r>
              <a:rPr kumimoji="1" lang="ko-KR" altLang="en-US" sz="1200" b="0" i="0" u="none" strike="sngStrike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간에 강한 상관관계가 나타나는 문제</a:t>
            </a:r>
            <a:endParaRPr lang="en-US" altLang="ko-KR" sz="1600" b="0" u="none" strike="sngStrike" dirty="0" smtClean="0"/>
          </a:p>
          <a:p>
            <a:pPr marL="0" indent="0">
              <a:buNone/>
            </a:pPr>
            <a:endParaRPr lang="en-US" altLang="ko-KR" sz="1600" b="0" dirty="0" smtClean="0"/>
          </a:p>
          <a:p>
            <a:pPr lvl="0" latinLnBrk="1"/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각 변수의 회귀계수는 어떠한 의미를 가지는가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?</a:t>
            </a:r>
            <a:endParaRPr kumimoji="1" lang="ko-KR" altLang="ko-KR" sz="16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 latinLnBrk="1"/>
            <a:endParaRPr kumimoji="1"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 latinLnBrk="1"/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모델에 대한 </a:t>
            </a:r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설명력과는 무관함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kumimoji="1" lang="ko-KR" altLang="ko-KR" sz="16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 latinLnBrk="1"/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단지 </a:t>
            </a:r>
            <a:r>
              <a:rPr kumimoji="1" lang="ko-KR" altLang="ko-KR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비례관계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증감의 정도 및 방향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상수를 나타냄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kumimoji="1" lang="ko-KR" altLang="ko-KR" sz="16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 latinLnBrk="1"/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영향력이란 예측 변수와 목표변수와의 </a:t>
            </a:r>
            <a:r>
              <a:rPr kumimoji="1" lang="ko-KR" altLang="ko-KR" sz="1200" kern="12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연관도를</a:t>
            </a:r>
            <a:r>
              <a:rPr kumimoji="1" lang="ko-KR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나타낸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kumimoji="1" lang="ko-KR" altLang="ko-KR" sz="16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600" b="0" dirty="0" smtClean="0"/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600" dirty="0" smtClean="0"/>
              <a:t>그럼으로 중요한 것은 </a:t>
            </a:r>
            <a:r>
              <a:rPr lang="en-US" altLang="ko-KR" sz="1600" dirty="0" smtClean="0"/>
              <a:t>p-value </a:t>
            </a:r>
            <a:r>
              <a:rPr lang="ko-KR" altLang="ko-KR" sz="1600" dirty="0" smtClean="0"/>
              <a:t>값이며</a:t>
            </a:r>
            <a:r>
              <a:rPr lang="en-US" altLang="ko-KR" sz="1600" dirty="0" smtClean="0"/>
              <a:t>, 0.05</a:t>
            </a:r>
            <a:r>
              <a:rPr lang="ko-KR" altLang="ko-KR" sz="1600" dirty="0" smtClean="0"/>
              <a:t>보다 낮</a:t>
            </a:r>
            <a:r>
              <a:rPr lang="ko-KR" altLang="en-US" sz="1600" dirty="0" smtClean="0"/>
              <a:t>은 값들을 채택하여</a:t>
            </a:r>
            <a:r>
              <a:rPr lang="ko-KR" altLang="ko-KR" sz="1600" dirty="0" smtClean="0"/>
              <a:t> </a:t>
            </a:r>
            <a:r>
              <a:rPr lang="ko-KR" altLang="ko-KR" sz="1600" dirty="0" err="1" smtClean="0"/>
              <a:t>귀무가설을</a:t>
            </a:r>
            <a:r>
              <a:rPr lang="ko-KR" altLang="ko-KR" sz="1600" dirty="0" smtClean="0"/>
              <a:t> 기각하고 모델은 </a:t>
            </a:r>
            <a:r>
              <a:rPr lang="ko-KR" altLang="ko-KR" sz="1600" dirty="0" err="1" smtClean="0"/>
              <a:t>유의미</a:t>
            </a:r>
            <a:r>
              <a:rPr lang="ko-KR" altLang="en-US" sz="1600" dirty="0" err="1" smtClean="0"/>
              <a:t>해</a:t>
            </a:r>
            <a:r>
              <a:rPr lang="ko-KR" altLang="en-US" sz="1600" dirty="0" smtClean="0"/>
              <a:t> 진다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pPr marL="0" indent="0">
              <a:buNone/>
            </a:pPr>
            <a:endParaRPr lang="ko-KR" altLang="ko-KR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08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ko-KR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90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56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891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7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A284-381E-441F-9F8E-5509160CBAD9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99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33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9514" y="3501008"/>
            <a:ext cx="3168352" cy="20162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33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410942" y="3284984"/>
            <a:ext cx="465315" cy="49680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7"/>
            <a:ext cx="303684" cy="30302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 userDrawn="1"/>
        </p:nvSpPr>
        <p:spPr>
          <a:xfrm>
            <a:off x="912346" y="2203146"/>
            <a:ext cx="5747891" cy="1328780"/>
          </a:xfrm>
          <a:prstGeom prst="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7"/>
            <a:ext cx="511902" cy="46811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0EE4D-6C53-4FB9-B41A-DAFCE6CB5BF6}"/>
              </a:ext>
            </a:extLst>
          </p:cNvPr>
          <p:cNvSpPr txBox="1"/>
          <p:nvPr userDrawn="1"/>
        </p:nvSpPr>
        <p:spPr>
          <a:xfrm>
            <a:off x="844379" y="1536890"/>
            <a:ext cx="4392486" cy="61379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>
              <a:lnSpc>
                <a:spcPts val="4050"/>
              </a:lnSpc>
            </a:pPr>
            <a:r>
              <a:rPr lang="en-US" altLang="ko-K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ko-KR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spc="-113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차례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6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342892" indent="-342892">
              <a:buFont typeface="+mj-lt"/>
              <a:buAutoNum type="arabicPeriod"/>
              <a:defRPr sz="1500"/>
            </a:lvl1pPr>
            <a:lvl2pPr marL="407184" indent="-207164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35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20998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7C743CE9-335C-41F5-80A4-C58F597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FF52A63-678C-4FE1-ACA9-6F0AEA5E64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607204" indent="-135728">
              <a:spcAft>
                <a:spcPts val="225"/>
              </a:spcAft>
              <a:buSzPct val="96000"/>
              <a:defRPr sz="1600"/>
            </a:lvl4pPr>
            <a:lvl5pPr marL="742931" indent="-135728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A21CFB-5BF4-442E-BE2C-93CB83407F7B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685800"/>
            <a:chExt cx="12192000" cy="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F5A8C70-0852-452F-9D5D-A53B7BA44C24}"/>
                </a:ext>
              </a:extLst>
            </p:cNvPr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DF4EB0-6469-4B24-ABC3-B1D524CFF573}"/>
                </a:ext>
              </a:extLst>
            </p:cNvPr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14D31B4-2D1A-45A1-B619-8A095FE7E437}"/>
                </a:ext>
              </a:extLst>
            </p:cNvPr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ln w="76200">
              <a:solidFill>
                <a:srgbClr val="F6F5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5E6748C-3281-435B-99FD-848890E25597}"/>
                </a:ext>
              </a:extLst>
            </p:cNvPr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0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9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40E4D8B6-27C6-4258-9B80-EDA486FA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56DD780-700F-4EDA-91AB-AE8E9D4C6F7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040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10A46-E581-4FF7-95BD-D465BDDF7D5A}"/>
              </a:ext>
            </a:extLst>
          </p:cNvPr>
          <p:cNvGrpSpPr/>
          <p:nvPr userDrawn="1"/>
        </p:nvGrpSpPr>
        <p:grpSpPr>
          <a:xfrm>
            <a:off x="0" y="768980"/>
            <a:ext cx="9144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1F25A-9609-4834-9F3B-F6CCF893F32B}"/>
              </a:ext>
            </a:extLst>
          </p:cNvPr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83265071-C929-4306-848C-8624621B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4" y="144016"/>
            <a:ext cx="8784976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A393B8E-A3FA-4F38-8507-E1B7CF365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6" y="940768"/>
            <a:ext cx="8784977" cy="5688632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0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471476" indent="-135728">
              <a:spcAft>
                <a:spcPts val="225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607204" indent="-135728">
              <a:spcAft>
                <a:spcPts val="225"/>
              </a:spcAft>
              <a:buSzPct val="96000"/>
              <a:defRPr sz="1200"/>
            </a:lvl4pPr>
            <a:lvl5pPr marL="742931" indent="-135728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209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234950" y="631825"/>
            <a:ext cx="8674100" cy="0"/>
          </a:xfrm>
          <a:prstGeom prst="line">
            <a:avLst/>
          </a:prstGeom>
          <a:noFill/>
          <a:ln w="28575" cmpd="thinThick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273906" y="6410325"/>
            <a:ext cx="85961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20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-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7671" y="714356"/>
            <a:ext cx="8548659" cy="5594964"/>
          </a:xfrm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v"/>
              <a:defRPr sz="2000" b="1"/>
            </a:lvl1pPr>
            <a:lvl2pPr marL="628650" indent="-266700">
              <a:lnSpc>
                <a:spcPct val="150000"/>
              </a:lnSpc>
              <a:buFont typeface="맑은 고딕" pitchFamily="50" charset="-127"/>
              <a:buChar char="-"/>
              <a:defRPr sz="1800"/>
            </a:lvl2pPr>
            <a:lvl3pPr marL="987425" indent="-268288">
              <a:lnSpc>
                <a:spcPct val="150000"/>
              </a:lnSpc>
              <a:buFont typeface="Wingdings" pitchFamily="2" charset="2"/>
              <a:buChar char="ü"/>
              <a:defRPr sz="1800">
                <a:solidFill>
                  <a:srgbClr val="0000CC"/>
                </a:solidFill>
              </a:defRPr>
            </a:lvl3pPr>
            <a:lvl4pPr marL="1254125" indent="-265113"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v"/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14282" y="0"/>
            <a:ext cx="7188200" cy="620713"/>
          </a:xfrm>
        </p:spPr>
        <p:txBody>
          <a:bodyPr/>
          <a:lstStyle>
            <a:lvl1pPr algn="l">
              <a:defRPr sz="2400">
                <a:solidFill>
                  <a:schemeClr val="accent6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53188"/>
            <a:ext cx="2133600" cy="404812"/>
          </a:xfrm>
        </p:spPr>
        <p:txBody>
          <a:bodyPr anchor="b"/>
          <a:lstStyle>
            <a:lvl1pPr algn="r">
              <a:defRPr/>
            </a:lvl1pPr>
          </a:lstStyle>
          <a:p>
            <a:fld id="{DCB04513-4967-41A0-A617-A892DA11657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E4CE6-75AD-49B5-96E1-9B7039FFBF9E}"/>
              </a:ext>
            </a:extLst>
          </p:cNvPr>
          <p:cNvGrpSpPr/>
          <p:nvPr userDrawn="1"/>
        </p:nvGrpSpPr>
        <p:grpSpPr>
          <a:xfrm>
            <a:off x="0" y="669746"/>
            <a:ext cx="9144000" cy="0"/>
            <a:chOff x="0" y="685800"/>
            <a:chExt cx="12192000" cy="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5D6860-8AE5-41A7-B996-B24DCD0255FF}"/>
                </a:ext>
              </a:extLst>
            </p:cNvPr>
            <p:cNvCxnSpPr/>
            <p:nvPr userDrawn="1"/>
          </p:nvCxnSpPr>
          <p:spPr>
            <a:xfrm>
              <a:off x="2832992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A3281B-98A0-40C5-B3FE-0F8FECEDFE76}"/>
                </a:ext>
              </a:extLst>
            </p:cNvPr>
            <p:cNvCxnSpPr/>
            <p:nvPr userDrawn="1"/>
          </p:nvCxnSpPr>
          <p:spPr>
            <a:xfrm>
              <a:off x="5952662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20000"/>
                  <a:lumOff val="80000"/>
                </a:srgbClr>
              </a:solidFill>
              <a:prstDash val="soli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8BA90AE-DC2F-4310-AFBD-C97495CDE354}"/>
                </a:ext>
              </a:extLst>
            </p:cNvPr>
            <p:cNvCxnSpPr/>
            <p:nvPr userDrawn="1"/>
          </p:nvCxnSpPr>
          <p:spPr>
            <a:xfrm>
              <a:off x="9072331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F6F5EE"/>
              </a:solidFill>
              <a:prstDash val="soli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7A737D-F2C2-45D5-8641-314FDCD776DE}"/>
                </a:ext>
              </a:extLst>
            </p:cNvPr>
            <p:cNvCxnSpPr/>
            <p:nvPr userDrawn="1"/>
          </p:nvCxnSpPr>
          <p:spPr>
            <a:xfrm>
              <a:off x="0" y="685800"/>
              <a:ext cx="3119669" cy="0"/>
            </a:xfrm>
            <a:prstGeom prst="line">
              <a:avLst/>
            </a:prstGeom>
            <a:noFill/>
            <a:ln w="76200" cap="flat" cmpd="sng" algn="ctr">
              <a:solidFill>
                <a:srgbClr val="1F497D">
                  <a:lumMod val="60000"/>
                  <a:lumOff val="40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1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1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7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50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25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F9DAEF82-3923-4964-B1DC-CAF1E34C7C8F}"/>
              </a:ext>
            </a:extLst>
          </p:cNvPr>
          <p:cNvSpPr txBox="1">
            <a:spLocks/>
          </p:cNvSpPr>
          <p:nvPr/>
        </p:nvSpPr>
        <p:spPr>
          <a:xfrm>
            <a:off x="8686800" y="6525349"/>
            <a:ext cx="457200" cy="33265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F16F3F38-2CD8-4BF4-9F2D-91FBEF0475AD}" type="slidenum">
              <a:rPr lang="en-US" altLang="ko-KR" sz="1350" smtClean="0"/>
              <a:pPr algn="r">
                <a:defRPr/>
              </a:pPr>
              <a:t>‹#›</a:t>
            </a:fld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2934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892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783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675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566" algn="ctr" rtl="0" eaLnBrk="1" fontAlgn="base" latinLnBrk="1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68" indent="-257168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3188"/>
            <a:ext cx="21336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hlink"/>
                </a:solidFill>
                <a:ea typeface="맑은 고딕" panose="020B0503020000020004" pitchFamily="50" charset="-127"/>
              </a:defRPr>
            </a:lvl1pPr>
          </a:lstStyle>
          <a:p>
            <a:fld id="{26F96D2C-968B-4D82-9432-F9D4FB76F3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0"/>
            <a:ext cx="71739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buFontTx/>
              <a:buNone/>
              <a:defRPr sz="1200" b="0">
                <a:solidFill>
                  <a:srgbClr val="898989"/>
                </a:solidFill>
                <a:latin typeface="Tahoma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hlink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500230" y="62116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20000"/>
              <a:defRPr/>
            </a:pPr>
            <a:endParaRPr lang="en-US" altLang="ko-KR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맑은 고딕" pitchFamily="50" charset="-127"/>
              <a:cs typeface="한컴바탕" pitchFamily="18" charset="2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10</a:t>
            </a:r>
            <a:r>
              <a:rPr lang="ko-KR" altLang="en-US" b="1" dirty="0" smtClean="0"/>
              <a:t>주차 </a:t>
            </a:r>
            <a:r>
              <a:rPr lang="en-US" altLang="ko-KR" b="1" dirty="0"/>
              <a:t>DS </a:t>
            </a:r>
            <a:r>
              <a:rPr lang="ko-KR" altLang="ko-KR" b="1" dirty="0"/>
              <a:t>회귀분석 </a:t>
            </a:r>
            <a:r>
              <a:rPr lang="ko-KR" altLang="ko-KR" b="1" dirty="0" err="1" smtClean="0"/>
              <a:t>팀과제</a:t>
            </a:r>
            <a:endParaRPr lang="ko-KR" altLang="en-US" b="1" dirty="0"/>
          </a:p>
        </p:txBody>
      </p:sp>
      <p:sp>
        <p:nvSpPr>
          <p:cNvPr id="4" name="제목 4"/>
          <p:cNvSpPr txBox="1">
            <a:spLocks/>
          </p:cNvSpPr>
          <p:nvPr/>
        </p:nvSpPr>
        <p:spPr bwMode="auto">
          <a:xfrm>
            <a:off x="5532120" y="3966210"/>
            <a:ext cx="3611880" cy="152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300" b="0" kern="120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42892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685783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028675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371566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2800" b="1" dirty="0" smtClean="0">
                <a:solidFill>
                  <a:schemeClr val="accent1"/>
                </a:solidFill>
              </a:rPr>
              <a:t>2018125054 </a:t>
            </a:r>
            <a:r>
              <a:rPr kumimoji="0" lang="ko-KR" altLang="en-US" sz="2800" b="1" dirty="0" smtClean="0">
                <a:solidFill>
                  <a:schemeClr val="accent1"/>
                </a:solidFill>
              </a:rPr>
              <a:t>이해찬</a:t>
            </a:r>
            <a:endParaRPr kumimoji="0" lang="en-US" altLang="ko-KR" sz="2800" b="1" dirty="0" smtClean="0">
              <a:solidFill>
                <a:schemeClr val="accent1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2019125071</a:t>
            </a:r>
            <a:r>
              <a:rPr kumimoji="0"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800" b="1" dirty="0" err="1" smtClean="0">
                <a:solidFill>
                  <a:schemeClr val="accent1"/>
                </a:solidFill>
              </a:rPr>
              <a:t>최지운</a:t>
            </a:r>
            <a:endParaRPr kumimoji="0" lang="en-US" altLang="ko-KR" sz="2800" b="1" dirty="0" smtClean="0">
              <a:solidFill>
                <a:schemeClr val="accent1"/>
              </a:solidFill>
            </a:endParaRPr>
          </a:p>
          <a:p>
            <a:r>
              <a:rPr kumimoji="0" lang="en-US" altLang="ko-KR" sz="2800" b="1" dirty="0">
                <a:solidFill>
                  <a:schemeClr val="accent1"/>
                </a:solidFill>
              </a:rPr>
              <a:t>2018125020 </a:t>
            </a:r>
            <a:r>
              <a:rPr kumimoji="0" lang="ko-KR" altLang="en-US" sz="2800" b="1" dirty="0" err="1" smtClean="0">
                <a:solidFill>
                  <a:schemeClr val="accent1"/>
                </a:solidFill>
              </a:rPr>
              <a:t>류호원</a:t>
            </a:r>
            <a:endParaRPr kumimoji="0"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/>
    </mc:Choice>
    <mc:Fallback xmlns=""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ko-KR" b="1" dirty="0"/>
              <a:t>주택 가격에 영향을 미치는 강도에 따라 변수들을 순서대로 </a:t>
            </a:r>
            <a:r>
              <a:rPr lang="ko-KR" altLang="ko-KR" b="1" dirty="0" smtClean="0"/>
              <a:t>나열</a:t>
            </a:r>
            <a:endParaRPr lang="en-US" altLang="ko-KR" b="1" dirty="0"/>
          </a:p>
          <a:p>
            <a:pPr marL="358775" lvl="2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- R-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squard</a:t>
            </a:r>
            <a:r>
              <a:rPr lang="ko-KR" altLang="en-US" b="1" dirty="0" smtClean="0">
                <a:solidFill>
                  <a:schemeClr val="tx1"/>
                </a:solidFill>
              </a:rPr>
              <a:t>에 따라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- Cement &gt; Age &gt; Water 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BlastFurnaceSlag</a:t>
            </a:r>
            <a:r>
              <a:rPr lang="en-US" altLang="ko-KR" b="1" dirty="0" smtClean="0">
                <a:solidFill>
                  <a:schemeClr val="tx1"/>
                </a:solidFill>
              </a:rPr>
              <a:t> 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FlyAsh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		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err="1" smtClean="0"/>
              <a:t>설명모델로써의</a:t>
            </a:r>
            <a:r>
              <a:rPr lang="ko-KR" altLang="ko-KR" dirty="0" smtClean="0"/>
              <a:t> 성능 측정</a:t>
            </a:r>
            <a:endParaRPr lang="ko-KR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23" y="2261838"/>
            <a:ext cx="5017024" cy="36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ko-KR" b="1" dirty="0"/>
              <a:t>forward 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  <a:p>
            <a:pPr marL="0" lvl="1" indent="0">
              <a:buNone/>
            </a:pPr>
            <a:r>
              <a:rPr lang="en-US" altLang="ko-KR" b="1" dirty="0" smtClean="0"/>
              <a:t>    - </a:t>
            </a:r>
            <a:r>
              <a:rPr lang="ko-KR" altLang="en-US" dirty="0" smtClean="0"/>
              <a:t>중요한 변수부터 추가</a:t>
            </a:r>
            <a:endParaRPr lang="en-US" altLang="ko-KR" dirty="0" smtClean="0"/>
          </a:p>
          <a:p>
            <a:pPr marL="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altLang="ko-KR" dirty="0" smtClean="0"/>
          </a:p>
          <a:p>
            <a:pPr marL="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altLang="ko-KR" dirty="0" smtClean="0"/>
          </a:p>
          <a:p>
            <a:pPr marL="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중요도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Cement &gt;  Age &gt;  water &gt; </a:t>
            </a:r>
            <a:r>
              <a:rPr lang="en-US" altLang="ko-KR" dirty="0" err="1"/>
              <a:t>Blast.Furnace.Slag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>
                <a:solidFill>
                  <a:schemeClr val="tx1"/>
                </a:solidFill>
              </a:rPr>
              <a:t>Fly.Ash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설명모델</a:t>
            </a:r>
            <a:r>
              <a:rPr lang="ko-KR" altLang="en-US" dirty="0" smtClean="0"/>
              <a:t>에서의 변수 선택</a:t>
            </a:r>
            <a:r>
              <a:rPr lang="ko-KR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" y="1838097"/>
            <a:ext cx="7734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ko-KR" b="1" dirty="0" err="1" smtClean="0"/>
              <a:t>backword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  <a:p>
            <a:pPr marL="0" lvl="1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중요하지 않은 변수부터 제거 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 smtClean="0"/>
              <a:t>   "</a:t>
            </a:r>
            <a:r>
              <a:rPr lang="en-US" altLang="ko-KR" dirty="0"/>
              <a:t>No variables have been removed from the model."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예측변수가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목표변수에</a:t>
            </a:r>
            <a:r>
              <a:rPr lang="ko-KR" altLang="en-US" dirty="0" smtClean="0"/>
              <a:t> 대해 유의미함을 의미</a:t>
            </a:r>
            <a:endParaRPr lang="en-US" altLang="ko-KR" dirty="0" smtClean="0"/>
          </a:p>
          <a:p>
            <a:pPr marL="0" lvl="1" indent="0">
              <a:buNone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/>
              <a:t>p-value</a:t>
            </a:r>
            <a:r>
              <a:rPr lang="ko-KR" altLang="en-US" b="1" dirty="0" smtClean="0"/>
              <a:t>와 비교하기</a:t>
            </a:r>
            <a:endParaRPr lang="en-US" altLang="ko-KR" b="1" dirty="0" smtClean="0"/>
          </a:p>
          <a:p>
            <a:pPr marL="0" lvl="1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p-value </a:t>
            </a:r>
            <a:r>
              <a:rPr lang="ko-KR" altLang="en-US" b="1" dirty="0" smtClean="0"/>
              <a:t>순서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Cement </a:t>
            </a:r>
            <a:r>
              <a:rPr lang="en-US" altLang="ko-KR" dirty="0"/>
              <a:t>= Water =</a:t>
            </a:r>
            <a:r>
              <a:rPr lang="en-US" altLang="ko-KR" dirty="0" err="1"/>
              <a:t>BlastFurnaceSlag</a:t>
            </a:r>
            <a:r>
              <a:rPr lang="en-US" altLang="ko-KR" dirty="0"/>
              <a:t> = </a:t>
            </a:r>
            <a:r>
              <a:rPr lang="en-US" altLang="ko-KR" dirty="0" err="1"/>
              <a:t>FlyAsh</a:t>
            </a:r>
            <a:r>
              <a:rPr lang="en-US" altLang="ko-KR" dirty="0"/>
              <a:t> &gt; Age </a:t>
            </a:r>
            <a:r>
              <a:rPr lang="ko-KR" altLang="en-US" dirty="0"/>
              <a:t>순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b="1" dirty="0" smtClean="0"/>
              <a:t>   </a:t>
            </a:r>
            <a:r>
              <a:rPr lang="ko-KR" altLang="en-US" dirty="0" smtClean="0"/>
              <a:t>동일선상의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가 많음 </a:t>
            </a:r>
            <a:r>
              <a:rPr lang="ko-KR" altLang="en-US" dirty="0" err="1" smtClean="0"/>
              <a:t>예측변수가</a:t>
            </a:r>
            <a:r>
              <a:rPr lang="ko-KR" altLang="en-US" dirty="0" smtClean="0"/>
              <a:t> 골고루 유의미함으로써 </a:t>
            </a:r>
            <a:r>
              <a:rPr lang="en-US" altLang="ko-KR" dirty="0" err="1" smtClean="0"/>
              <a:t>backword</a:t>
            </a:r>
            <a:r>
              <a:rPr lang="ko-KR" altLang="en-US" dirty="0" smtClean="0"/>
              <a:t>변수 제거가 사용되지 않음</a:t>
            </a:r>
            <a:endParaRPr lang="en-US" altLang="ko-KR" dirty="0" smtClean="0"/>
          </a:p>
          <a:p>
            <a:pPr marL="0" lvl="1" indent="0">
              <a:buNone/>
            </a:pPr>
            <a:endParaRPr lang="en-US" altLang="ko-KR" b="1" dirty="0"/>
          </a:p>
          <a:p>
            <a:pPr marL="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altLang="ko-KR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설명모델</a:t>
            </a:r>
            <a:r>
              <a:rPr lang="ko-KR" altLang="en-US" dirty="0" smtClean="0"/>
              <a:t>에서의 변수 선택</a:t>
            </a:r>
            <a:r>
              <a:rPr lang="ko-KR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4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ko-KR" sz="1600" b="1" dirty="0" smtClean="0"/>
              <a:t>Cross Validation</a:t>
            </a:r>
            <a:r>
              <a:rPr lang="ko-KR" altLang="en-US" sz="1600" b="1" dirty="0" smtClean="0"/>
              <a:t>을 사용하여 </a:t>
            </a:r>
            <a:r>
              <a:rPr lang="en-US" altLang="ko-KR" sz="1600" b="1" dirty="0" smtClean="0"/>
              <a:t>Trainset</a:t>
            </a:r>
            <a:r>
              <a:rPr lang="ko-KR" altLang="en-US" sz="1600" b="1" dirty="0" smtClean="0"/>
              <a:t>과 </a:t>
            </a:r>
            <a:r>
              <a:rPr lang="en-US" altLang="ko-KR" sz="1600" b="1" dirty="0" err="1" smtClean="0"/>
              <a:t>TestSet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분리 후 </a:t>
            </a:r>
            <a:r>
              <a:rPr lang="en-US" altLang="ko-KR" sz="1600" b="1" dirty="0" smtClean="0"/>
              <a:t>Trainset</a:t>
            </a:r>
            <a:r>
              <a:rPr lang="ko-KR" altLang="en-US" sz="1600" b="1" dirty="0" smtClean="0"/>
              <a:t>으로 성능 측정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TrainSet</a:t>
            </a:r>
            <a:r>
              <a:rPr lang="ko-KR" altLang="en-US" b="1" dirty="0" smtClean="0"/>
              <a:t>에 대한 </a:t>
            </a:r>
            <a:r>
              <a:rPr lang="en-US" altLang="ko-KR" b="1" dirty="0" smtClean="0"/>
              <a:t>RMSE</a:t>
            </a:r>
            <a:endParaRPr lang="en-US" altLang="ko-KR" b="1" dirty="0"/>
          </a:p>
          <a:p>
            <a:pPr marL="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rmse_test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rmse</a:t>
            </a:r>
            <a:r>
              <a:rPr lang="en-US" altLang="ko-KR" dirty="0"/>
              <a:t>(</a:t>
            </a:r>
            <a:r>
              <a:rPr lang="en-US" altLang="ko-KR" dirty="0" err="1"/>
              <a:t>distPred,data$Strength</a:t>
            </a:r>
            <a:r>
              <a:rPr lang="en-US" altLang="ko-KR" dirty="0"/>
              <a:t>)</a:t>
            </a:r>
          </a:p>
          <a:p>
            <a:pPr marL="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rmse_test</a:t>
            </a:r>
            <a:r>
              <a:rPr lang="en-US" altLang="ko-KR" dirty="0" smtClean="0"/>
              <a:t> </a:t>
            </a:r>
          </a:p>
          <a:p>
            <a:pPr marL="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# </a:t>
            </a:r>
            <a:r>
              <a:rPr lang="en-US" altLang="ko-KR" dirty="0" err="1"/>
              <a:t>rmse</a:t>
            </a:r>
            <a:r>
              <a:rPr lang="en-US" altLang="ko-KR" dirty="0"/>
              <a:t> 21.8252 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b="1" dirty="0" smtClean="0"/>
              <a:t> - </a:t>
            </a:r>
            <a:r>
              <a:rPr lang="ko-KR" altLang="en-US" b="1" dirty="0" err="1" smtClean="0"/>
              <a:t>설명모델에</a:t>
            </a:r>
            <a:r>
              <a:rPr lang="ko-KR" altLang="en-US" b="1" dirty="0" smtClean="0"/>
              <a:t> 대한 </a:t>
            </a:r>
            <a:r>
              <a:rPr lang="en-US" altLang="ko-KR" b="1" dirty="0" smtClean="0"/>
              <a:t>RMSE</a:t>
            </a:r>
            <a:endParaRPr lang="en-US" altLang="ko-KR" b="1" dirty="0"/>
          </a:p>
          <a:p>
            <a:pPr marL="0" lvl="1" indent="0">
              <a:buNone/>
            </a:pPr>
            <a:endParaRPr lang="en-US" altLang="ko-KR" dirty="0" smtClean="0"/>
          </a:p>
          <a:p>
            <a:pPr marL="0" lvl="1" indent="0">
              <a:buNone/>
            </a:pPr>
            <a:endParaRPr lang="en-US" altLang="ko-KR" dirty="0" smtClean="0"/>
          </a:p>
          <a:p>
            <a:pPr marL="285750" lvl="1" indent="-285750">
              <a:buFontTx/>
              <a:buChar char="-"/>
            </a:pPr>
            <a:r>
              <a:rPr lang="ko-KR" altLang="en-US" b="1" dirty="0" smtClean="0"/>
              <a:t>예측 정확도 </a:t>
            </a:r>
            <a:r>
              <a:rPr lang="en-US" altLang="ko-KR" b="1" dirty="0" smtClean="0"/>
              <a:t>: 77.9%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예측모델 생성 및 성능 측정</a:t>
            </a:r>
            <a:r>
              <a:rPr lang="ko-KR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20" y="5231291"/>
            <a:ext cx="4086482" cy="10780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340" t="90000" r="69409" b="2308"/>
          <a:stretch/>
        </p:blipFill>
        <p:spPr>
          <a:xfrm>
            <a:off x="1222020" y="3623957"/>
            <a:ext cx="3105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ko-KR" sz="1600" b="1" dirty="0"/>
              <a:t>Cross Validation</a:t>
            </a:r>
            <a:r>
              <a:rPr lang="ko-KR" altLang="en-US" sz="1600" b="1" dirty="0"/>
              <a:t>을 사용하여 </a:t>
            </a:r>
            <a:r>
              <a:rPr lang="en-US" altLang="ko-KR" sz="1600" b="1" dirty="0"/>
              <a:t>Trainset</a:t>
            </a:r>
            <a:r>
              <a:rPr lang="ko-KR" altLang="en-US" sz="1600" b="1" dirty="0"/>
              <a:t>과 </a:t>
            </a:r>
            <a:r>
              <a:rPr lang="en-US" altLang="ko-KR" sz="1600" b="1" dirty="0" err="1"/>
              <a:t>TestSet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분리 후 </a:t>
            </a:r>
            <a:r>
              <a:rPr lang="en-US" altLang="ko-KR" sz="1600" b="1" dirty="0"/>
              <a:t>Trainset</a:t>
            </a:r>
            <a:r>
              <a:rPr lang="ko-KR" altLang="en-US" sz="1600" b="1" dirty="0"/>
              <a:t>으로 성능 측정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b="1" dirty="0" smtClean="0"/>
              <a:t> - </a:t>
            </a:r>
            <a:r>
              <a:rPr lang="en-US" altLang="ko-KR" b="1" dirty="0" err="1" smtClean="0"/>
              <a:t>MinMax</a:t>
            </a:r>
            <a:r>
              <a:rPr lang="ko-KR" altLang="en-US" b="1" dirty="0" smtClean="0"/>
              <a:t>정확도 </a:t>
            </a:r>
            <a:r>
              <a:rPr lang="en-US" altLang="ko-KR" b="1" dirty="0" smtClean="0"/>
              <a:t>: 76%</a:t>
            </a:r>
          </a:p>
          <a:p>
            <a:pPr marL="0" lvl="1" indent="0">
              <a:buNone/>
            </a:pPr>
            <a:endParaRPr lang="en-US" altLang="ko-KR" b="1" dirty="0"/>
          </a:p>
          <a:p>
            <a:pPr marL="0" lvl="1" indent="0">
              <a:buNone/>
            </a:pPr>
            <a:endParaRPr lang="en-US" altLang="ko-KR" b="1" dirty="0" smtClean="0"/>
          </a:p>
          <a:p>
            <a:pPr marL="0" lvl="1" indent="0">
              <a:buNone/>
            </a:pPr>
            <a:r>
              <a:rPr lang="en-US" altLang="ko-KR" b="1" dirty="0" smtClean="0"/>
              <a:t> - MAPE </a:t>
            </a:r>
            <a:r>
              <a:rPr lang="ko-KR" altLang="en-US" b="1" dirty="0" smtClean="0"/>
              <a:t>값</a:t>
            </a:r>
            <a:endParaRPr lang="en-US" altLang="ko-KR" b="1" dirty="0" smtClean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예측모델 성능 측정</a:t>
            </a:r>
            <a:endParaRPr lang="ko-KR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2" y="1876713"/>
            <a:ext cx="6896100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82" y="3211800"/>
            <a:ext cx="7439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altLang="ko-KR" b="1" dirty="0" smtClean="0"/>
              <a:t>Cross Validation</a:t>
            </a:r>
            <a:r>
              <a:rPr lang="ko-KR" altLang="en-US" b="1" dirty="0" smtClean="0"/>
              <a:t>하여 </a:t>
            </a:r>
            <a:r>
              <a:rPr lang="en-US" altLang="ko-KR" b="1" dirty="0" smtClean="0"/>
              <a:t>LM</a:t>
            </a:r>
            <a:r>
              <a:rPr lang="ko-KR" altLang="en-US" b="1" dirty="0" smtClean="0"/>
              <a:t>모델 </a:t>
            </a:r>
            <a:r>
              <a:rPr lang="ko-KR" altLang="en-US" b="1" smtClean="0"/>
              <a:t>성능 측정 그래프</a:t>
            </a:r>
            <a:endParaRPr lang="en-US" altLang="ko-KR" b="1" dirty="0"/>
          </a:p>
          <a:p>
            <a:pPr marL="0" lvl="1" indent="0">
              <a:buNone/>
            </a:pPr>
            <a:endParaRPr lang="en-US" altLang="ko-KR" sz="1600" dirty="0" smtClean="0"/>
          </a:p>
          <a:p>
            <a:pPr marL="0" lvl="1" indent="0">
              <a:buNone/>
            </a:pPr>
            <a:r>
              <a:rPr lang="en-US" altLang="ko-KR" sz="1600" b="1" dirty="0" err="1" smtClean="0"/>
              <a:t>CVlm</a:t>
            </a:r>
            <a:r>
              <a:rPr lang="en-US" altLang="ko-KR" sz="1600" b="1" dirty="0" smtClean="0"/>
              <a:t>(data </a:t>
            </a:r>
            <a:r>
              <a:rPr lang="en-US" altLang="ko-KR" sz="1600" b="1" dirty="0"/>
              <a:t>= data, </a:t>
            </a:r>
          </a:p>
          <a:p>
            <a:pPr marL="0" lvl="1" indent="0">
              <a:buNone/>
            </a:pPr>
            <a:r>
              <a:rPr lang="en-US" altLang="ko-KR" sz="1600" b="1" dirty="0"/>
              <a:t>     </a:t>
            </a:r>
            <a:r>
              <a:rPr lang="en-US" altLang="ko-KR" sz="1600" b="1" dirty="0" err="1"/>
              <a:t>form.lm</a:t>
            </a:r>
            <a:r>
              <a:rPr lang="en-US" altLang="ko-KR" sz="1600" b="1" dirty="0"/>
              <a:t>=Strength ~ ., </a:t>
            </a:r>
          </a:p>
          <a:p>
            <a:pPr marL="0" lvl="1" indent="0">
              <a:buNone/>
            </a:pPr>
            <a:r>
              <a:rPr lang="en-US" altLang="ko-KR" sz="1600" b="1" dirty="0"/>
              <a:t>     </a:t>
            </a:r>
            <a:r>
              <a:rPr lang="en-US" altLang="ko-KR" sz="1600" b="1" dirty="0" smtClean="0"/>
              <a:t>m=5, </a:t>
            </a:r>
            <a:r>
              <a:rPr lang="en-US" altLang="ko-KR" sz="1600" b="1" dirty="0"/>
              <a:t># the number of folds</a:t>
            </a:r>
          </a:p>
          <a:p>
            <a:pPr marL="0" lvl="1" indent="0">
              <a:buNone/>
            </a:pPr>
            <a:r>
              <a:rPr lang="en-US" altLang="ko-KR" sz="1600" b="1" dirty="0" smtClean="0"/>
              <a:t>)</a:t>
            </a:r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r>
              <a:rPr lang="ko-KR" altLang="en-US" sz="1600" dirty="0" err="1" smtClean="0"/>
              <a:t>예측값과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실제값의</a:t>
            </a:r>
            <a:r>
              <a:rPr lang="ko-KR" altLang="en-US" sz="1600" dirty="0" smtClean="0"/>
              <a:t> 차의 제곱 </a:t>
            </a:r>
            <a:endParaRPr lang="en-US" altLang="ko-KR" sz="1600" dirty="0" smtClean="0"/>
          </a:p>
          <a:p>
            <a:pPr marL="0" lvl="1" indent="0">
              <a:buNone/>
            </a:pPr>
            <a:endParaRPr lang="en-US" altLang="ko-KR" sz="1600" dirty="0"/>
          </a:p>
          <a:p>
            <a:pPr marL="0" lvl="1" indent="0">
              <a:buNone/>
            </a:pPr>
            <a:endParaRPr lang="en-US" altLang="ko-KR" sz="1600" dirty="0" smtClean="0"/>
          </a:p>
          <a:p>
            <a:pPr marL="0" lvl="1" indent="0">
              <a:buNone/>
            </a:pPr>
            <a:r>
              <a:rPr lang="ko-KR" altLang="en-US" sz="1600" dirty="0" smtClean="0"/>
              <a:t>오차 </a:t>
            </a:r>
            <a:r>
              <a:rPr lang="en-US" altLang="ko-KR" sz="1600" dirty="0" smtClean="0"/>
              <a:t>: 10~11 </a:t>
            </a:r>
            <a:r>
              <a:rPr lang="ko-KR" altLang="en-US" sz="1600" dirty="0" smtClean="0"/>
              <a:t>사이</a:t>
            </a:r>
            <a:endParaRPr lang="en-US" altLang="ko-KR" sz="1600" dirty="0"/>
          </a:p>
          <a:p>
            <a:pPr marL="0" lvl="1" indent="0">
              <a:buNone/>
            </a:pPr>
            <a:endParaRPr lang="en-US" altLang="ko-KR" b="1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예측모델 성능 측정</a:t>
            </a:r>
            <a:r>
              <a:rPr lang="ko-KR" altLang="ko-KR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349" y="1254034"/>
            <a:ext cx="5271451" cy="5310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1066" b="18042"/>
          <a:stretch/>
        </p:blipFill>
        <p:spPr>
          <a:xfrm>
            <a:off x="389514" y="4311938"/>
            <a:ext cx="3152835" cy="4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err="1" smtClean="0"/>
              <a:t>concrete_data.scv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시멘트의 강도를 정하는 </a:t>
            </a:r>
            <a:r>
              <a:rPr lang="ko-KR" altLang="en-US" dirty="0" smtClean="0"/>
              <a:t>변수들의 집합 사용</a:t>
            </a:r>
            <a:r>
              <a:rPr lang="en-US" altLang="ko-KR" dirty="0"/>
              <a:t> </a:t>
            </a:r>
            <a:r>
              <a:rPr lang="ko-KR" altLang="en-US" dirty="0" smtClean="0"/>
              <a:t>예측변수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Column 1033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Cement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Blast Furnace Slag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Fly Ash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Water</a:t>
            </a:r>
          </a:p>
          <a:p>
            <a:pPr lvl="2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Superplasticizer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Coarse </a:t>
            </a:r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Aggregate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Fine </a:t>
            </a:r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Aggregate</a:t>
            </a:r>
          </a:p>
          <a:p>
            <a:pPr lvl="2"/>
            <a:r>
              <a:rPr lang="en-US" altLang="ko-KR" b="1" dirty="0" smtClean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Age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Strength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719137" lvl="2" indent="0">
              <a:buNone/>
            </a:pPr>
            <a:endParaRPr lang="en-US" altLang="ko-KR" sz="4800" b="1" dirty="0">
              <a:solidFill>
                <a:srgbClr val="0070C0"/>
              </a:solidFill>
            </a:endParaRPr>
          </a:p>
          <a:p>
            <a:pPr lvl="2"/>
            <a:endParaRPr lang="en-US" altLang="ko-KR" sz="3200" b="1" dirty="0">
              <a:solidFill>
                <a:srgbClr val="0070C0"/>
              </a:solidFill>
            </a:endParaRPr>
          </a:p>
          <a:p>
            <a:pPr lvl="2"/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36195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2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전처리</a:t>
            </a:r>
            <a:endParaRPr lang="en-US" altLang="ko-KR" dirty="0"/>
          </a:p>
          <a:p>
            <a:pPr lvl="1"/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EDA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DataSet</a:t>
            </a:r>
            <a:r>
              <a:rPr lang="en-US" altLang="ko-KR" dirty="0"/>
              <a:t> </a:t>
            </a:r>
            <a:r>
              <a:rPr lang="ko-KR" altLang="en-US" dirty="0" smtClean="0"/>
              <a:t>전처리 및 </a:t>
            </a:r>
            <a:r>
              <a:rPr lang="en-US" altLang="ko-KR" dirty="0" smtClean="0"/>
              <a:t>EDA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78" y="1925155"/>
            <a:ext cx="2750329" cy="1195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10" y="3687624"/>
            <a:ext cx="8324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733595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ko-KR" dirty="0"/>
              <a:t>회귀계수의 부호와 양에 대하여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b="0" dirty="0"/>
              <a:t> </a:t>
            </a:r>
            <a:r>
              <a:rPr lang="en-US" altLang="ko-KR" sz="1400" b="0" dirty="0" smtClean="0"/>
              <a:t>   - </a:t>
            </a:r>
            <a:r>
              <a:rPr lang="ko-KR" altLang="ko-KR" sz="1400" b="0" dirty="0" err="1" smtClean="0"/>
              <a:t>회귀계수</a:t>
            </a:r>
            <a:r>
              <a:rPr lang="ko-KR" altLang="en-US" sz="1400" b="0" dirty="0" err="1" smtClean="0"/>
              <a:t>란</a:t>
            </a:r>
            <a:r>
              <a:rPr lang="en-US" altLang="ko-KR" sz="1400" b="0" dirty="0" smtClean="0"/>
              <a:t>? </a:t>
            </a:r>
          </a:p>
          <a:p>
            <a:pPr marL="644525" lvl="2" indent="-285750">
              <a:buFontTx/>
              <a:buChar char="-"/>
            </a:pPr>
            <a:r>
              <a:rPr lang="ko-KR" altLang="en-US" sz="1400" kern="1200" dirty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회귀분석에서 독립변수가 한 단위 변화함에 따라 종속변수에 미치는 영향력 크기를 회귀계수라고 한다</a:t>
            </a:r>
            <a:r>
              <a:rPr lang="en-US" altLang="ko-KR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58775" lvl="2" indent="0">
              <a:buNone/>
            </a:pPr>
            <a:endParaRPr lang="en-US" altLang="ko-KR" sz="1400" kern="1200" dirty="0">
              <a:solidFill>
                <a:schemeClr val="tx1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- </a:t>
            </a: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독립변수가 </a:t>
            </a:r>
            <a:r>
              <a:rPr lang="ko-KR" altLang="en-US" sz="1200" b="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증가함에 </a:t>
            </a: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따라 </a:t>
            </a:r>
            <a:r>
              <a:rPr lang="ko-KR" altLang="en-US" sz="1200" b="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종속변수도 증가하는 </a:t>
            </a:r>
            <a:endParaRPr lang="en-US" altLang="ko-KR" sz="1200" b="0" kern="1200" dirty="0" smtClean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관계라면 </a:t>
            </a:r>
            <a:r>
              <a:rPr lang="ko-KR" altLang="en-US" sz="120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회귀계수가 </a:t>
            </a:r>
            <a:r>
              <a:rPr lang="ko-KR" altLang="en-US" sz="160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양수 값</a:t>
            </a:r>
            <a:endParaRPr lang="en-US" altLang="ko-KR" sz="1600" kern="12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200" b="0" kern="12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- </a:t>
            </a: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독립변수가 </a:t>
            </a:r>
            <a:r>
              <a:rPr lang="ko-KR" altLang="en-US" sz="1200" b="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증가함에 따라 종속변수는 반대로 </a:t>
            </a: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작아지</a:t>
            </a:r>
            <a:endParaRPr lang="en-US" altLang="ko-KR" sz="1200" b="0" kern="1200" dirty="0" smtClean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200" b="0" kern="1200" dirty="0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는 </a:t>
            </a:r>
            <a:r>
              <a:rPr lang="ko-KR" altLang="en-US" sz="1200" b="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관계라면 </a:t>
            </a:r>
            <a:r>
              <a:rPr lang="ko-KR" altLang="en-US" sz="1600" kern="12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음수 값</a:t>
            </a:r>
            <a:endParaRPr lang="en-US" altLang="ko-KR" sz="1600" kern="12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644525" lvl="2" indent="-285750">
              <a:buFontTx/>
              <a:buChar char="-"/>
            </a:pPr>
            <a:endParaRPr lang="en-US" altLang="ko-KR" sz="1400" kern="1200" dirty="0">
              <a:solidFill>
                <a:schemeClr val="tx1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644525" lvl="2" indent="-285750">
              <a:buFontTx/>
              <a:buChar char="-"/>
            </a:pPr>
            <a:endParaRPr lang="en-US" altLang="ko-KR" dirty="0" smtClean="0"/>
          </a:p>
          <a:p>
            <a:pPr marL="644525" lvl="2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 smtClean="0"/>
          </a:p>
          <a:p>
            <a:pPr marL="644525" lvl="2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ko-KR" altLang="ko-KR" dirty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 </a:t>
            </a:r>
            <a:r>
              <a:rPr lang="ko-KR" altLang="en-US" dirty="0" smtClean="0"/>
              <a:t>회귀 </a:t>
            </a:r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pic>
        <p:nvPicPr>
          <p:cNvPr id="2050" name="Picture 2" descr="https://postfiles.pstatic.net/MjAxODA1MTBfMjE3/MDAxNTI1OTM1NTU2NTU3.p1GXa-LgQj-mi0dnZcyHnwdYR81a2gRxXKCbxtRRpVsg.msw5Z_QmP-Jk5nli1eZLWMnwMnKXY0hovduM-AuGqiUg.PNG.bloomingds/16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69" y="2264450"/>
            <a:ext cx="4133590" cy="30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733595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ko-KR" dirty="0"/>
              <a:t>회귀계수의 부호와 양에 대하여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marL="0" lvl="1" indent="0">
              <a:lnSpc>
                <a:spcPct val="100000"/>
              </a:lnSpc>
              <a:spcBef>
                <a:spcPct val="30000"/>
              </a:spcBef>
              <a:buNone/>
              <a:defRPr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ko-KR" sz="1600" dirty="0" smtClean="0"/>
              <a:t>그럼으로 </a:t>
            </a:r>
            <a:r>
              <a:rPr lang="ko-KR" altLang="ko-KR" sz="1600" dirty="0"/>
              <a:t>중요한 것은 </a:t>
            </a:r>
            <a:r>
              <a:rPr lang="en-US" altLang="ko-KR" sz="1600" dirty="0"/>
              <a:t>p-value </a:t>
            </a:r>
            <a:r>
              <a:rPr lang="ko-KR" altLang="ko-KR" sz="1600" dirty="0"/>
              <a:t>값이며</a:t>
            </a:r>
            <a:r>
              <a:rPr lang="en-US" altLang="ko-KR" sz="1600" dirty="0"/>
              <a:t>, 0.05</a:t>
            </a:r>
            <a:r>
              <a:rPr lang="ko-KR" altLang="ko-KR" sz="1600" dirty="0"/>
              <a:t>보다 낮</a:t>
            </a:r>
            <a:r>
              <a:rPr lang="ko-KR" altLang="en-US" sz="1600" dirty="0"/>
              <a:t>은 값들을 채택하여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귀무가설을</a:t>
            </a:r>
            <a:r>
              <a:rPr lang="ko-KR" altLang="ko-KR" sz="1600" dirty="0"/>
              <a:t> 기각하고 모델은 </a:t>
            </a:r>
            <a:r>
              <a:rPr lang="ko-KR" altLang="ko-KR" sz="1600" dirty="0" err="1"/>
              <a:t>유의미</a:t>
            </a:r>
            <a:r>
              <a:rPr lang="ko-KR" altLang="en-US" sz="1600" dirty="0" err="1"/>
              <a:t>해</a:t>
            </a:r>
            <a:r>
              <a:rPr lang="ko-KR" altLang="en-US" sz="1600" dirty="0"/>
              <a:t> 진다</a:t>
            </a:r>
            <a:r>
              <a:rPr lang="en-US" altLang="ko-KR" sz="1600" dirty="0" smtClean="0"/>
              <a:t>.</a:t>
            </a:r>
          </a:p>
          <a:p>
            <a:pPr marL="0" lvl="1" indent="0">
              <a:lnSpc>
                <a:spcPct val="100000"/>
              </a:lnSpc>
              <a:spcBef>
                <a:spcPct val="30000"/>
              </a:spcBef>
              <a:buNone/>
              <a:defRPr/>
            </a:pPr>
            <a:endParaRPr lang="en-US" altLang="ko-KR" sz="1600" dirty="0"/>
          </a:p>
          <a:p>
            <a:pPr marL="0" lvl="1" indent="0">
              <a:lnSpc>
                <a:spcPct val="100000"/>
              </a:lnSpc>
              <a:spcBef>
                <a:spcPct val="30000"/>
              </a:spcBef>
              <a:buNone/>
              <a:defRPr/>
            </a:pPr>
            <a:r>
              <a:rPr lang="ko-KR" altLang="en-US" sz="1600" dirty="0" smtClean="0"/>
              <a:t>이를 기반으로 </a:t>
            </a:r>
            <a:r>
              <a:rPr lang="ko-KR" altLang="en-US" sz="1600" dirty="0" err="1" smtClean="0"/>
              <a:t>모델생성</a:t>
            </a:r>
            <a:endParaRPr lang="ko-KR" altLang="ko-KR" sz="1600" dirty="0"/>
          </a:p>
          <a:p>
            <a:pPr marL="358775" lvl="2" indent="0">
              <a:buNone/>
            </a:pPr>
            <a:endParaRPr lang="en-US" altLang="ko-KR" sz="1400" kern="1200" dirty="0">
              <a:solidFill>
                <a:schemeClr val="tx1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644525" lvl="2" indent="-285750">
              <a:buFontTx/>
              <a:buChar char="-"/>
            </a:pPr>
            <a:endParaRPr lang="en-US" altLang="ko-KR" sz="1400" kern="1200" dirty="0">
              <a:solidFill>
                <a:schemeClr val="tx1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644525" lvl="2" indent="-285750">
              <a:buFontTx/>
              <a:buChar char="-"/>
            </a:pPr>
            <a:endParaRPr lang="en-US" altLang="ko-KR" dirty="0" smtClean="0"/>
          </a:p>
          <a:p>
            <a:pPr marL="644525" lvl="2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 smtClean="0"/>
          </a:p>
          <a:p>
            <a:pPr marL="644525" lvl="2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ko-KR" altLang="ko-KR" dirty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 </a:t>
            </a:r>
            <a:r>
              <a:rPr lang="ko-KR" altLang="en-US" dirty="0" smtClean="0"/>
              <a:t>회귀 </a:t>
            </a:r>
            <a:r>
              <a:rPr lang="ko-KR" altLang="en-US" dirty="0" smtClean="0"/>
              <a:t>모델 생성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 txBox="1">
            <a:spLocks/>
          </p:cNvSpPr>
          <p:nvPr/>
        </p:nvSpPr>
        <p:spPr bwMode="auto">
          <a:xfrm>
            <a:off x="297670" y="2210966"/>
            <a:ext cx="7412277" cy="481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628650" indent="-2667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kumimoji="1" sz="18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987425" indent="-2682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rgbClr val="0000CC"/>
                </a:solidFill>
                <a:latin typeface="+mn-lt"/>
                <a:ea typeface="+mn-ea"/>
                <a:cs typeface="맑은 고딕" charset="0"/>
              </a:defRPr>
            </a:lvl3pPr>
            <a:lvl4pPr marL="1254125" indent="-2651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8775" lvl="2" indent="0">
              <a:buNone/>
            </a:pPr>
            <a:endParaRPr lang="en-US" altLang="ko-KR" b="0" kern="0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b="0" kern="0" dirty="0" smtClean="0"/>
          </a:p>
          <a:p>
            <a:pPr marL="701675" lvl="2" indent="-342900">
              <a:buFont typeface="Wingdings" pitchFamily="2" charset="2"/>
              <a:buChar char="v"/>
            </a:pPr>
            <a:endParaRPr lang="en-US" altLang="ko-KR" b="0" kern="0" dirty="0" smtClean="0"/>
          </a:p>
          <a:p>
            <a:pPr marL="358775" lvl="2" indent="0">
              <a:buNone/>
            </a:pPr>
            <a:endParaRPr lang="en-US" altLang="ko-KR" b="0" kern="0" dirty="0" smtClean="0"/>
          </a:p>
          <a:p>
            <a:pPr marL="358775" lvl="2" indent="0">
              <a:buNone/>
            </a:pPr>
            <a:endParaRPr lang="en-US" altLang="ko-KR" sz="1400" b="0" kern="0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ko-KR" altLang="en-US" sz="1400" b="0" kern="0" dirty="0" smtClean="0">
                <a:solidFill>
                  <a:schemeClr val="tx1"/>
                </a:solidFill>
              </a:rPr>
              <a:t>좀 </a:t>
            </a:r>
            <a:r>
              <a:rPr lang="ko-KR" altLang="en-US" sz="1400" b="0" kern="0" dirty="0">
                <a:solidFill>
                  <a:schemeClr val="tx1"/>
                </a:solidFill>
              </a:rPr>
              <a:t>더 정확한 결과를 </a:t>
            </a:r>
            <a:r>
              <a:rPr lang="ko-KR" altLang="en-US" sz="1400" b="0" kern="0" dirty="0" smtClean="0">
                <a:solidFill>
                  <a:schemeClr val="tx1"/>
                </a:solidFill>
              </a:rPr>
              <a:t>위해</a:t>
            </a:r>
            <a:r>
              <a:rPr lang="en-US" altLang="ko-KR" sz="1400" b="0" kern="0" dirty="0" smtClean="0">
                <a:solidFill>
                  <a:schemeClr val="tx1"/>
                </a:solidFill>
              </a:rPr>
              <a:t> P value</a:t>
            </a:r>
            <a:r>
              <a:rPr lang="ko-KR" altLang="en-US" sz="1400" b="0" kern="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b="0" kern="0" dirty="0" smtClean="0">
                <a:solidFill>
                  <a:schemeClr val="tx1"/>
                </a:solidFill>
              </a:rPr>
              <a:t>0.001</a:t>
            </a:r>
            <a:r>
              <a:rPr lang="ko-KR" altLang="en-US" sz="1400" b="0" kern="0" dirty="0" smtClean="0">
                <a:solidFill>
                  <a:schemeClr val="tx1"/>
                </a:solidFill>
              </a:rPr>
              <a:t>근처인 값들을 제거 </a:t>
            </a:r>
            <a:r>
              <a:rPr lang="en-US" altLang="ko-KR" sz="1400" b="0" kern="0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0" kern="0" dirty="0" smtClean="0">
                <a:solidFill>
                  <a:schemeClr val="tx1"/>
                </a:solidFill>
              </a:rPr>
              <a:t>높은 값</a:t>
            </a:r>
            <a:r>
              <a:rPr lang="en-US" altLang="ko-KR" sz="1400" b="0" kern="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1751" b="24817"/>
          <a:stretch/>
        </p:blipFill>
        <p:spPr>
          <a:xfrm>
            <a:off x="458287" y="2502884"/>
            <a:ext cx="6959521" cy="186099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39054" y="3862400"/>
            <a:ext cx="6469184" cy="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39939" y="4040557"/>
            <a:ext cx="6469184" cy="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539939" y="4233740"/>
            <a:ext cx="6469184" cy="1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32214" b="20226"/>
          <a:stretch/>
        </p:blipFill>
        <p:spPr>
          <a:xfrm>
            <a:off x="559509" y="4878614"/>
            <a:ext cx="6888600" cy="17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en-US" b="1" dirty="0"/>
              <a:t>테</a:t>
            </a:r>
            <a:r>
              <a:rPr lang="ko-KR" altLang="ko-KR" b="1" dirty="0" smtClean="0"/>
              <a:t>스트 </a:t>
            </a:r>
            <a:r>
              <a:rPr lang="ko-KR" altLang="ko-KR" b="1" dirty="0"/>
              <a:t>집합이 필요 </a:t>
            </a:r>
            <a:r>
              <a:rPr lang="ko-KR" altLang="ko-KR" b="1" dirty="0" smtClean="0"/>
              <a:t>없음</a:t>
            </a:r>
            <a:endParaRPr lang="en-US" altLang="ko-KR" b="1" dirty="0" smtClean="0"/>
          </a:p>
          <a:p>
            <a:pPr marL="644525" lvl="2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모델 설명을 목적으로써 </a:t>
            </a:r>
            <a:r>
              <a:rPr lang="en-US" altLang="ko-KR" dirty="0" err="1" smtClean="0">
                <a:solidFill>
                  <a:schemeClr val="tx1"/>
                </a:solidFill>
              </a:rPr>
              <a:t>TestSet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err="1" smtClean="0">
                <a:solidFill>
                  <a:schemeClr val="tx1"/>
                </a:solidFill>
              </a:rPr>
              <a:t>TrainSet</a:t>
            </a:r>
            <a:r>
              <a:rPr lang="ko-KR" altLang="en-US" dirty="0" smtClean="0">
                <a:solidFill>
                  <a:schemeClr val="tx1"/>
                </a:solidFill>
              </a:rPr>
              <a:t>을 나누어 성능 측정 필요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</a:p>
          <a:p>
            <a:pPr marL="644525" lvl="2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모든 데이터에 대한 </a:t>
            </a:r>
            <a:r>
              <a:rPr lang="en-US" altLang="ko-KR" dirty="0" smtClean="0">
                <a:solidFill>
                  <a:schemeClr val="tx1"/>
                </a:solidFill>
              </a:rPr>
              <a:t>p-value</a:t>
            </a:r>
            <a:r>
              <a:rPr lang="ko-KR" altLang="en-US" dirty="0" smtClean="0">
                <a:solidFill>
                  <a:schemeClr val="tx1"/>
                </a:solidFill>
              </a:rPr>
              <a:t>값 및 회귀계수 측정을 통한 변수들 간의 상관관계 파악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644525" lvl="2" indent="-285750">
              <a:buFontTx/>
              <a:buChar char="-"/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err="1" smtClean="0"/>
              <a:t>설명모델로써의</a:t>
            </a:r>
            <a:r>
              <a:rPr lang="ko-KR" altLang="ko-KR" dirty="0" smtClean="0"/>
              <a:t> 성능 측정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208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ko-KR" b="1" dirty="0" err="1" smtClean="0"/>
              <a:t>설명모델로써의</a:t>
            </a:r>
            <a:r>
              <a:rPr lang="ko-KR" altLang="ko-KR" b="1" dirty="0" smtClean="0"/>
              <a:t> </a:t>
            </a:r>
            <a:r>
              <a:rPr lang="ko-KR" altLang="ko-KR" b="1" dirty="0"/>
              <a:t>성능과 </a:t>
            </a:r>
            <a:r>
              <a:rPr lang="ko-KR" altLang="en-US" b="1" dirty="0" smtClean="0"/>
              <a:t>모델이 </a:t>
            </a:r>
            <a:r>
              <a:rPr lang="ko-KR" altLang="ko-KR" b="1" dirty="0" smtClean="0"/>
              <a:t>유의미한지를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</a:t>
            </a:r>
            <a:endParaRPr lang="ko-KR" altLang="ko-KR" b="1" dirty="0"/>
          </a:p>
          <a:p>
            <a:pPr marL="358775" lvl="2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summary(Model)</a:t>
            </a:r>
            <a:endParaRPr lang="en-US" altLang="ko-KR" dirty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en-US" altLang="ko-KR" sz="1600" b="1" dirty="0" smtClean="0">
                <a:solidFill>
                  <a:schemeClr val="tx1"/>
                </a:solidFill>
              </a:rPr>
              <a:t>- R-squared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회귀분석의 성능 평가 척도 중 하나로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결정력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결정계수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라고도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58775" lvl="2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이론적으로는 </a:t>
            </a:r>
            <a:r>
              <a:rPr lang="en-US" altLang="ko-KR" sz="1600" dirty="0">
                <a:solidFill>
                  <a:schemeClr val="tx1"/>
                </a:solidFill>
              </a:rPr>
              <a:t>0.6, </a:t>
            </a:r>
            <a:r>
              <a:rPr lang="ko-KR" altLang="en-US" sz="1600" dirty="0">
                <a:solidFill>
                  <a:schemeClr val="tx1"/>
                </a:solidFill>
              </a:rPr>
              <a:t>실무적으로는 </a:t>
            </a:r>
            <a:r>
              <a:rPr lang="en-US" altLang="ko-KR" sz="1600" dirty="0">
                <a:solidFill>
                  <a:schemeClr val="tx1"/>
                </a:solidFill>
              </a:rPr>
              <a:t>0.4 </a:t>
            </a:r>
            <a:r>
              <a:rPr lang="ko-KR" altLang="en-US" sz="1600" dirty="0">
                <a:solidFill>
                  <a:schemeClr val="tx1"/>
                </a:solidFill>
              </a:rPr>
              <a:t>이상이면 모델이 유의미하다고 봄</a:t>
            </a:r>
          </a:p>
          <a:p>
            <a:pPr marL="358775" lvl="2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	(R-squared</a:t>
            </a:r>
            <a:r>
              <a:rPr lang="en-US" altLang="ko-KR" sz="1600" dirty="0">
                <a:solidFill>
                  <a:schemeClr val="tx1"/>
                </a:solidFill>
              </a:rPr>
              <a:t>: 0.6155,	</a:t>
            </a:r>
            <a:r>
              <a:rPr lang="en-US" altLang="ko-KR" sz="1600" dirty="0" smtClean="0">
                <a:solidFill>
                  <a:schemeClr val="tx1"/>
                </a:solidFill>
              </a:rPr>
              <a:t> Adjusted </a:t>
            </a:r>
            <a:r>
              <a:rPr lang="en-US" altLang="ko-KR" sz="1600" dirty="0">
                <a:solidFill>
                  <a:schemeClr val="tx1"/>
                </a:solidFill>
              </a:rPr>
              <a:t>R-squared:  </a:t>
            </a:r>
            <a:r>
              <a:rPr lang="en-US" altLang="ko-KR" sz="1600" dirty="0" smtClean="0">
                <a:solidFill>
                  <a:schemeClr val="tx1"/>
                </a:solidFill>
              </a:rPr>
              <a:t>0.6125)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위 모델은 뛰어난 </a:t>
            </a:r>
            <a:r>
              <a:rPr lang="ko-KR" altLang="en-US" sz="1600" dirty="0">
                <a:solidFill>
                  <a:schemeClr val="tx1"/>
                </a:solidFill>
              </a:rPr>
              <a:t>선형 </a:t>
            </a:r>
            <a:r>
              <a:rPr lang="ko-KR" altLang="en-US" sz="1600" dirty="0" smtClean="0">
                <a:solidFill>
                  <a:schemeClr val="tx1"/>
                </a:solidFill>
              </a:rPr>
              <a:t>모델이자 설명모델로써 작용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err="1" smtClean="0"/>
              <a:t>설명모델로써의</a:t>
            </a:r>
            <a:r>
              <a:rPr lang="ko-KR" altLang="ko-KR" dirty="0" smtClean="0"/>
              <a:t> 성능 측정</a:t>
            </a: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07" t="90577" r="56933" b="4038"/>
          <a:stretch/>
        </p:blipFill>
        <p:spPr>
          <a:xfrm>
            <a:off x="831265" y="1866900"/>
            <a:ext cx="7550540" cy="8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en-US" b="1" dirty="0" smtClean="0"/>
              <a:t>모델이 </a:t>
            </a:r>
            <a:r>
              <a:rPr lang="ko-KR" altLang="ko-KR" b="1" dirty="0" smtClean="0"/>
              <a:t>유의미한지를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테스트</a:t>
            </a:r>
            <a:endParaRPr lang="ko-KR" altLang="ko-KR" b="1" dirty="0"/>
          </a:p>
          <a:p>
            <a:pPr marL="358775" lvl="2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회귀분석의 가정</a:t>
            </a:r>
            <a:r>
              <a:rPr lang="en-US" altLang="ko-KR" dirty="0">
                <a:solidFill>
                  <a:schemeClr val="tx1"/>
                </a:solidFill>
              </a:rPr>
              <a:t>(assumptions) </a:t>
            </a:r>
            <a:r>
              <a:rPr lang="ko-KR" altLang="en-US" dirty="0">
                <a:solidFill>
                  <a:schemeClr val="tx1"/>
                </a:solidFill>
              </a:rPr>
              <a:t>중에 하나는 </a:t>
            </a:r>
            <a:r>
              <a:rPr lang="ko-KR" altLang="en-US" dirty="0" err="1">
                <a:solidFill>
                  <a:schemeClr val="tx1"/>
                </a:solidFill>
              </a:rPr>
              <a:t>잔차가</a:t>
            </a:r>
            <a:r>
              <a:rPr lang="ko-KR" altLang="en-US" dirty="0">
                <a:solidFill>
                  <a:schemeClr val="tx1"/>
                </a:solidFill>
              </a:rPr>
              <a:t> 정규분포를 따르는 </a:t>
            </a:r>
            <a:r>
              <a:rPr lang="ko-KR" altLang="en-US" dirty="0" smtClean="0">
                <a:solidFill>
                  <a:schemeClr val="tx1"/>
                </a:solidFill>
              </a:rPr>
              <a:t>것</a:t>
            </a:r>
            <a:endParaRPr lang="en-US" altLang="ko-KR" dirty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그래프가 </a:t>
            </a:r>
            <a:r>
              <a:rPr lang="ko-KR" altLang="en-US" dirty="0" err="1">
                <a:solidFill>
                  <a:schemeClr val="tx1"/>
                </a:solidFill>
              </a:rPr>
              <a:t>정규분포와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비슷한것을</a:t>
            </a:r>
            <a:r>
              <a:rPr lang="ko-KR" altLang="en-US" dirty="0">
                <a:solidFill>
                  <a:schemeClr val="tx1"/>
                </a:solidFill>
              </a:rPr>
              <a:t> 확인 이는 </a:t>
            </a:r>
            <a:r>
              <a:rPr lang="ko-KR" altLang="en-US" dirty="0" err="1" smtClean="0">
                <a:solidFill>
                  <a:schemeClr val="tx1"/>
                </a:solidFill>
              </a:rPr>
              <a:t>선형모델의</a:t>
            </a:r>
            <a:r>
              <a:rPr lang="ko-KR" altLang="en-US" dirty="0" smtClean="0">
                <a:solidFill>
                  <a:schemeClr val="tx1"/>
                </a:solidFill>
              </a:rPr>
              <a:t> 가정을 충족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err="1" smtClean="0"/>
              <a:t>설명모델로써의</a:t>
            </a:r>
            <a:r>
              <a:rPr lang="ko-KR" altLang="ko-KR" dirty="0" smtClean="0"/>
              <a:t> 성능 측정</a:t>
            </a:r>
            <a:endParaRPr lang="ko-KR" altLang="ko-KR" dirty="0"/>
          </a:p>
        </p:txBody>
      </p:sp>
      <p:sp>
        <p:nvSpPr>
          <p:cNvPr id="5" name="AutoShape 2" descr="http://127.0.0.1:30404/graphics/88a1625a-0bf9-42b0-948f-e4ef4cb88d69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92" y="2162762"/>
            <a:ext cx="331428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B6EBFA-4984-4B48-AA8A-CE1CFDC7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71" y="714356"/>
            <a:ext cx="8617729" cy="5594964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v"/>
            </a:pPr>
            <a:r>
              <a:rPr lang="ko-KR" altLang="ko-KR" b="1" dirty="0"/>
              <a:t>주택 가격에 영향을 미치는 강도에 따라 변수들을 순서대로 </a:t>
            </a:r>
            <a:r>
              <a:rPr lang="ko-KR" altLang="ko-KR" b="1" dirty="0" smtClean="0"/>
              <a:t>나열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644525" lvl="2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t-test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p-value</a:t>
            </a:r>
            <a:r>
              <a:rPr lang="ko-KR" altLang="en-US" b="1" dirty="0" smtClean="0">
                <a:solidFill>
                  <a:schemeClr val="tx1"/>
                </a:solidFill>
              </a:rPr>
              <a:t>값에 따라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644525" lvl="2" indent="-28575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Cement = Water =</a:t>
            </a:r>
            <a:r>
              <a:rPr lang="en-US" altLang="ko-KR" b="1" dirty="0" err="1" smtClean="0">
                <a:solidFill>
                  <a:schemeClr val="tx1"/>
                </a:solidFill>
              </a:rPr>
              <a:t>BlastFurnaceSlag</a:t>
            </a:r>
            <a:r>
              <a:rPr lang="en-US" altLang="ko-KR" b="1" dirty="0" smtClean="0">
                <a:solidFill>
                  <a:schemeClr val="tx1"/>
                </a:solidFill>
              </a:rPr>
              <a:t> = </a:t>
            </a:r>
            <a:r>
              <a:rPr lang="en-US" altLang="ko-KR" b="1" dirty="0" err="1" smtClean="0">
                <a:solidFill>
                  <a:schemeClr val="tx1"/>
                </a:solidFill>
              </a:rPr>
              <a:t>FlyAsh</a:t>
            </a:r>
            <a:r>
              <a:rPr lang="en-US" altLang="ko-KR" b="1" dirty="0" smtClean="0">
                <a:solidFill>
                  <a:schemeClr val="tx1"/>
                </a:solidFill>
              </a:rPr>
              <a:t> &gt; </a:t>
            </a:r>
            <a:r>
              <a:rPr lang="en-US" altLang="ko-KR" b="1" dirty="0">
                <a:solidFill>
                  <a:schemeClr val="tx1"/>
                </a:solidFill>
              </a:rPr>
              <a:t>Age </a:t>
            </a:r>
            <a:r>
              <a:rPr lang="ko-KR" altLang="en-US" b="1" dirty="0" smtClean="0">
                <a:solidFill>
                  <a:schemeClr val="tx1"/>
                </a:solidFill>
              </a:rPr>
              <a:t>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58775" lvl="2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		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5C909-7C6B-407A-AAA9-087B2D6F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err="1" smtClean="0"/>
              <a:t>설명모델로써의</a:t>
            </a:r>
            <a:r>
              <a:rPr lang="ko-KR" altLang="ko-KR" dirty="0" smtClean="0"/>
              <a:t> 성능 측정</a:t>
            </a:r>
            <a:endParaRPr lang="ko-KR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978" t="33846" r="51880" b="53846"/>
          <a:stretch/>
        </p:blipFill>
        <p:spPr>
          <a:xfrm>
            <a:off x="913639" y="2336181"/>
            <a:ext cx="6488843" cy="170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31866</TotalTime>
  <Words>583</Words>
  <Application>Microsoft Office PowerPoint</Application>
  <PresentationFormat>화면 슬라이드 쇼(4:3)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굴림</vt:lpstr>
      <vt:lpstr>나눔손글씨 펜</vt:lpstr>
      <vt:lpstr>돋움</vt:lpstr>
      <vt:lpstr>맑은 고딕</vt:lpstr>
      <vt:lpstr>한컴바탕</vt:lpstr>
      <vt:lpstr>Arial</vt:lpstr>
      <vt:lpstr>Tahoma</vt:lpstr>
      <vt:lpstr>Wingdings</vt:lpstr>
      <vt:lpstr>1_Office 테마</vt:lpstr>
      <vt:lpstr>기본 디자인</vt:lpstr>
      <vt:lpstr>10주차 DS 회귀분석 팀과제</vt:lpstr>
      <vt:lpstr>DataSet 선정</vt:lpstr>
      <vt:lpstr>DataSet 전처리 및 EDA</vt:lpstr>
      <vt:lpstr>설명 회귀 모델 생성</vt:lpstr>
      <vt:lpstr>설명 회귀 모델 생성</vt:lpstr>
      <vt:lpstr>설명모델로써의 성능 측정</vt:lpstr>
      <vt:lpstr>설명모델로써의 성능 측정</vt:lpstr>
      <vt:lpstr>설명모델로써의 성능 측정</vt:lpstr>
      <vt:lpstr>설명모델로써의 성능 측정</vt:lpstr>
      <vt:lpstr>설명모델로써의 성능 측정</vt:lpstr>
      <vt:lpstr>설명모델에서의 변수 선택 </vt:lpstr>
      <vt:lpstr>설명모델에서의 변수 선택 </vt:lpstr>
      <vt:lpstr>예측모델 생성 및 성능 측정 </vt:lpstr>
      <vt:lpstr>예측모델 성능 측정</vt:lpstr>
      <vt:lpstr>예측모델 성능 측정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데이터분석을 통한 고객관리전략</dc:title>
  <dc:creator>jslee</dc:creator>
  <cp:lastModifiedBy>이해찬</cp:lastModifiedBy>
  <cp:revision>1440</cp:revision>
  <dcterms:created xsi:type="dcterms:W3CDTF">2008-03-11T01:10:59Z</dcterms:created>
  <dcterms:modified xsi:type="dcterms:W3CDTF">2022-05-15T13:19:29Z</dcterms:modified>
</cp:coreProperties>
</file>