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328" r:id="rId4"/>
    <p:sldId id="326" r:id="rId5"/>
    <p:sldId id="332" r:id="rId6"/>
    <p:sldId id="331" r:id="rId7"/>
    <p:sldId id="333" r:id="rId8"/>
    <p:sldId id="334" r:id="rId9"/>
    <p:sldId id="335" r:id="rId10"/>
    <p:sldId id="327" r:id="rId11"/>
    <p:sldId id="336" r:id="rId12"/>
    <p:sldId id="329" r:id="rId13"/>
    <p:sldId id="307" r:id="rId14"/>
    <p:sldId id="300" r:id="rId15"/>
    <p:sldId id="302" r:id="rId16"/>
    <p:sldId id="301" r:id="rId17"/>
    <p:sldId id="340" r:id="rId18"/>
    <p:sldId id="293" r:id="rId19"/>
    <p:sldId id="309" r:id="rId20"/>
    <p:sldId id="294" r:id="rId21"/>
    <p:sldId id="337" r:id="rId22"/>
    <p:sldId id="338" r:id="rId23"/>
    <p:sldId id="341" r:id="rId24"/>
    <p:sldId id="33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53F"/>
    <a:srgbClr val="002060"/>
    <a:srgbClr val="424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3" autoAdjust="0"/>
  </p:normalViewPr>
  <p:slideViewPr>
    <p:cSldViewPr>
      <p:cViewPr varScale="1">
        <p:scale>
          <a:sx n="114" d="100"/>
          <a:sy n="114" d="100"/>
        </p:scale>
        <p:origin x="8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65771C21-3757-4199-83DE-22960358A2A5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에스코어 드림 4 Regular" panose="020B0503030302020204" pitchFamily="34" charset="-127"/>
        <a:ea typeface="에스코어 드림 4 Regular" panose="020B0503030302020204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에스코어 드림 4 Regular" panose="020B0503030302020204" pitchFamily="34" charset="-127"/>
        <a:ea typeface="에스코어 드림 4 Regular" panose="020B0503030302020204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에스코어 드림 4 Regular" panose="020B0503030302020204" pitchFamily="34" charset="-127"/>
        <a:ea typeface="에스코어 드림 4 Regular" panose="020B0503030302020204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에스코어 드림 4 Regular" panose="020B0503030302020204" pitchFamily="34" charset="-127"/>
        <a:ea typeface="에스코어 드림 4 Regular" panose="020B0503030302020204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에스코어 드림 4 Regular" panose="020B0503030302020204" pitchFamily="34" charset="-127"/>
        <a:ea typeface="에스코어 드림 4 Regular" panose="020B0503030302020204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45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403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128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12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63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193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054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54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838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77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598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871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4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535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48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467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96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에스코어 드림 4 Regular" panose="020B05030303020202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에스코어 드림 4 Regular" panose="020B05030303020202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에스코어 드림 4 Regular" panose="020B05030303020202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에스코어 드림 4 Regular" panose="020B05030303020202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40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에스코어 드림 4 Regular" panose="020B05030303020202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에스코어 드림 4 Regular" panose="020B05030303020202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45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467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96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3038768/fileData.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</a:t>
            </a:r>
            <a:r>
              <a:rPr lang="ko-KR" altLang="en-US" sz="4400" b="1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주차 과제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340390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연관규칙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5C58E-DC75-4ADB-933E-E73F9C0632D3}"/>
              </a:ext>
            </a:extLst>
          </p:cNvPr>
          <p:cNvSpPr txBox="1"/>
          <p:nvPr/>
        </p:nvSpPr>
        <p:spPr>
          <a:xfrm>
            <a:off x="2915816" y="5922421"/>
            <a:ext cx="3600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Team D</a:t>
            </a:r>
          </a:p>
          <a:p>
            <a:pPr algn="ctr"/>
            <a:endParaRPr lang="en-US" altLang="ko-KR" sz="3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강태경</a:t>
            </a:r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김형석</a:t>
            </a:r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최지운</a:t>
            </a:r>
            <a:endParaRPr lang="en-US" altLang="ko-KR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51E5FC0-AA5B-435A-85EF-7547B642B82A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33F2F3-0804-4AC2-8C5B-319165C095D0}"/>
              </a:ext>
            </a:extLst>
          </p:cNvPr>
          <p:cNvSpPr/>
          <p:nvPr/>
        </p:nvSpPr>
        <p:spPr>
          <a:xfrm>
            <a:off x="3419872" y="120969"/>
            <a:ext cx="864096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C694A7-A747-4DFA-8119-5542E2B93022}"/>
              </a:ext>
            </a:extLst>
          </p:cNvPr>
          <p:cNvSpPr/>
          <p:nvPr/>
        </p:nvSpPr>
        <p:spPr>
          <a:xfrm>
            <a:off x="4716016" y="120969"/>
            <a:ext cx="569912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656793" y="271681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데이터 전처리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AF83E-2693-4264-864B-C943945E084E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C5101-BC24-40B6-A17B-E1786BF5ED74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상위</a:t>
            </a: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10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개 추출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09" y="2058426"/>
            <a:ext cx="7299583" cy="281293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1907359-AD73-94F3-3B06-EF9CC37F69CB}"/>
              </a:ext>
            </a:extLst>
          </p:cNvPr>
          <p:cNvGrpSpPr/>
          <p:nvPr/>
        </p:nvGrpSpPr>
        <p:grpSpPr>
          <a:xfrm>
            <a:off x="978737" y="5162201"/>
            <a:ext cx="6943725" cy="1015663"/>
            <a:chOff x="971600" y="4797152"/>
            <a:chExt cx="7200800" cy="149417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01D516-1F82-6901-A6FA-916704CFF2FF}"/>
                </a:ext>
              </a:extLst>
            </p:cNvPr>
            <p:cNvSpPr/>
            <p:nvPr/>
          </p:nvSpPr>
          <p:spPr>
            <a:xfrm>
              <a:off x="971600" y="4797152"/>
              <a:ext cx="7200800" cy="149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697F4A-DB29-05B7-6673-0E4D8CF7601B}"/>
                </a:ext>
              </a:extLst>
            </p:cNvPr>
            <p:cNvSpPr txBox="1"/>
            <p:nvPr/>
          </p:nvSpPr>
          <p:spPr>
            <a:xfrm>
              <a:off x="1261790" y="5312475"/>
              <a:ext cx="6624736" cy="4527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dirty="0"/>
                <a:t>빈발집합의 </a:t>
              </a:r>
              <a:r>
                <a:rPr lang="en-US" altLang="ko-KR" sz="1400" dirty="0"/>
                <a:t>item</a:t>
              </a:r>
              <a:r>
                <a:rPr lang="ko-KR" altLang="en-US" sz="1400" dirty="0"/>
                <a:t>들 중에 </a:t>
              </a:r>
              <a:r>
                <a:rPr lang="en-US" altLang="ko-KR" sz="1400" dirty="0" err="1"/>
                <a:t>suppor</a:t>
              </a:r>
              <a:r>
                <a:rPr lang="ko-KR" altLang="en-US" sz="1400" dirty="0"/>
                <a:t>값이 높은 상위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개를 추출해 보았다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4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585E229-FB4D-40F4-8410-72F261B2A1F0}"/>
              </a:ext>
            </a:extLst>
          </p:cNvPr>
          <p:cNvGrpSpPr/>
          <p:nvPr/>
        </p:nvGrpSpPr>
        <p:grpSpPr>
          <a:xfrm>
            <a:off x="971600" y="5424401"/>
            <a:ext cx="6943725" cy="1015663"/>
            <a:chOff x="971600" y="4797152"/>
            <a:chExt cx="7200800" cy="149417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5C2D27-EFC2-4ED0-B997-FE4C9A830478}"/>
                </a:ext>
              </a:extLst>
            </p:cNvPr>
            <p:cNvSpPr/>
            <p:nvPr/>
          </p:nvSpPr>
          <p:spPr>
            <a:xfrm>
              <a:off x="971600" y="4797152"/>
              <a:ext cx="7200800" cy="149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1790" y="5358967"/>
              <a:ext cx="6624736" cy="3597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dirty="0"/>
                <a:t>빈발 집합의 </a:t>
              </a:r>
              <a:r>
                <a:rPr lang="en-US" altLang="ko-KR" sz="1400" dirty="0"/>
                <a:t>item</a:t>
              </a:r>
              <a:r>
                <a:rPr lang="ko-KR" altLang="en-US" sz="1400" dirty="0"/>
                <a:t>들 빈도수를 파악하기 쉽게</a:t>
              </a:r>
              <a:r>
                <a:rPr lang="en-US" altLang="ko-KR" sz="1400" dirty="0"/>
                <a:t> plot</a:t>
              </a:r>
              <a:r>
                <a:rPr lang="ko-KR" altLang="en-US" sz="1400" dirty="0"/>
                <a:t>형식으로 나타내었다</a:t>
              </a:r>
              <a:r>
                <a:rPr lang="en-US" altLang="ko-KR" sz="1400" dirty="0"/>
                <a:t>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657595" y="271681"/>
            <a:ext cx="1011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빈발집합</a:t>
            </a:r>
            <a:r>
              <a:rPr lang="ko-KR" altLang="en-US" sz="12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생성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AF83E-2693-4264-864B-C943945E084E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C5101-BC24-40B6-A17B-E1786BF5ED74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150" noProof="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Item Frequency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C35505-3F09-48AB-88DA-D40B73187040}"/>
              </a:ext>
            </a:extLst>
          </p:cNvPr>
          <p:cNvSpPr/>
          <p:nvPr/>
        </p:nvSpPr>
        <p:spPr>
          <a:xfrm>
            <a:off x="395536" y="120969"/>
            <a:ext cx="3888432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빈발집합</a:t>
            </a:r>
            <a:r>
              <a:rPr lang="ko-KR" altLang="en-US" dirty="0"/>
              <a:t> 생성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D66EDD-B61C-4D1C-9BD6-AB36B38646B1}"/>
              </a:ext>
            </a:extLst>
          </p:cNvPr>
          <p:cNvSpPr/>
          <p:nvPr/>
        </p:nvSpPr>
        <p:spPr>
          <a:xfrm>
            <a:off x="4716016" y="120969"/>
            <a:ext cx="4320480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Datascience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4218"/>
            <a:ext cx="6943725" cy="34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91680" y="2564904"/>
            <a:ext cx="194421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2-</a:t>
            </a: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2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3723808" y="2996952"/>
            <a:ext cx="3365025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연관 규칙</a:t>
            </a:r>
            <a:r>
              <a:rPr kumimoji="0" lang="ko-KR" altLang="en-US" sz="40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C91E2F-BD9C-434B-894A-386797F5980F}"/>
              </a:ext>
            </a:extLst>
          </p:cNvPr>
          <p:cNvCxnSpPr/>
          <p:nvPr/>
        </p:nvCxnSpPr>
        <p:spPr>
          <a:xfrm>
            <a:off x="3779912" y="3789040"/>
            <a:ext cx="3384376" cy="0"/>
          </a:xfrm>
          <a:prstGeom prst="line">
            <a:avLst/>
          </a:prstGeom>
          <a:ln w="25400" cap="rnd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2E4C3-8384-495E-9694-926C763839A5}"/>
              </a:ext>
            </a:extLst>
          </p:cNvPr>
          <p:cNvCxnSpPr/>
          <p:nvPr/>
        </p:nvCxnSpPr>
        <p:spPr>
          <a:xfrm>
            <a:off x="4037464" y="3901306"/>
            <a:ext cx="3384376" cy="0"/>
          </a:xfrm>
          <a:prstGeom prst="line">
            <a:avLst/>
          </a:prstGeom>
          <a:ln w="25400" cap="rnd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27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462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585E229-FB4D-40F4-8410-72F261B2A1F0}"/>
              </a:ext>
            </a:extLst>
          </p:cNvPr>
          <p:cNvGrpSpPr/>
          <p:nvPr/>
        </p:nvGrpSpPr>
        <p:grpSpPr>
          <a:xfrm>
            <a:off x="971600" y="5013176"/>
            <a:ext cx="7200800" cy="1278146"/>
            <a:chOff x="971600" y="4797152"/>
            <a:chExt cx="7200800" cy="149417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5C2D27-EFC2-4ED0-B997-FE4C9A830478}"/>
                </a:ext>
              </a:extLst>
            </p:cNvPr>
            <p:cNvSpPr/>
            <p:nvPr/>
          </p:nvSpPr>
          <p:spPr>
            <a:xfrm>
              <a:off x="971600" y="4797152"/>
              <a:ext cx="7200800" cy="149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1790" y="5157484"/>
              <a:ext cx="6624736" cy="762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최소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support 0.3, </a:t>
              </a:r>
              <a:r>
                <a:rPr lang="en-US" altLang="ko-KR" sz="14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confidenc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를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0.5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로 설정 </a:t>
              </a:r>
              <a:r>
                <a:rPr lang="ko-KR" altLang="en-US" sz="14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한후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선험적 알고리즘을 적용한 연관 규칙을 생성하였다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612707" y="271681"/>
            <a:ext cx="1101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noProof="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연관 규칙 생성</a:t>
            </a:r>
            <a:r>
              <a:rPr lang="en-US" altLang="ko-KR" sz="1200" b="1" spc="-150" noProof="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AF83E-2693-4264-864B-C943945E084E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C5101-BC24-40B6-A17B-E1786BF5ED74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규칙 생성</a:t>
            </a:r>
            <a:r>
              <a:rPr lang="en-US" altLang="ko-KR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B74FB9-C342-419E-8FA3-B4CD2CF3D028}"/>
              </a:ext>
            </a:extLst>
          </p:cNvPr>
          <p:cNvGrpSpPr/>
          <p:nvPr/>
        </p:nvGrpSpPr>
        <p:grpSpPr>
          <a:xfrm>
            <a:off x="3419872" y="74100"/>
            <a:ext cx="1866056" cy="936104"/>
            <a:chOff x="3419872" y="74100"/>
            <a:chExt cx="1866056" cy="93610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104E06-E8A0-482D-90DF-94F8E5CA565F}"/>
                </a:ext>
              </a:extLst>
            </p:cNvPr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A5D1EE-BFBC-435E-92B3-6EF8BC8E0934}"/>
                </a:ext>
              </a:extLst>
            </p:cNvPr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D4FE53B-B537-4B72-AABA-A2440ACDFDA6}"/>
                </a:ext>
              </a:extLst>
            </p:cNvPr>
            <p:cNvSpPr/>
            <p:nvPr/>
          </p:nvSpPr>
          <p:spPr>
            <a:xfrm>
              <a:off x="3419872" y="120969"/>
              <a:ext cx="864096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EC2E4C-3BAA-4E12-8418-5704FC754965}"/>
                </a:ext>
              </a:extLst>
            </p:cNvPr>
            <p:cNvSpPr/>
            <p:nvPr/>
          </p:nvSpPr>
          <p:spPr>
            <a:xfrm>
              <a:off x="4716016" y="120969"/>
              <a:ext cx="569912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300287"/>
            <a:ext cx="3289375" cy="2257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1" y="1984218"/>
            <a:ext cx="4464496" cy="25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7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292BF-76C4-43E8-BF65-B8331DEC8D54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234400" y="271681"/>
            <a:ext cx="1858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noProof="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신뢰도 기반의 </a:t>
            </a:r>
            <a:r>
              <a:rPr lang="ko-KR" altLang="en-US" sz="1200" b="1" spc="-150" noProof="0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연관규칙</a:t>
            </a:r>
            <a:r>
              <a:rPr lang="ko-KR" altLang="en-US" sz="1200" b="1" spc="-150" noProof="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분류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27D505-485C-427A-A206-21D161C4F4F2}"/>
              </a:ext>
            </a:extLst>
          </p:cNvPr>
          <p:cNvSpPr txBox="1"/>
          <p:nvPr/>
        </p:nvSpPr>
        <p:spPr>
          <a:xfrm>
            <a:off x="539552" y="2060848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신뢰도가 높은 순으로 규칙을 정렬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B59285-2150-4E41-B46C-7309E9D05701}"/>
              </a:ext>
            </a:extLst>
          </p:cNvPr>
          <p:cNvGrpSpPr/>
          <p:nvPr/>
        </p:nvGrpSpPr>
        <p:grpSpPr>
          <a:xfrm>
            <a:off x="971600" y="5365664"/>
            <a:ext cx="7200800" cy="1015664"/>
            <a:chOff x="971600" y="4887158"/>
            <a:chExt cx="7200800" cy="149417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DADF51-9754-4E34-9C17-F23FC555E564}"/>
                </a:ext>
              </a:extLst>
            </p:cNvPr>
            <p:cNvSpPr/>
            <p:nvPr/>
          </p:nvSpPr>
          <p:spPr>
            <a:xfrm>
              <a:off x="971600" y="4887158"/>
              <a:ext cx="7200800" cy="149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8E7E05-1CB8-4C56-A7C3-D8EFBB42716F}"/>
                </a:ext>
              </a:extLst>
            </p:cNvPr>
            <p:cNvSpPr txBox="1"/>
            <p:nvPr/>
          </p:nvSpPr>
          <p:spPr>
            <a:xfrm>
              <a:off x="1261789" y="5375189"/>
              <a:ext cx="6624736" cy="5050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생성한 연관 </a:t>
              </a:r>
              <a:r>
                <a:rPr lang="ko-KR" altLang="en-US" sz="14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규칙중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신뢰도가 높은 규칙을 정렬해보았다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CC3990-E2A9-4571-8C45-ECAA0EDD9BC5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신뢰도 기반의 </a:t>
            </a:r>
            <a:r>
              <a:rPr lang="ko-KR" altLang="en-US" sz="3200" b="1" spc="-150" dirty="0" err="1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연관규칙</a:t>
            </a: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분류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F85C1B62-6BB2-4570-B64E-FACFB0157B4E}"/>
              </a:ext>
            </a:extLst>
          </p:cNvPr>
          <p:cNvSpPr/>
          <p:nvPr/>
        </p:nvSpPr>
        <p:spPr>
          <a:xfrm>
            <a:off x="3851920" y="4827089"/>
            <a:ext cx="151216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7EE9482-3632-49CD-AB06-882112BDD04F}"/>
              </a:ext>
            </a:extLst>
          </p:cNvPr>
          <p:cNvGrpSpPr/>
          <p:nvPr/>
        </p:nvGrpSpPr>
        <p:grpSpPr>
          <a:xfrm>
            <a:off x="3419872" y="74100"/>
            <a:ext cx="1866056" cy="936104"/>
            <a:chOff x="3419872" y="74100"/>
            <a:chExt cx="1866056" cy="936104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6B33EDC-5A84-438E-8353-98642E1F2A6D}"/>
                </a:ext>
              </a:extLst>
            </p:cNvPr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92F211-F0C6-457B-B1D4-4E7DB2F0C65E}"/>
                </a:ext>
              </a:extLst>
            </p:cNvPr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397366-BDD7-46F3-8FE0-7ACFFA8A9E23}"/>
                </a:ext>
              </a:extLst>
            </p:cNvPr>
            <p:cNvSpPr/>
            <p:nvPr/>
          </p:nvSpPr>
          <p:spPr>
            <a:xfrm>
              <a:off x="3419872" y="120969"/>
              <a:ext cx="864096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7110551-BFFC-475D-9392-211FEF8CB21B}"/>
                </a:ext>
              </a:extLst>
            </p:cNvPr>
            <p:cNvSpPr/>
            <p:nvPr/>
          </p:nvSpPr>
          <p:spPr>
            <a:xfrm>
              <a:off x="4716016" y="120969"/>
              <a:ext cx="569912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540995"/>
            <a:ext cx="8352928" cy="279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8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E0A9F2-A43F-460E-96E9-292645D10399}"/>
              </a:ext>
            </a:extLst>
          </p:cNvPr>
          <p:cNvGrpSpPr/>
          <p:nvPr/>
        </p:nvGrpSpPr>
        <p:grpSpPr>
          <a:xfrm>
            <a:off x="1475656" y="5365665"/>
            <a:ext cx="6336704" cy="1015663"/>
            <a:chOff x="1298909" y="4988874"/>
            <a:chExt cx="6657467" cy="1020538"/>
          </a:xfrm>
        </p:grpSpPr>
        <p:sp>
          <p:nvSpPr>
            <p:cNvPr id="16" name="직사각형 15"/>
            <p:cNvSpPr/>
            <p:nvPr/>
          </p:nvSpPr>
          <p:spPr>
            <a:xfrm>
              <a:off x="1298909" y="4988874"/>
              <a:ext cx="6546182" cy="10205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1640" y="5021946"/>
              <a:ext cx="6624736" cy="9370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생성된 규칙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분석한 결과 신뢰도가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0.9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미만의 규칙들은 </a:t>
              </a:r>
              <a:r>
                <a:rPr lang="ko-KR" altLang="en-US" sz="14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제거하는것이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전체적인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ruleset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연관성에 도움이 된다고 판단하여서 신뢰도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0.9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이상의 최종적인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ruleset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생성하였다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총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61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개의 규칙이 나왔다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</p:grp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32CAD54-A5F3-410A-82B9-CAC5C7BD7037}"/>
              </a:ext>
            </a:extLst>
          </p:cNvPr>
          <p:cNvSpPr/>
          <p:nvPr/>
        </p:nvSpPr>
        <p:spPr>
          <a:xfrm>
            <a:off x="3851920" y="4509120"/>
            <a:ext cx="151216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5193A7-633F-4357-9513-D28D4D01143A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E08DBA-12EA-4B1D-9EE2-1117D9A5611A}"/>
              </a:ext>
            </a:extLst>
          </p:cNvPr>
          <p:cNvSpPr/>
          <p:nvPr/>
        </p:nvSpPr>
        <p:spPr>
          <a:xfrm>
            <a:off x="756978" y="271681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noProof="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규칙 생성</a:t>
            </a:r>
            <a:r>
              <a:rPr lang="en-US" altLang="ko-KR" sz="1200" b="1" spc="-150" noProof="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5938E3-7B5B-4BA8-BF87-65023783EC7F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56E81E-2060-4CE7-8AAA-2208E7F6F079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EE32B-26E3-43E9-86A6-51BD7B974F42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 err="1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규칙생성</a:t>
            </a: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DC17C-2668-42E2-B09A-45DCCE21020C}"/>
              </a:ext>
            </a:extLst>
          </p:cNvPr>
          <p:cNvSpPr txBox="1"/>
          <p:nvPr/>
        </p:nvSpPr>
        <p:spPr>
          <a:xfrm>
            <a:off x="503548" y="189033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prstClr val="white">
                    <a:lumMod val="50000"/>
                  </a:prst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규칙생성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6BA0AD6-4A28-4B5A-A815-65CCFE2CA0BD}"/>
              </a:ext>
            </a:extLst>
          </p:cNvPr>
          <p:cNvGrpSpPr/>
          <p:nvPr/>
        </p:nvGrpSpPr>
        <p:grpSpPr>
          <a:xfrm>
            <a:off x="3419872" y="74100"/>
            <a:ext cx="1866056" cy="936104"/>
            <a:chOff x="3419872" y="74100"/>
            <a:chExt cx="1866056" cy="93610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F65BC19-DF24-45D8-BDDF-F2539A7BDBBD}"/>
                </a:ext>
              </a:extLst>
            </p:cNvPr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7267CB-3162-4347-B6CF-EFF9F5EDD3E7}"/>
                </a:ext>
              </a:extLst>
            </p:cNvPr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98525A-8C88-4D5E-860E-492D2EC1F322}"/>
                </a:ext>
              </a:extLst>
            </p:cNvPr>
            <p:cNvSpPr/>
            <p:nvPr/>
          </p:nvSpPr>
          <p:spPr>
            <a:xfrm>
              <a:off x="3419872" y="120969"/>
              <a:ext cx="864096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EA843-A57F-4DBA-BCC6-5B6C9EC114A6}"/>
                </a:ext>
              </a:extLst>
            </p:cNvPr>
            <p:cNvSpPr/>
            <p:nvPr/>
          </p:nvSpPr>
          <p:spPr>
            <a:xfrm>
              <a:off x="4716016" y="120969"/>
              <a:ext cx="569912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93344"/>
            <a:ext cx="4182616" cy="29405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03" y="2278925"/>
            <a:ext cx="4621201" cy="30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80A25-058C-49DE-833D-56380279251D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C019C8-3406-4A0F-9C14-EB56222BE158}"/>
              </a:ext>
            </a:extLst>
          </p:cNvPr>
          <p:cNvSpPr/>
          <p:nvPr/>
        </p:nvSpPr>
        <p:spPr>
          <a:xfrm>
            <a:off x="528552" y="271681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NN  </a:t>
            </a:r>
            <a:r>
              <a:rPr lang="ko-KR" altLang="en-US" sz="12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</a:t>
            </a:r>
            <a:r>
              <a:rPr lang="en-US" altLang="ko-KR" sz="12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b="1" spc="-15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by decay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D31424-1771-4561-B6CA-042D1622F0B1}"/>
              </a:ext>
            </a:extLst>
          </p:cNvPr>
          <p:cNvGrpSpPr/>
          <p:nvPr/>
        </p:nvGrpSpPr>
        <p:grpSpPr>
          <a:xfrm>
            <a:off x="1727684" y="5268506"/>
            <a:ext cx="6156684" cy="766745"/>
            <a:chOff x="235326" y="5264834"/>
            <a:chExt cx="5066384" cy="76674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16CF27F-BFC6-49A4-8208-0396F140D1EC}"/>
                </a:ext>
              </a:extLst>
            </p:cNvPr>
            <p:cNvSpPr/>
            <p:nvPr/>
          </p:nvSpPr>
          <p:spPr>
            <a:xfrm>
              <a:off x="235326" y="5264834"/>
              <a:ext cx="4918244" cy="766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EB448B-A635-490E-B97C-61907B9A31D5}"/>
                </a:ext>
              </a:extLst>
            </p:cNvPr>
            <p:cNvSpPr txBox="1"/>
            <p:nvPr/>
          </p:nvSpPr>
          <p:spPr>
            <a:xfrm>
              <a:off x="383466" y="5307325"/>
              <a:ext cx="4918244" cy="6233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규칙의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lift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값 향상도 또는 </a:t>
              </a:r>
              <a:r>
                <a:rPr lang="ko-KR" altLang="en-US" sz="14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흥미도를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기준으로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ruleset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분류해 보았다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D245D7-14A4-400A-B4F6-51D36E0CA44F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FBF70-2716-407F-A567-F5486E01AA9D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EC1F0-C282-494A-B5AA-99F43005864F}"/>
              </a:ext>
            </a:extLst>
          </p:cNvPr>
          <p:cNvSpPr txBox="1"/>
          <p:nvPr/>
        </p:nvSpPr>
        <p:spPr>
          <a:xfrm>
            <a:off x="1043608" y="1263263"/>
            <a:ext cx="705678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규칙의 </a:t>
            </a:r>
            <a:r>
              <a:rPr lang="ko-KR" altLang="en-US" sz="2800" b="1" spc="-150" dirty="0" err="1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향상도를</a:t>
            </a: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800" b="1" spc="-150" dirty="0" err="1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기반으로한</a:t>
            </a: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800" b="1" spc="-150" dirty="0" err="1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연관규칙</a:t>
            </a: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분류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0AC8F8-AC35-46DF-8F3E-DD878C07F47F}"/>
              </a:ext>
            </a:extLst>
          </p:cNvPr>
          <p:cNvGrpSpPr/>
          <p:nvPr/>
        </p:nvGrpSpPr>
        <p:grpSpPr>
          <a:xfrm>
            <a:off x="3419872" y="74100"/>
            <a:ext cx="1866056" cy="936104"/>
            <a:chOff x="3419872" y="74100"/>
            <a:chExt cx="1866056" cy="93610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9944932-320E-4716-A496-B5BACBFFA026}"/>
                </a:ext>
              </a:extLst>
            </p:cNvPr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7FC324-B68E-4231-9215-37F32E6D9B6F}"/>
                </a:ext>
              </a:extLst>
            </p:cNvPr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78C1C6-A204-4D8A-BC8B-CDBE6B99A9B5}"/>
                </a:ext>
              </a:extLst>
            </p:cNvPr>
            <p:cNvSpPr/>
            <p:nvPr/>
          </p:nvSpPr>
          <p:spPr>
            <a:xfrm>
              <a:off x="3419872" y="120969"/>
              <a:ext cx="864096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A54D77-CA62-47A8-86CB-62008A3D862B}"/>
                </a:ext>
              </a:extLst>
            </p:cNvPr>
            <p:cNvSpPr/>
            <p:nvPr/>
          </p:nvSpPr>
          <p:spPr>
            <a:xfrm>
              <a:off x="4716016" y="120969"/>
              <a:ext cx="569912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60" y="2107488"/>
            <a:ext cx="7931472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4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91680" y="2564904"/>
            <a:ext cx="194421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2-3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3977083" y="2996952"/>
            <a:ext cx="2858476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Subset </a:t>
            </a:r>
            <a:r>
              <a:rPr lang="ko-KR" altLang="en-US" sz="40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제거</a:t>
            </a:r>
            <a:endParaRPr kumimoji="0" lang="ko-KR" altLang="en-US" sz="4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C91E2F-BD9C-434B-894A-386797F5980F}"/>
              </a:ext>
            </a:extLst>
          </p:cNvPr>
          <p:cNvCxnSpPr/>
          <p:nvPr/>
        </p:nvCxnSpPr>
        <p:spPr>
          <a:xfrm>
            <a:off x="3779912" y="3789040"/>
            <a:ext cx="3384376" cy="0"/>
          </a:xfrm>
          <a:prstGeom prst="line">
            <a:avLst/>
          </a:prstGeom>
          <a:ln w="25400" cap="rnd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2E4C3-8384-495E-9694-926C763839A5}"/>
              </a:ext>
            </a:extLst>
          </p:cNvPr>
          <p:cNvCxnSpPr/>
          <p:nvPr/>
        </p:nvCxnSpPr>
        <p:spPr>
          <a:xfrm>
            <a:off x="4037464" y="3901306"/>
            <a:ext cx="3384376" cy="0"/>
          </a:xfrm>
          <a:prstGeom prst="line">
            <a:avLst/>
          </a:prstGeom>
          <a:ln w="25400" cap="rnd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2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AB37F-E95B-4260-B688-D881BD5D5A2D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D0DCD3-B99C-4901-A478-7A1890F09DDB}"/>
              </a:ext>
            </a:extLst>
          </p:cNvPr>
          <p:cNvGrpSpPr/>
          <p:nvPr/>
        </p:nvGrpSpPr>
        <p:grpSpPr>
          <a:xfrm>
            <a:off x="971600" y="5361774"/>
            <a:ext cx="7200800" cy="1212640"/>
            <a:chOff x="971600" y="4585724"/>
            <a:chExt cx="7200800" cy="2287490"/>
          </a:xfrm>
        </p:grpSpPr>
        <p:sp>
          <p:nvSpPr>
            <p:cNvPr id="16" name="직사각형 15"/>
            <p:cNvSpPr/>
            <p:nvPr/>
          </p:nvSpPr>
          <p:spPr>
            <a:xfrm>
              <a:off x="971600" y="4743142"/>
              <a:ext cx="7200800" cy="149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1640" y="4585724"/>
              <a:ext cx="6624736" cy="22874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연관 규칙들의 명확성과 효율성을 위해서 위의 경우처럼 하나의 규칙의 서브 규칙이 되는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rule subset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들을 제거하는 코드를 통해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61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개의 </a:t>
              </a:r>
              <a:r>
                <a:rPr lang="ko-KR" altLang="en-US" sz="14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규칙중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altLang="en-US" sz="14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서브규칙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39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개를 제거하고 최종적으로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22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개의 규칙을 확정했다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59116C6-AA34-4742-8E6B-2DF03BF0D2FE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F4BE71-CDC9-4BC7-9DF3-5C37FA35CA06}"/>
              </a:ext>
            </a:extLst>
          </p:cNvPr>
          <p:cNvSpPr/>
          <p:nvPr/>
        </p:nvSpPr>
        <p:spPr>
          <a:xfrm>
            <a:off x="657593" y="271681"/>
            <a:ext cx="1011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noProof="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중첩되는 규칙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0E4E7A-9AF3-4C17-AE24-E219D8D7FFA6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1B41EE-B53E-4A89-9DA1-C16541F9D83B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중첩되는 규칙 제거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9A2AB7-2546-4587-AB30-22799E8C7129}"/>
              </a:ext>
            </a:extLst>
          </p:cNvPr>
          <p:cNvGrpSpPr/>
          <p:nvPr/>
        </p:nvGrpSpPr>
        <p:grpSpPr>
          <a:xfrm>
            <a:off x="3419872" y="74100"/>
            <a:ext cx="1866056" cy="936104"/>
            <a:chOff x="3419872" y="74100"/>
            <a:chExt cx="1866056" cy="93610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46A579A-3BF6-4EAF-805D-4816C43C922B}"/>
                </a:ext>
              </a:extLst>
            </p:cNvPr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C83F3B-B366-43FB-98E3-FC0831692D1B}"/>
                </a:ext>
              </a:extLst>
            </p:cNvPr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EB14D26-FF45-4EBB-9C19-6870EFBD87EB}"/>
                </a:ext>
              </a:extLst>
            </p:cNvPr>
            <p:cNvSpPr/>
            <p:nvPr/>
          </p:nvSpPr>
          <p:spPr>
            <a:xfrm>
              <a:off x="3419872" y="120969"/>
              <a:ext cx="864096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EEB362D-C5D7-4799-A073-0D2508E58E51}"/>
                </a:ext>
              </a:extLst>
            </p:cNvPr>
            <p:cNvSpPr/>
            <p:nvPr/>
          </p:nvSpPr>
          <p:spPr>
            <a:xfrm>
              <a:off x="4716016" y="120969"/>
              <a:ext cx="569912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64057"/>
            <a:ext cx="7488832" cy="9429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6" name="직선 연결선 5"/>
          <p:cNvCxnSpPr/>
          <p:nvPr/>
        </p:nvCxnSpPr>
        <p:spPr>
          <a:xfrm flipV="1">
            <a:off x="899592" y="2343150"/>
            <a:ext cx="7281022" cy="4177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038041"/>
            <a:ext cx="8479928" cy="22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3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35B2E-5C90-4555-9A46-AEDBE9F4BE5D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80A25-058C-49DE-833D-56380279251D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A8604-D614-41FA-B59C-73348983C707}"/>
              </a:ext>
            </a:extLst>
          </p:cNvPr>
          <p:cNvSpPr/>
          <p:nvPr/>
        </p:nvSpPr>
        <p:spPr>
          <a:xfrm>
            <a:off x="525313" y="271681"/>
            <a:ext cx="12763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NN  </a:t>
            </a:r>
            <a:r>
              <a:rPr lang="ko-KR" altLang="en-US" sz="12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</a:t>
            </a:r>
            <a:r>
              <a:rPr lang="en-US" altLang="ko-KR" sz="12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b="1" spc="-15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by epoch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D245D7-14A4-400A-B4F6-51D36E0CA44F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1C63C4-33F0-44F3-B5DC-787F5CC9A78F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최종규칙으로 </a:t>
            </a: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csv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파일 만들기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2CBFC2E-6AA2-4B44-8BF1-7E916878819C}"/>
              </a:ext>
            </a:extLst>
          </p:cNvPr>
          <p:cNvGrpSpPr/>
          <p:nvPr/>
        </p:nvGrpSpPr>
        <p:grpSpPr>
          <a:xfrm>
            <a:off x="3419872" y="74100"/>
            <a:ext cx="1866056" cy="936104"/>
            <a:chOff x="3419872" y="74100"/>
            <a:chExt cx="1866056" cy="936104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A1532D-93D4-4F5B-920F-3D190C8884A8}"/>
                </a:ext>
              </a:extLst>
            </p:cNvPr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1E9C9D-2807-46EB-8FAD-FFCF40F1E19E}"/>
                </a:ext>
              </a:extLst>
            </p:cNvPr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405DDAD-35A5-4A8E-B3C5-25764AB037ED}"/>
                </a:ext>
              </a:extLst>
            </p:cNvPr>
            <p:cNvSpPr/>
            <p:nvPr/>
          </p:nvSpPr>
          <p:spPr>
            <a:xfrm>
              <a:off x="3419872" y="120969"/>
              <a:ext cx="864096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7D2385-B80B-40A2-9F55-71B80307BDB2}"/>
                </a:ext>
              </a:extLst>
            </p:cNvPr>
            <p:cNvSpPr/>
            <p:nvPr/>
          </p:nvSpPr>
          <p:spPr>
            <a:xfrm>
              <a:off x="4716016" y="120969"/>
              <a:ext cx="569912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1848038"/>
            <a:ext cx="8136904" cy="45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7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CONTENTS</a:t>
            </a:r>
            <a:endParaRPr lang="ko-KR" altLang="en-US" sz="24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0667" y="1772816"/>
            <a:ext cx="98468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  <a:endParaRPr lang="ko-KR" altLang="en-US" sz="4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5699607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/>
        </p:nvCxnSpPr>
        <p:spPr>
          <a:xfrm>
            <a:off x="230529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399073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04960" y="2843644"/>
            <a:ext cx="114970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셋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7169EF-2D91-45ED-A22F-25149FCA8C07}"/>
              </a:ext>
            </a:extLst>
          </p:cNvPr>
          <p:cNvGrpSpPr/>
          <p:nvPr/>
        </p:nvGrpSpPr>
        <p:grpSpPr>
          <a:xfrm>
            <a:off x="2195736" y="3284984"/>
            <a:ext cx="1368152" cy="1944216"/>
            <a:chOff x="2555776" y="3284984"/>
            <a:chExt cx="1368152" cy="1944216"/>
          </a:xfrm>
        </p:grpSpPr>
        <p:sp>
          <p:nvSpPr>
            <p:cNvPr id="18" name="직사각형 17"/>
            <p:cNvSpPr/>
            <p:nvPr/>
          </p:nvSpPr>
          <p:spPr>
            <a:xfrm>
              <a:off x="2555776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55776" y="3429000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   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데이터 설명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7FF257-8FF2-B90E-43D1-75E3A994DF81}"/>
                </a:ext>
              </a:extLst>
            </p:cNvPr>
            <p:cNvSpPr txBox="1"/>
            <p:nvPr/>
          </p:nvSpPr>
          <p:spPr>
            <a:xfrm>
              <a:off x="2555776" y="3982997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   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데이터 </a:t>
              </a:r>
              <a:r>
                <a:rPr lang="ko-KR" altLang="en-US" sz="12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전처리</a:t>
              </a:r>
              <a:endPara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9CEF1E-9246-40C0-8977-D3636B439894}"/>
              </a:ext>
            </a:extLst>
          </p:cNvPr>
          <p:cNvGrpSpPr/>
          <p:nvPr/>
        </p:nvGrpSpPr>
        <p:grpSpPr>
          <a:xfrm>
            <a:off x="3881515" y="3284984"/>
            <a:ext cx="1368152" cy="1944216"/>
            <a:chOff x="4283968" y="3284984"/>
            <a:chExt cx="1368152" cy="1944216"/>
          </a:xfrm>
        </p:grpSpPr>
        <p:sp>
          <p:nvSpPr>
            <p:cNvPr id="19" name="직사각형 18"/>
            <p:cNvSpPr/>
            <p:nvPr/>
          </p:nvSpPr>
          <p:spPr>
            <a:xfrm>
              <a:off x="4283968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83968" y="3429000"/>
              <a:ext cx="13681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빈발집합 생성</a:t>
              </a:r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연관규칙 생성</a:t>
              </a:r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Subset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제거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3981CD-83B9-4C1C-9138-585566620404}"/>
              </a:ext>
            </a:extLst>
          </p:cNvPr>
          <p:cNvGrpSpPr/>
          <p:nvPr/>
        </p:nvGrpSpPr>
        <p:grpSpPr>
          <a:xfrm>
            <a:off x="5591595" y="3284984"/>
            <a:ext cx="1368152" cy="1944216"/>
            <a:chOff x="6012160" y="3284984"/>
            <a:chExt cx="1368152" cy="1944216"/>
          </a:xfrm>
        </p:grpSpPr>
        <p:sp>
          <p:nvSpPr>
            <p:cNvPr id="20" name="직사각형 19"/>
            <p:cNvSpPr/>
            <p:nvPr/>
          </p:nvSpPr>
          <p:spPr>
            <a:xfrm>
              <a:off x="6012160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2160" y="3429000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   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도구 성능비교</a:t>
              </a:r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   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결론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90739" y="2843644"/>
            <a:ext cx="114970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규칙 생성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2843644"/>
            <a:ext cx="19442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분석도구 비교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2ADA5-633C-478C-A066-640896DDBAEF}"/>
              </a:ext>
            </a:extLst>
          </p:cNvPr>
          <p:cNvSpPr txBox="1"/>
          <p:nvPr/>
        </p:nvSpPr>
        <p:spPr>
          <a:xfrm>
            <a:off x="4073249" y="1772816"/>
            <a:ext cx="98468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E7C1B-504A-4A97-9024-E89E37B6A51E}"/>
              </a:ext>
            </a:extLst>
          </p:cNvPr>
          <p:cNvSpPr txBox="1"/>
          <p:nvPr/>
        </p:nvSpPr>
        <p:spPr>
          <a:xfrm>
            <a:off x="5783329" y="1772816"/>
            <a:ext cx="98468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</a:t>
            </a:r>
            <a:endParaRPr lang="ko-KR" altLang="en-US" sz="4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4695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6FEAC-DF3A-41D4-AADF-BAD237E28E51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2F22A-51EF-4161-8398-DC2D14BBBFB5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 분석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5938E3-7B5B-4BA8-BF87-65023783EC7F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D31128-4DD2-4967-B043-5772C294E0BD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761D-BF6C-44D6-B817-9456F899F8C9}"/>
              </a:ext>
            </a:extLst>
          </p:cNvPr>
          <p:cNvSpPr/>
          <p:nvPr/>
        </p:nvSpPr>
        <p:spPr>
          <a:xfrm>
            <a:off x="792245" y="271681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noProof="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 분석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7B2F672-09BB-4809-A739-CBFC3E92546B}"/>
              </a:ext>
            </a:extLst>
          </p:cNvPr>
          <p:cNvGrpSpPr/>
          <p:nvPr/>
        </p:nvGrpSpPr>
        <p:grpSpPr>
          <a:xfrm>
            <a:off x="3419872" y="74100"/>
            <a:ext cx="1866056" cy="936104"/>
            <a:chOff x="3419872" y="74100"/>
            <a:chExt cx="1866056" cy="93610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D316C7B-12D0-4A33-8F0A-312982265C37}"/>
                </a:ext>
              </a:extLst>
            </p:cNvPr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E4CE7A-5CB0-4F36-AA16-ADB4BF2B2125}"/>
                </a:ext>
              </a:extLst>
            </p:cNvPr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D475E2E-BA51-4980-B12C-6AEE3DC6A11B}"/>
                </a:ext>
              </a:extLst>
            </p:cNvPr>
            <p:cNvSpPr/>
            <p:nvPr/>
          </p:nvSpPr>
          <p:spPr>
            <a:xfrm>
              <a:off x="3419872" y="120969"/>
              <a:ext cx="864096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606F99B-07DD-4666-9156-43EECCD57481}"/>
                </a:ext>
              </a:extLst>
            </p:cNvPr>
            <p:cNvSpPr/>
            <p:nvPr/>
          </p:nvSpPr>
          <p:spPr>
            <a:xfrm>
              <a:off x="4716016" y="120969"/>
              <a:ext cx="569912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49" y="1915423"/>
            <a:ext cx="7500143" cy="22336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437113"/>
            <a:ext cx="819251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3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79712" y="2564904"/>
            <a:ext cx="1656184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03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3751863" y="2996952"/>
            <a:ext cx="3308919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분석도구 비교</a:t>
            </a:r>
            <a:endParaRPr kumimoji="0" lang="ko-KR" altLang="en-US" sz="4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C91E2F-BD9C-434B-894A-386797F5980F}"/>
              </a:ext>
            </a:extLst>
          </p:cNvPr>
          <p:cNvCxnSpPr/>
          <p:nvPr/>
        </p:nvCxnSpPr>
        <p:spPr>
          <a:xfrm>
            <a:off x="3779912" y="3789040"/>
            <a:ext cx="3384376" cy="0"/>
          </a:xfrm>
          <a:prstGeom prst="line">
            <a:avLst/>
          </a:prstGeom>
          <a:ln w="25400" cap="rnd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2E4C3-8384-495E-9694-926C763839A5}"/>
              </a:ext>
            </a:extLst>
          </p:cNvPr>
          <p:cNvCxnSpPr/>
          <p:nvPr/>
        </p:nvCxnSpPr>
        <p:spPr>
          <a:xfrm>
            <a:off x="4037464" y="3901306"/>
            <a:ext cx="3384376" cy="0"/>
          </a:xfrm>
          <a:prstGeom prst="line">
            <a:avLst/>
          </a:prstGeom>
          <a:ln w="25400" cap="rnd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3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4695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6FEAC-DF3A-41D4-AADF-BAD237E28E51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2F22A-51EF-4161-8398-DC2D14BBBFB5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다른 분석 기법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5938E3-7B5B-4BA8-BF87-65023783EC7F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D31128-4DD2-4967-B043-5772C294E0BD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761D-BF6C-44D6-B817-9456F899F8C9}"/>
              </a:ext>
            </a:extLst>
          </p:cNvPr>
          <p:cNvSpPr/>
          <p:nvPr/>
        </p:nvSpPr>
        <p:spPr>
          <a:xfrm>
            <a:off x="792245" y="271681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noProof="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 분석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7B2F672-09BB-4809-A739-CBFC3E92546B}"/>
              </a:ext>
            </a:extLst>
          </p:cNvPr>
          <p:cNvGrpSpPr/>
          <p:nvPr/>
        </p:nvGrpSpPr>
        <p:grpSpPr>
          <a:xfrm>
            <a:off x="3419872" y="74100"/>
            <a:ext cx="1866056" cy="936104"/>
            <a:chOff x="3419872" y="74100"/>
            <a:chExt cx="1866056" cy="93610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D316C7B-12D0-4A33-8F0A-312982265C37}"/>
                </a:ext>
              </a:extLst>
            </p:cNvPr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E4CE7A-5CB0-4F36-AA16-ADB4BF2B2125}"/>
                </a:ext>
              </a:extLst>
            </p:cNvPr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03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D475E2E-BA51-4980-B12C-6AEE3DC6A11B}"/>
                </a:ext>
              </a:extLst>
            </p:cNvPr>
            <p:cNvSpPr/>
            <p:nvPr/>
          </p:nvSpPr>
          <p:spPr>
            <a:xfrm>
              <a:off x="3419872" y="120969"/>
              <a:ext cx="864096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606F99B-07DD-4666-9156-43EECCD57481}"/>
                </a:ext>
              </a:extLst>
            </p:cNvPr>
            <p:cNvSpPr/>
            <p:nvPr/>
          </p:nvSpPr>
          <p:spPr>
            <a:xfrm>
              <a:off x="4716016" y="120969"/>
              <a:ext cx="569912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C1253C7-31FB-BFC4-2687-C3A585383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3" y="2084694"/>
            <a:ext cx="3427067" cy="2422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26AAB-8848-0426-B3E5-85F8A2E8B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137" y="1892740"/>
            <a:ext cx="4723607" cy="3701996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BDD9BE-8F98-D1F3-FB14-9E57E03B67BF}"/>
              </a:ext>
            </a:extLst>
          </p:cNvPr>
          <p:cNvGrpSpPr/>
          <p:nvPr/>
        </p:nvGrpSpPr>
        <p:grpSpPr>
          <a:xfrm>
            <a:off x="792245" y="5642956"/>
            <a:ext cx="7200800" cy="735947"/>
            <a:chOff x="971600" y="4743142"/>
            <a:chExt cx="7200800" cy="195653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278A2E-FA3C-6273-CF67-4835306D0940}"/>
                </a:ext>
              </a:extLst>
            </p:cNvPr>
            <p:cNvSpPr/>
            <p:nvPr/>
          </p:nvSpPr>
          <p:spPr>
            <a:xfrm>
              <a:off x="971600" y="4743142"/>
              <a:ext cx="7200800" cy="1956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50D25E-6454-1CCA-35BF-E6632D5041E9}"/>
                </a:ext>
              </a:extLst>
            </p:cNvPr>
            <p:cNvSpPr txBox="1"/>
            <p:nvPr/>
          </p:nvSpPr>
          <p:spPr>
            <a:xfrm>
              <a:off x="1222963" y="4889840"/>
              <a:ext cx="6624736" cy="14515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의사결정 나무 분석 기법으로 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cp=-1 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로 설정하여 분석했다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수온과 화학적 산소요구량이 결과예측에 중요한 변수로 작용하고 있다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FE5C3F6-218B-9CF2-D725-48C09E571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90" y="4308758"/>
            <a:ext cx="3427067" cy="12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3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4695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6FEAC-DF3A-41D4-AADF-BAD237E28E51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2F22A-51EF-4161-8398-DC2D14BBBFB5}"/>
              </a:ext>
            </a:extLst>
          </p:cNvPr>
          <p:cNvSpPr txBox="1"/>
          <p:nvPr/>
        </p:nvSpPr>
        <p:spPr>
          <a:xfrm>
            <a:off x="1007604" y="1202270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다른 분석 기법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5938E3-7B5B-4BA8-BF87-65023783EC7F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D31128-4DD2-4967-B043-5772C294E0BD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761D-BF6C-44D6-B817-9456F899F8C9}"/>
              </a:ext>
            </a:extLst>
          </p:cNvPr>
          <p:cNvSpPr/>
          <p:nvPr/>
        </p:nvSpPr>
        <p:spPr>
          <a:xfrm>
            <a:off x="792245" y="271681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noProof="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 분석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7B2F672-09BB-4809-A739-CBFC3E92546B}"/>
              </a:ext>
            </a:extLst>
          </p:cNvPr>
          <p:cNvGrpSpPr/>
          <p:nvPr/>
        </p:nvGrpSpPr>
        <p:grpSpPr>
          <a:xfrm>
            <a:off x="3419872" y="74100"/>
            <a:ext cx="1866056" cy="936104"/>
            <a:chOff x="3419872" y="74100"/>
            <a:chExt cx="1866056" cy="93610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D316C7B-12D0-4A33-8F0A-312982265C37}"/>
                </a:ext>
              </a:extLst>
            </p:cNvPr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E4CE7A-5CB0-4F36-AA16-ADB4BF2B2125}"/>
                </a:ext>
              </a:extLst>
            </p:cNvPr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03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D475E2E-BA51-4980-B12C-6AEE3DC6A11B}"/>
                </a:ext>
              </a:extLst>
            </p:cNvPr>
            <p:cNvSpPr/>
            <p:nvPr/>
          </p:nvSpPr>
          <p:spPr>
            <a:xfrm>
              <a:off x="3419872" y="120969"/>
              <a:ext cx="864096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606F99B-07DD-4666-9156-43EECCD57481}"/>
                </a:ext>
              </a:extLst>
            </p:cNvPr>
            <p:cNvSpPr/>
            <p:nvPr/>
          </p:nvSpPr>
          <p:spPr>
            <a:xfrm>
              <a:off x="4716016" y="120969"/>
              <a:ext cx="569912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BDD9BE-8F98-D1F3-FB14-9E57E03B67BF}"/>
              </a:ext>
            </a:extLst>
          </p:cNvPr>
          <p:cNvGrpSpPr/>
          <p:nvPr/>
        </p:nvGrpSpPr>
        <p:grpSpPr>
          <a:xfrm>
            <a:off x="3529744" y="2079138"/>
            <a:ext cx="5218720" cy="2429981"/>
            <a:chOff x="971600" y="4743142"/>
            <a:chExt cx="7200800" cy="195653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278A2E-FA3C-6273-CF67-4835306D0940}"/>
                </a:ext>
              </a:extLst>
            </p:cNvPr>
            <p:cNvSpPr/>
            <p:nvPr/>
          </p:nvSpPr>
          <p:spPr>
            <a:xfrm>
              <a:off x="971600" y="4743142"/>
              <a:ext cx="7200800" cy="1956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50D25E-6454-1CCA-35BF-E6632D5041E9}"/>
                </a:ext>
              </a:extLst>
            </p:cNvPr>
            <p:cNvSpPr txBox="1"/>
            <p:nvPr/>
          </p:nvSpPr>
          <p:spPr>
            <a:xfrm>
              <a:off x="1259632" y="4886102"/>
              <a:ext cx="6624735" cy="17926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0.8459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 정확도를 가지며</a:t>
              </a:r>
              <a:endPara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가지치기 모델의 </a:t>
              </a:r>
              <a:r>
                <a:rPr lang="ko-KR" altLang="en-US" sz="12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룰셋은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다음과 같다</a:t>
              </a:r>
              <a:endPara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 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수온이 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2,3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이면 </a:t>
              </a:r>
              <a:r>
                <a:rPr lang="ko-KR" altLang="en-US" sz="12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용존산소를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로 판단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 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수온이 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이면 </a:t>
              </a:r>
              <a:r>
                <a:rPr lang="ko-KR" altLang="en-US" sz="12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용존산소를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</a:t>
              </a:r>
              <a:r>
                <a:rPr lang="ko-KR" altLang="en-US" sz="12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로판단</a:t>
              </a:r>
              <a:endParaRPr lang="ko-KR" altLang="en-US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수온이 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이고 화학적산소요구량과 수소이온농도에 따라 </a:t>
              </a:r>
              <a:endPara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R="0" lvl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  </a:t>
              </a:r>
              <a:r>
                <a:rPr lang="ko-KR" altLang="en-US" sz="12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용존산소를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 or 2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로 판단</a:t>
              </a:r>
              <a:endPara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R="0" lvl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CDDF5E-5D56-71B6-FE0D-784E63FAD2CB}"/>
              </a:ext>
            </a:extLst>
          </p:cNvPr>
          <p:cNvGrpSpPr/>
          <p:nvPr/>
        </p:nvGrpSpPr>
        <p:grpSpPr>
          <a:xfrm>
            <a:off x="564071" y="2128933"/>
            <a:ext cx="2855801" cy="1876131"/>
            <a:chOff x="725223" y="2340248"/>
            <a:chExt cx="3123481" cy="19265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6C15374-71DF-6968-CD01-FC054DF00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223" y="2790450"/>
              <a:ext cx="3123481" cy="14763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84E3760-BB58-E95A-C9CA-B61A5D1E7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223" y="2340248"/>
              <a:ext cx="3123481" cy="38100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C3703622-D554-B8E3-9157-24007F7A9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71" y="4614329"/>
            <a:ext cx="7943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9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4695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6FEAC-DF3A-41D4-AADF-BAD237E28E51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2F22A-51EF-4161-8398-DC2D14BBBFB5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결론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5938E3-7B5B-4BA8-BF87-65023783EC7F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D31128-4DD2-4967-B043-5772C294E0BD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761D-BF6C-44D6-B817-9456F899F8C9}"/>
              </a:ext>
            </a:extLst>
          </p:cNvPr>
          <p:cNvSpPr/>
          <p:nvPr/>
        </p:nvSpPr>
        <p:spPr>
          <a:xfrm>
            <a:off x="792245" y="271681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noProof="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 분석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7B2F672-09BB-4809-A739-CBFC3E92546B}"/>
              </a:ext>
            </a:extLst>
          </p:cNvPr>
          <p:cNvGrpSpPr/>
          <p:nvPr/>
        </p:nvGrpSpPr>
        <p:grpSpPr>
          <a:xfrm>
            <a:off x="3419872" y="74100"/>
            <a:ext cx="1866056" cy="936104"/>
            <a:chOff x="3419872" y="74100"/>
            <a:chExt cx="1866056" cy="93610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D316C7B-12D0-4A33-8F0A-312982265C37}"/>
                </a:ext>
              </a:extLst>
            </p:cNvPr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E4CE7A-5CB0-4F36-AA16-ADB4BF2B2125}"/>
                </a:ext>
              </a:extLst>
            </p:cNvPr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03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D475E2E-BA51-4980-B12C-6AEE3DC6A11B}"/>
                </a:ext>
              </a:extLst>
            </p:cNvPr>
            <p:cNvSpPr/>
            <p:nvPr/>
          </p:nvSpPr>
          <p:spPr>
            <a:xfrm>
              <a:off x="3419872" y="120969"/>
              <a:ext cx="864096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606F99B-07DD-4666-9156-43EECCD57481}"/>
                </a:ext>
              </a:extLst>
            </p:cNvPr>
            <p:cNvSpPr/>
            <p:nvPr/>
          </p:nvSpPr>
          <p:spPr>
            <a:xfrm>
              <a:off x="4716016" y="120969"/>
              <a:ext cx="569912" cy="499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229B9B-D210-53ED-8589-5A95E79EBC07}"/>
              </a:ext>
            </a:extLst>
          </p:cNvPr>
          <p:cNvGrpSpPr/>
          <p:nvPr/>
        </p:nvGrpSpPr>
        <p:grpSpPr>
          <a:xfrm>
            <a:off x="792245" y="2118213"/>
            <a:ext cx="7524171" cy="2429981"/>
            <a:chOff x="971600" y="4743142"/>
            <a:chExt cx="7200800" cy="195653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67C8917-49CF-F832-ABD3-A034AC7F321B}"/>
                </a:ext>
              </a:extLst>
            </p:cNvPr>
            <p:cNvSpPr/>
            <p:nvPr/>
          </p:nvSpPr>
          <p:spPr>
            <a:xfrm>
              <a:off x="971600" y="4743142"/>
              <a:ext cx="7200800" cy="1956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2331BC-F814-3CB8-0AFC-401C4E252A7F}"/>
                </a:ext>
              </a:extLst>
            </p:cNvPr>
            <p:cNvSpPr txBox="1"/>
            <p:nvPr/>
          </p:nvSpPr>
          <p:spPr>
            <a:xfrm>
              <a:off x="1259632" y="4886104"/>
              <a:ext cx="6624735" cy="1792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연관성 분석을 통해 최종적으로 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22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개의 규칙을 발견하였으며 전라북도를 제외하고 모든 규칙에 신빙성이 있게 판단되고 있었다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다른 분석기법을 통한 규칙과 비교해 보았을 때 연관성 분석의 규칙 범위가 훨씬 크고 다양함을</a:t>
              </a:r>
              <a:endPara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알 수 있었다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용존 산소에 관한 </a:t>
              </a:r>
              <a:r>
                <a:rPr lang="ko-KR" altLang="en-US" sz="12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룰셋을</a:t>
              </a: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얻은 의사결정나무 규칙과 연관성 분석을 추가적으로 진행하였을 때 의 결과 값이 일치 함을 확인하였다</a:t>
              </a:r>
              <a:r>
                <a:rPr lang="en-US" altLang="ko-KR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 marR="0" lvl="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 </a:t>
              </a:r>
              <a:endPara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7B86CA9-F239-9AAF-B603-9EF57C69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613257"/>
            <a:ext cx="3750376" cy="18037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188294-5A88-87B3-D6D8-43DC52745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716055"/>
            <a:ext cx="4031260" cy="16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5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79712" y="2564904"/>
            <a:ext cx="1656184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01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4267223" y="2996952"/>
            <a:ext cx="2278189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데이터 </a:t>
            </a:r>
            <a:r>
              <a:rPr lang="ko-KR" altLang="en-US" sz="4000" b="1" spc="-15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셋</a:t>
            </a:r>
            <a:endParaRPr kumimoji="0" lang="ko-KR" altLang="en-US" sz="4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C91E2F-BD9C-434B-894A-386797F5980F}"/>
              </a:ext>
            </a:extLst>
          </p:cNvPr>
          <p:cNvCxnSpPr/>
          <p:nvPr/>
        </p:nvCxnSpPr>
        <p:spPr>
          <a:xfrm>
            <a:off x="3779912" y="3789040"/>
            <a:ext cx="3384376" cy="0"/>
          </a:xfrm>
          <a:prstGeom prst="line">
            <a:avLst/>
          </a:prstGeom>
          <a:ln w="25400" cap="rnd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2E4C3-8384-495E-9694-926C763839A5}"/>
              </a:ext>
            </a:extLst>
          </p:cNvPr>
          <p:cNvCxnSpPr/>
          <p:nvPr/>
        </p:nvCxnSpPr>
        <p:spPr>
          <a:xfrm>
            <a:off x="4037464" y="3901306"/>
            <a:ext cx="3384376" cy="0"/>
          </a:xfrm>
          <a:prstGeom prst="line">
            <a:avLst/>
          </a:prstGeom>
          <a:ln w="25400" cap="rnd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585E229-FB4D-40F4-8410-72F261B2A1F0}"/>
              </a:ext>
            </a:extLst>
          </p:cNvPr>
          <p:cNvGrpSpPr/>
          <p:nvPr/>
        </p:nvGrpSpPr>
        <p:grpSpPr>
          <a:xfrm>
            <a:off x="971600" y="5013176"/>
            <a:ext cx="7200800" cy="1278146"/>
            <a:chOff x="971600" y="4797152"/>
            <a:chExt cx="7200800" cy="149417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5C2D27-EFC2-4ED0-B997-FE4C9A830478}"/>
                </a:ext>
              </a:extLst>
            </p:cNvPr>
            <p:cNvSpPr/>
            <p:nvPr/>
          </p:nvSpPr>
          <p:spPr>
            <a:xfrm>
              <a:off x="971600" y="4797152"/>
              <a:ext cx="7200800" cy="149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1790" y="5339218"/>
              <a:ext cx="6624736" cy="3992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출처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hlinkClick r:id="rId3"/>
                </a:rPr>
                <a:t>https://www.data.go.kr/data/3038768/fileData.do</a:t>
              </a:r>
              <a:endParaRPr lang="en-US" altLang="ko-KR" sz="14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656793" y="271681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데이터 전처리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E5A39B-CC0F-4A12-9F72-5F9CD9B880B9}"/>
              </a:ext>
            </a:extLst>
          </p:cNvPr>
          <p:cNvSpPr txBox="1"/>
          <p:nvPr/>
        </p:nvSpPr>
        <p:spPr>
          <a:xfrm>
            <a:off x="467544" y="206084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전라북도 내 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시군별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하천 수질측정 자료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AF83E-2693-4264-864B-C943945E084E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C5101-BC24-40B6-A17B-E1786BF5ED74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설명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C35505-3F09-48AB-88DA-D40B73187040}"/>
              </a:ext>
            </a:extLst>
          </p:cNvPr>
          <p:cNvSpPr/>
          <p:nvPr/>
        </p:nvSpPr>
        <p:spPr>
          <a:xfrm>
            <a:off x="3419872" y="120969"/>
            <a:ext cx="864096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D66EDD-B61C-4D1C-9BD6-AB36B38646B1}"/>
              </a:ext>
            </a:extLst>
          </p:cNvPr>
          <p:cNvSpPr/>
          <p:nvPr/>
        </p:nvSpPr>
        <p:spPr>
          <a:xfrm>
            <a:off x="4716016" y="120969"/>
            <a:ext cx="569912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D88584-5A5C-06CE-F68A-7B3FB2EA3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504989"/>
            <a:ext cx="7200800" cy="20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9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Data Science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656793" y="271681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데이터 전처리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E5A39B-CC0F-4A12-9F72-5F9CD9B880B9}"/>
              </a:ext>
            </a:extLst>
          </p:cNvPr>
          <p:cNvSpPr txBox="1"/>
          <p:nvPr/>
        </p:nvSpPr>
        <p:spPr>
          <a:xfrm>
            <a:off x="467544" y="206084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필요 없는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Column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제거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AF83E-2693-4264-864B-C943945E084E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C5101-BC24-40B6-A17B-E1786BF5ED74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</a:t>
            </a:r>
            <a:r>
              <a:rPr lang="ko-KR" altLang="en-US" sz="3200" b="1" spc="-150" dirty="0" err="1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15BF4-7D48-42C7-90E7-85FA491F6E18}"/>
              </a:ext>
            </a:extLst>
          </p:cNvPr>
          <p:cNvSpPr txBox="1"/>
          <p:nvPr/>
        </p:nvSpPr>
        <p:spPr>
          <a:xfrm>
            <a:off x="1212894" y="2648136"/>
            <a:ext cx="69595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지역명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시간</a:t>
            </a:r>
            <a:r>
              <a:rPr lang="en-US" altLang="ko-KR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제거 </a:t>
            </a:r>
            <a:r>
              <a:rPr lang="en-US" altLang="ko-KR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“</a:t>
            </a:r>
            <a:r>
              <a:rPr lang="ko-KR" altLang="en-US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연도</a:t>
            </a:r>
            <a:r>
              <a:rPr lang="en-US" altLang="ko-KR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”, “</a:t>
            </a:r>
            <a:r>
              <a:rPr lang="ko-KR" altLang="en-US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</a:t>
            </a:r>
            <a:r>
              <a:rPr lang="en-US" altLang="ko-KR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“, “</a:t>
            </a:r>
            <a:r>
              <a:rPr lang="ko-KR" altLang="en-US" dirty="0" err="1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시도명</a:t>
            </a:r>
            <a:r>
              <a:rPr lang="en-US" altLang="ko-KR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 </a:t>
            </a:r>
            <a:r>
              <a:rPr lang="ko-KR" altLang="en-US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C35505-3F09-48AB-88DA-D40B73187040}"/>
              </a:ext>
            </a:extLst>
          </p:cNvPr>
          <p:cNvSpPr/>
          <p:nvPr/>
        </p:nvSpPr>
        <p:spPr>
          <a:xfrm>
            <a:off x="3419872" y="120969"/>
            <a:ext cx="864096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D66EDD-B61C-4D1C-9BD6-AB36B38646B1}"/>
              </a:ext>
            </a:extLst>
          </p:cNvPr>
          <p:cNvSpPr/>
          <p:nvPr/>
        </p:nvSpPr>
        <p:spPr>
          <a:xfrm>
            <a:off x="4716016" y="120969"/>
            <a:ext cx="569912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52748-90EB-B2F1-37E9-F7C3447DFB48}"/>
              </a:ext>
            </a:extLst>
          </p:cNvPr>
          <p:cNvSpPr txBox="1"/>
          <p:nvPr/>
        </p:nvSpPr>
        <p:spPr>
          <a:xfrm>
            <a:off x="1212894" y="3351162"/>
            <a:ext cx="69595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NA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값 제거</a:t>
            </a:r>
            <a:r>
              <a:rPr lang="en-US" altLang="ko-KR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“</a:t>
            </a:r>
            <a:r>
              <a:rPr lang="ko-KR" altLang="en-US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수심</a:t>
            </a:r>
            <a:r>
              <a:rPr lang="en-US" altLang="ko-KR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NA</a:t>
            </a:r>
            <a:r>
              <a:rPr lang="ko-KR" altLang="en-US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거나 </a:t>
            </a:r>
            <a:r>
              <a:rPr lang="en-US" altLang="ko-KR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이기 때문에 제거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E31E4-140B-3F9A-8840-AD57167A0D12}"/>
              </a:ext>
            </a:extLst>
          </p:cNvPr>
          <p:cNvSpPr txBox="1"/>
          <p:nvPr/>
        </p:nvSpPr>
        <p:spPr>
          <a:xfrm>
            <a:off x="467544" y="445859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prstClr val="white">
                    <a:lumMod val="50000"/>
                  </a:prst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결측치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및 이상치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07FF5-DB74-CD10-1AA1-E75816D94561}"/>
              </a:ext>
            </a:extLst>
          </p:cNvPr>
          <p:cNvSpPr txBox="1"/>
          <p:nvPr/>
        </p:nvSpPr>
        <p:spPr>
          <a:xfrm>
            <a:off x="1212894" y="5017112"/>
            <a:ext cx="695950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변수가 모두 수치형 자료로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결측치는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 없었고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이상치는 결과에 크게 영향을 미칠 수준이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아니여서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 제거 불필요</a:t>
            </a:r>
          </a:p>
        </p:txBody>
      </p:sp>
    </p:spTree>
    <p:extLst>
      <p:ext uri="{BB962C8B-B14F-4D97-AF65-F5344CB8AC3E}">
        <p14:creationId xmlns:p14="http://schemas.microsoft.com/office/powerpoint/2010/main" val="73187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585E229-FB4D-40F4-8410-72F261B2A1F0}"/>
              </a:ext>
            </a:extLst>
          </p:cNvPr>
          <p:cNvGrpSpPr/>
          <p:nvPr/>
        </p:nvGrpSpPr>
        <p:grpSpPr>
          <a:xfrm>
            <a:off x="971600" y="5013176"/>
            <a:ext cx="7200800" cy="1278146"/>
            <a:chOff x="971600" y="4797152"/>
            <a:chExt cx="7200800" cy="149417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5C2D27-EFC2-4ED0-B997-FE4C9A830478}"/>
                </a:ext>
              </a:extLst>
            </p:cNvPr>
            <p:cNvSpPr/>
            <p:nvPr/>
          </p:nvSpPr>
          <p:spPr>
            <a:xfrm>
              <a:off x="971600" y="4797152"/>
              <a:ext cx="7200800" cy="149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1790" y="5175511"/>
              <a:ext cx="6624736" cy="7267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모두 수치형 데이터이기 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때문에 </a:t>
              </a:r>
              <a:r>
                <a:rPr lang="en-US" altLang="ko-KR" sz="1400" dirty="0" err="1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bining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방법으로 명목형으로 전환했다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이 때 각 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column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 최소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평균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최대값을 고려하여 범위를 선정했다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Data Science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656793" y="271681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데이터 전처리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E5A39B-CC0F-4A12-9F72-5F9CD9B880B9}"/>
              </a:ext>
            </a:extLst>
          </p:cNvPr>
          <p:cNvSpPr txBox="1"/>
          <p:nvPr/>
        </p:nvSpPr>
        <p:spPr>
          <a:xfrm>
            <a:off x="467544" y="206084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형식으로 변환하기 위한 처리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AF83E-2693-4264-864B-C943945E084E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C5101-BC24-40B6-A17B-E1786BF5ED74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</a:t>
            </a:r>
            <a:r>
              <a:rPr lang="ko-KR" altLang="en-US" sz="3200" b="1" spc="-150" dirty="0" err="1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C35505-3F09-48AB-88DA-D40B73187040}"/>
              </a:ext>
            </a:extLst>
          </p:cNvPr>
          <p:cNvSpPr/>
          <p:nvPr/>
        </p:nvSpPr>
        <p:spPr>
          <a:xfrm>
            <a:off x="3419872" y="120969"/>
            <a:ext cx="864096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D66EDD-B61C-4D1C-9BD6-AB36B38646B1}"/>
              </a:ext>
            </a:extLst>
          </p:cNvPr>
          <p:cNvSpPr/>
          <p:nvPr/>
        </p:nvSpPr>
        <p:spPr>
          <a:xfrm>
            <a:off x="4716016" y="120969"/>
            <a:ext cx="569912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3BD4FD-B3C8-F5A0-05B5-CCE45CA09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3" y="2612212"/>
            <a:ext cx="660174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6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585E229-FB4D-40F4-8410-72F261B2A1F0}"/>
              </a:ext>
            </a:extLst>
          </p:cNvPr>
          <p:cNvGrpSpPr/>
          <p:nvPr/>
        </p:nvGrpSpPr>
        <p:grpSpPr>
          <a:xfrm>
            <a:off x="971600" y="5013176"/>
            <a:ext cx="7200800" cy="1278146"/>
            <a:chOff x="971600" y="4797152"/>
            <a:chExt cx="7200800" cy="149417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5C2D27-EFC2-4ED0-B997-FE4C9A830478}"/>
                </a:ext>
              </a:extLst>
            </p:cNvPr>
            <p:cNvSpPr/>
            <p:nvPr/>
          </p:nvSpPr>
          <p:spPr>
            <a:xfrm>
              <a:off x="971600" y="4797152"/>
              <a:ext cx="7200800" cy="149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1790" y="5339218"/>
              <a:ext cx="6624736" cy="3992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데이터 프레임 데이터를 트랜잭션 데이터로 변환해주었다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Data Science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656793" y="271681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데이터 전처리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E5A39B-CC0F-4A12-9F72-5F9CD9B880B9}"/>
              </a:ext>
            </a:extLst>
          </p:cNvPr>
          <p:cNvSpPr txBox="1"/>
          <p:nvPr/>
        </p:nvSpPr>
        <p:spPr>
          <a:xfrm>
            <a:off x="467544" y="206084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데이터 형식으로 변환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AF83E-2693-4264-864B-C943945E084E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C5101-BC24-40B6-A17B-E1786BF5ED74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데이터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전처리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C35505-3F09-48AB-88DA-D40B73187040}"/>
              </a:ext>
            </a:extLst>
          </p:cNvPr>
          <p:cNvSpPr/>
          <p:nvPr/>
        </p:nvSpPr>
        <p:spPr>
          <a:xfrm>
            <a:off x="3419872" y="120969"/>
            <a:ext cx="864096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D66EDD-B61C-4D1C-9BD6-AB36B38646B1}"/>
              </a:ext>
            </a:extLst>
          </p:cNvPr>
          <p:cNvSpPr/>
          <p:nvPr/>
        </p:nvSpPr>
        <p:spPr>
          <a:xfrm>
            <a:off x="4716016" y="120969"/>
            <a:ext cx="569912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21C1B1-5A7E-7D88-6CAB-DCDD12EF9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467" y="2416552"/>
            <a:ext cx="4063074" cy="24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9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03648" y="2564904"/>
            <a:ext cx="2232248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2-</a:t>
            </a: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3778308" y="2996952"/>
            <a:ext cx="3256020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빈발집합</a:t>
            </a:r>
            <a:r>
              <a:rPr kumimoji="0" lang="ko-KR" altLang="en-US" sz="40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C91E2F-BD9C-434B-894A-386797F5980F}"/>
              </a:ext>
            </a:extLst>
          </p:cNvPr>
          <p:cNvCxnSpPr/>
          <p:nvPr/>
        </p:nvCxnSpPr>
        <p:spPr>
          <a:xfrm>
            <a:off x="3779912" y="3789040"/>
            <a:ext cx="3384376" cy="0"/>
          </a:xfrm>
          <a:prstGeom prst="line">
            <a:avLst/>
          </a:prstGeom>
          <a:ln w="25400" cap="rnd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2E4C3-8384-495E-9694-926C763839A5}"/>
              </a:ext>
            </a:extLst>
          </p:cNvPr>
          <p:cNvCxnSpPr/>
          <p:nvPr/>
        </p:nvCxnSpPr>
        <p:spPr>
          <a:xfrm>
            <a:off x="4037464" y="3901306"/>
            <a:ext cx="3384376" cy="0"/>
          </a:xfrm>
          <a:prstGeom prst="line">
            <a:avLst/>
          </a:prstGeom>
          <a:ln w="25400" cap="rnd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585E229-FB4D-40F4-8410-72F261B2A1F0}"/>
              </a:ext>
            </a:extLst>
          </p:cNvPr>
          <p:cNvGrpSpPr/>
          <p:nvPr/>
        </p:nvGrpSpPr>
        <p:grpSpPr>
          <a:xfrm>
            <a:off x="971600" y="5013176"/>
            <a:ext cx="7200800" cy="1278146"/>
            <a:chOff x="971600" y="4797152"/>
            <a:chExt cx="7200800" cy="149417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5C2D27-EFC2-4ED0-B997-FE4C9A830478}"/>
                </a:ext>
              </a:extLst>
            </p:cNvPr>
            <p:cNvSpPr/>
            <p:nvPr/>
          </p:nvSpPr>
          <p:spPr>
            <a:xfrm>
              <a:off x="971600" y="4797152"/>
              <a:ext cx="7200800" cy="149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1790" y="5233040"/>
              <a:ext cx="6624736" cy="6116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 err="1"/>
                <a:t>eclat</a:t>
              </a:r>
              <a:r>
                <a:rPr lang="en-US" altLang="ko-KR" sz="1400" dirty="0"/>
                <a:t>()</a:t>
              </a:r>
              <a:r>
                <a:rPr lang="ko-KR" altLang="en-US" sz="1400" dirty="0"/>
                <a:t>함수를 활용해 최소 지지도 </a:t>
              </a:r>
              <a:r>
                <a:rPr lang="ko-KR" altLang="en-US" sz="1400" dirty="0" err="1"/>
                <a:t>임계값이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0.1, </a:t>
              </a:r>
              <a:r>
                <a:rPr lang="ko-KR" altLang="en-US" sz="1400" dirty="0"/>
                <a:t>집합의 최소 원소 수가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개</a:t>
              </a:r>
              <a:endParaRPr lang="en-US" altLang="ko-KR" sz="1400" dirty="0"/>
            </a:p>
            <a:p>
              <a:r>
                <a:rPr lang="ko-KR" altLang="en-US" sz="1400" dirty="0"/>
                <a:t>집합의 최대 원소 수가 </a:t>
              </a:r>
              <a:r>
                <a:rPr lang="en-US" altLang="ko-KR" sz="1400" dirty="0"/>
                <a:t>4</a:t>
              </a:r>
              <a:r>
                <a:rPr lang="ko-KR" altLang="en-US" sz="1400" dirty="0"/>
                <a:t>개인 빈발 집합을 생성한다</a:t>
              </a:r>
              <a:r>
                <a:rPr lang="en-US" altLang="ko-KR" sz="1400" dirty="0"/>
                <a:t>.</a:t>
              </a:r>
              <a:endParaRPr lang="en-US" altLang="ko-KR" sz="14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908319-F46E-4DF5-816C-8D21EE119238}"/>
              </a:ext>
            </a:extLst>
          </p:cNvPr>
          <p:cNvSpPr txBox="1"/>
          <p:nvPr/>
        </p:nvSpPr>
        <p:spPr>
          <a:xfrm>
            <a:off x="5364088" y="2763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Science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55C67-4F78-4DD3-B1D3-4CAF0E79AA44}"/>
              </a:ext>
            </a:extLst>
          </p:cNvPr>
          <p:cNvSpPr/>
          <p:nvPr/>
        </p:nvSpPr>
        <p:spPr>
          <a:xfrm>
            <a:off x="657595" y="271681"/>
            <a:ext cx="1011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빈발집합</a:t>
            </a:r>
            <a:r>
              <a:rPr lang="ko-KR" altLang="en-US" sz="1200" b="1" spc="-15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생성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AF83E-2693-4264-864B-C943945E084E}"/>
              </a:ext>
            </a:extLst>
          </p:cNvPr>
          <p:cNvSpPr txBox="1"/>
          <p:nvPr/>
        </p:nvSpPr>
        <p:spPr>
          <a:xfrm>
            <a:off x="467544" y="121504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“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C5101-BC24-40B6-A17B-E1786BF5ED74}"/>
              </a:ext>
            </a:extLst>
          </p:cNvPr>
          <p:cNvSpPr txBox="1"/>
          <p:nvPr/>
        </p:nvSpPr>
        <p:spPr>
          <a:xfrm>
            <a:off x="1043608" y="1263263"/>
            <a:ext cx="70567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 err="1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빈발집합</a:t>
            </a: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생성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C35505-3F09-48AB-88DA-D40B73187040}"/>
              </a:ext>
            </a:extLst>
          </p:cNvPr>
          <p:cNvSpPr/>
          <p:nvPr/>
        </p:nvSpPr>
        <p:spPr>
          <a:xfrm>
            <a:off x="3419872" y="120969"/>
            <a:ext cx="864096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D66EDD-B61C-4D1C-9BD6-AB36B38646B1}"/>
              </a:ext>
            </a:extLst>
          </p:cNvPr>
          <p:cNvSpPr/>
          <p:nvPr/>
        </p:nvSpPr>
        <p:spPr>
          <a:xfrm>
            <a:off x="4716016" y="120969"/>
            <a:ext cx="569912" cy="499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46297"/>
            <a:ext cx="6408712" cy="27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915</Words>
  <Application>Microsoft Office PowerPoint</Application>
  <PresentationFormat>화면 슬라이드 쇼(4:3)</PresentationFormat>
  <Paragraphs>216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KIM HYUNG SEOK</cp:lastModifiedBy>
  <cp:revision>32</cp:revision>
  <dcterms:created xsi:type="dcterms:W3CDTF">2016-11-03T20:47:04Z</dcterms:created>
  <dcterms:modified xsi:type="dcterms:W3CDTF">2022-05-23T01:42:37Z</dcterms:modified>
</cp:coreProperties>
</file>