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76" r:id="rId4"/>
    <p:sldId id="277" r:id="rId5"/>
    <p:sldId id="278" r:id="rId6"/>
    <p:sldId id="279" r:id="rId7"/>
    <p:sldId id="269" r:id="rId8"/>
  </p:sldIdLst>
  <p:sldSz cx="12192000" cy="6858000"/>
  <p:notesSz cx="6858000" cy="9144000"/>
  <p:embeddedFontLst>
    <p:embeddedFont>
      <p:font typeface="맑은 고딕" panose="020B0503020000020004" pitchFamily="34" charset="-127"/>
      <p:regular r:id="rId10"/>
      <p:bold r:id="rId11"/>
    </p:embeddedFont>
    <p:embeddedFont>
      <p:font typeface="Elice DigitalBaeum OTF" panose="020B0600000101010101" pitchFamily="34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2B0"/>
    <a:srgbClr val="DCE4F1"/>
    <a:srgbClr val="FBF8F8"/>
    <a:srgbClr val="102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64C81-8AAB-2943-BB3F-C6A38C985602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0756E-FC70-804A-8CE5-17F9CC6C7A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81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0756E-FC70-804A-8CE5-17F9CC6C7A9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430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0756E-FC70-804A-8CE5-17F9CC6C7A9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390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ABEF-FDB6-B949-A9E9-10C50187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3025E5-BE14-F944-A4E3-0FCDA6E62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311F6-159C-3245-88A1-B1F4CC6B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E1C26-5C80-1F40-B445-3040EBE8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DFB94-1694-F240-A8F3-456150F3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1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A0616-A88D-3B40-8658-733F1624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C8C50-B30F-E34B-BAAB-FE22E80CB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1C878-49CC-1344-B414-47E2CA51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E471F-83C6-6C47-A307-751B99E4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7F5D7-E375-D945-87B6-DAD7D73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60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D823B6-278A-094E-B95D-97BB83DE7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CD4B2-274B-4147-896C-D9A00ACA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9A3B-5BBF-5F40-AF93-AC03B08B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0E0C6-170F-2147-ABE3-FA5952A7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D8D46-8D2E-794D-895B-E814A840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12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92488-D259-0E4D-9D65-D78DD413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9D8AF-84D5-1B4D-94B3-F10E1DCC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8CD54-F955-7A47-873E-0D5B2C4B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DA230-53ED-5E4C-ADD8-F3ED1103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3482E-0833-B645-A2E3-D2C0E6A0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071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AE7D0-C18A-4D49-AAF8-F8F48A00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659E95-6871-4C46-834D-C64D34FF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F3A4A-9021-2F4C-A7EF-98C17489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8283D-B4C9-DF43-AF1D-4E840592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5EED5-890B-F648-9B63-A692C129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27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8B782-C1D9-C54D-A30B-8E28B6F3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80437-8A05-0F4D-A69E-CE8416455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80F1E-A61C-3747-94A4-49FFFDE57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4B763-5C02-7A4B-ABD0-87737A09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0AC34-AC27-0541-856B-1916EB8D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62F4D-11A1-7240-83F0-50E95E1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6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6230F-932A-8141-B4E8-874B70FA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7315E-5A2E-FF4D-818A-A95A824B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739520-6020-E348-8139-85EFC0775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8DE15-A94A-E441-B964-0CF6111E4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360E4D-32F1-3A4D-A5DF-A084E1152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54DBE6-5E1B-074E-9FC8-14DE6949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1B4CE-66A2-C24D-9C31-CB74E454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1303BF-3F6F-EE44-BF11-C7E2611A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1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AEEE7-5074-E647-8754-C1150CD8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1F306A-E355-CB40-8953-B515BDEB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C1917D-958D-B046-8779-96497BE8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67A34-7BC8-E746-A221-D3414D64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7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BB400D-1FBA-C24C-AE2F-56EAF5A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E89BB-6878-CA47-9514-40545CED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F60BC1-91CC-8247-857E-709DD51E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862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590BD-C181-6D4C-8ADC-E8443623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6CA97-5A70-2E47-8BE6-AB3D86D1E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D77EF-11FF-7342-B5C6-7A238FA5D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85B0D-477C-0046-B740-B3A9780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5077B-E2C7-5047-9D79-1CD4B2B8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3A689-83E5-8241-A38A-5A6BFE2E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8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A2682-F468-5E44-BD06-F7AF4800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D99C95-E4EB-6C4D-A2FA-CDDC9B035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145A87-E941-FF49-A898-890337BD6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51108-E3FC-8F48-9680-AAA0AFDE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128FA-80E4-A74B-9A8F-04561DA1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9D4D9-3548-0245-9239-D4B52A71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49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A043A1-713D-EA47-B50B-1963C4FD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78306-BEF2-384E-923E-E5E2C446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DE8B0-3F7C-994A-BDE3-766A8B2D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BC94-1B6E-C140-A15F-7C447571174C}" type="datetimeFigureOut">
              <a:rPr kumimoji="1" lang="ko-KR" altLang="en-US" smtClean="0"/>
              <a:t>2022. 3. 22.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DDAC9-203A-244A-82E0-1DDE1EA83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B7279-87D8-964B-AF31-FED62DA4B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5307-3AA4-D346-99B1-FC697B06CE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78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0C4264-0434-C34A-95B6-C95DCF6BD663}"/>
              </a:ext>
            </a:extLst>
          </p:cNvPr>
          <p:cNvSpPr/>
          <p:nvPr/>
        </p:nvSpPr>
        <p:spPr>
          <a:xfrm>
            <a:off x="8078997" y="2474783"/>
            <a:ext cx="305419" cy="291261"/>
          </a:xfrm>
          <a:prstGeom prst="rect">
            <a:avLst/>
          </a:prstGeom>
          <a:solidFill>
            <a:srgbClr val="3E72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1561-972E-004F-8B35-DAB0D9304472}"/>
              </a:ext>
            </a:extLst>
          </p:cNvPr>
          <p:cNvSpPr txBox="1"/>
          <p:nvPr/>
        </p:nvSpPr>
        <p:spPr>
          <a:xfrm>
            <a:off x="3904532" y="2481934"/>
            <a:ext cx="4382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데이터사이언스기초</a:t>
            </a:r>
            <a:endParaRPr kumimoji="1" lang="ko-KR" altLang="en-US" b="1" dirty="0">
              <a:solidFill>
                <a:srgbClr val="102C4E"/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033B6-A435-B146-B1AC-73709EE66532}"/>
              </a:ext>
            </a:extLst>
          </p:cNvPr>
          <p:cNvSpPr txBox="1"/>
          <p:nvPr/>
        </p:nvSpPr>
        <p:spPr>
          <a:xfrm>
            <a:off x="4027399" y="3712216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DEA, Plots</a:t>
            </a:r>
            <a:endParaRPr kumimoji="1" lang="ko-KR" altLang="en-US" sz="105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58D86-3AA1-E54D-AF02-2EA537C9277E}"/>
              </a:ext>
            </a:extLst>
          </p:cNvPr>
          <p:cNvSpPr txBox="1"/>
          <p:nvPr/>
        </p:nvSpPr>
        <p:spPr>
          <a:xfrm>
            <a:off x="4027399" y="4112326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남녀 분류 모델 생성</a:t>
            </a:r>
            <a:endParaRPr kumimoji="1" lang="ko-KR" altLang="en-US" sz="8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E9DA4-AB67-104F-B26E-A9D8501239D4}"/>
              </a:ext>
            </a:extLst>
          </p:cNvPr>
          <p:cNvSpPr txBox="1"/>
          <p:nvPr/>
        </p:nvSpPr>
        <p:spPr>
          <a:xfrm>
            <a:off x="11552067" y="233155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팀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A</a:t>
            </a:r>
            <a:endParaRPr kumimoji="1" lang="ko-KR" altLang="en-US" sz="700" dirty="0">
              <a:solidFill>
                <a:schemeClr val="bg2">
                  <a:lumMod val="7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A15A3-C0A5-F249-B3D1-53539FD660C4}"/>
              </a:ext>
            </a:extLst>
          </p:cNvPr>
          <p:cNvSpPr txBox="1"/>
          <p:nvPr/>
        </p:nvSpPr>
        <p:spPr>
          <a:xfrm>
            <a:off x="7441418" y="3067127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chemeClr val="bg2">
                    <a:lumMod val="50000"/>
                    <a:alpha val="81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3</a:t>
            </a:r>
            <a:r>
              <a:rPr kumimoji="1" lang="ko-KR" altLang="en-US" sz="2000" dirty="0">
                <a:solidFill>
                  <a:schemeClr val="bg2">
                    <a:lumMod val="50000"/>
                    <a:alpha val="81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주차</a:t>
            </a:r>
            <a:endParaRPr kumimoji="1" lang="ko-KR" altLang="en-US" sz="1050" dirty="0">
              <a:solidFill>
                <a:schemeClr val="bg2">
                  <a:lumMod val="50000"/>
                  <a:alpha val="81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5ACAF0-4889-0542-AB25-7A7D80F194BA}"/>
              </a:ext>
            </a:extLst>
          </p:cNvPr>
          <p:cNvSpPr/>
          <p:nvPr/>
        </p:nvSpPr>
        <p:spPr>
          <a:xfrm>
            <a:off x="-669074" y="5943599"/>
            <a:ext cx="1683835" cy="1605776"/>
          </a:xfrm>
          <a:prstGeom prst="rect">
            <a:avLst/>
          </a:prstGeom>
          <a:solidFill>
            <a:srgbClr val="1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86F1D6-59C6-A245-B5A3-C86B2E1546BF}"/>
              </a:ext>
            </a:extLst>
          </p:cNvPr>
          <p:cNvSpPr/>
          <p:nvPr/>
        </p:nvSpPr>
        <p:spPr>
          <a:xfrm>
            <a:off x="391881" y="5487542"/>
            <a:ext cx="789006" cy="752430"/>
          </a:xfrm>
          <a:prstGeom prst="rect">
            <a:avLst/>
          </a:prstGeom>
          <a:solidFill>
            <a:srgbClr val="DCE4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0E5B7A-D469-C648-BB56-7EC0F69C4FD1}"/>
              </a:ext>
            </a:extLst>
          </p:cNvPr>
          <p:cNvSpPr/>
          <p:nvPr/>
        </p:nvSpPr>
        <p:spPr>
          <a:xfrm>
            <a:off x="684213" y="5721835"/>
            <a:ext cx="993348" cy="947299"/>
          </a:xfrm>
          <a:prstGeom prst="rect">
            <a:avLst/>
          </a:prstGeom>
          <a:solidFill>
            <a:srgbClr val="3E72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0F74A664-2274-464F-AFEC-6E79C93BEE3D}"/>
              </a:ext>
            </a:extLst>
          </p:cNvPr>
          <p:cNvCxnSpPr>
            <a:cxnSpLocks/>
          </p:cNvCxnSpPr>
          <p:nvPr/>
        </p:nvCxnSpPr>
        <p:spPr>
          <a:xfrm>
            <a:off x="4008688" y="3801068"/>
            <a:ext cx="0" cy="551057"/>
          </a:xfrm>
          <a:prstGeom prst="line">
            <a:avLst/>
          </a:prstGeom>
          <a:ln w="190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70C721B-FEAA-C54B-883F-A7861B0816B4}"/>
              </a:ext>
            </a:extLst>
          </p:cNvPr>
          <p:cNvSpPr/>
          <p:nvPr/>
        </p:nvSpPr>
        <p:spPr>
          <a:xfrm>
            <a:off x="8287463" y="2359039"/>
            <a:ext cx="214998" cy="205032"/>
          </a:xfrm>
          <a:prstGeom prst="rect">
            <a:avLst/>
          </a:prstGeom>
          <a:solidFill>
            <a:srgbClr val="DCE4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15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54FB2-C7AA-6A40-AA08-AEE57DEA40D9}"/>
              </a:ext>
            </a:extLst>
          </p:cNvPr>
          <p:cNvSpPr txBox="1"/>
          <p:nvPr/>
        </p:nvSpPr>
        <p:spPr>
          <a:xfrm>
            <a:off x="777547" y="738962"/>
            <a:ext cx="2999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Data </a:t>
            </a:r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에 대한 </a:t>
            </a:r>
            <a:r>
              <a:rPr kumimoji="1" lang="en-US" altLang="ko-KR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DEA - Code</a:t>
            </a:r>
            <a:endParaRPr kumimoji="1" lang="ko-KR" altLang="en-US" sz="2000" b="1" dirty="0">
              <a:solidFill>
                <a:srgbClr val="102C4E"/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9886D-F64D-994C-9F91-2CB7BEAA6808}"/>
              </a:ext>
            </a:extLst>
          </p:cNvPr>
          <p:cNvSpPr txBox="1"/>
          <p:nvPr/>
        </p:nvSpPr>
        <p:spPr>
          <a:xfrm>
            <a:off x="6017554" y="3568874"/>
            <a:ext cx="592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1.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csv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에서 값을 읽은 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남녀 데이터 별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DEA</a:t>
            </a:r>
            <a:r>
              <a:rPr kumimoji="1" lang="ko-KR" altLang="en-US" sz="14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진행하기 위해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Gender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에 따라 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    데이터를 나눈다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5D845E-0251-2744-9179-CDB0E70BB93F}"/>
              </a:ext>
            </a:extLst>
          </p:cNvPr>
          <p:cNvSpPr/>
          <p:nvPr/>
        </p:nvSpPr>
        <p:spPr>
          <a:xfrm>
            <a:off x="10085615" y="6520675"/>
            <a:ext cx="1683835" cy="1605776"/>
          </a:xfrm>
          <a:prstGeom prst="rect">
            <a:avLst/>
          </a:prstGeom>
          <a:solidFill>
            <a:srgbClr val="1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2B6E5-5C29-044E-8CA9-3DE4892917F0}"/>
              </a:ext>
            </a:extLst>
          </p:cNvPr>
          <p:cNvSpPr/>
          <p:nvPr/>
        </p:nvSpPr>
        <p:spPr>
          <a:xfrm>
            <a:off x="11146570" y="6064618"/>
            <a:ext cx="789006" cy="752430"/>
          </a:xfrm>
          <a:prstGeom prst="rect">
            <a:avLst/>
          </a:prstGeom>
          <a:solidFill>
            <a:srgbClr val="DCE4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870057-0CF7-6B47-A89F-72693BB600E6}"/>
              </a:ext>
            </a:extLst>
          </p:cNvPr>
          <p:cNvSpPr/>
          <p:nvPr/>
        </p:nvSpPr>
        <p:spPr>
          <a:xfrm>
            <a:off x="11438902" y="6298911"/>
            <a:ext cx="993348" cy="947299"/>
          </a:xfrm>
          <a:prstGeom prst="rect">
            <a:avLst/>
          </a:prstGeom>
          <a:solidFill>
            <a:srgbClr val="3E72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377A88B3-7C9C-DD4E-89C3-C4247D91E227}"/>
              </a:ext>
            </a:extLst>
          </p:cNvPr>
          <p:cNvCxnSpPr>
            <a:cxnSpLocks/>
          </p:cNvCxnSpPr>
          <p:nvPr/>
        </p:nvCxnSpPr>
        <p:spPr>
          <a:xfrm>
            <a:off x="928153" y="1373825"/>
            <a:ext cx="0" cy="551057"/>
          </a:xfrm>
          <a:prstGeom prst="line">
            <a:avLst/>
          </a:prstGeom>
          <a:ln w="190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6079B7-D826-DB40-A44E-B29E86DD09BF}"/>
              </a:ext>
            </a:extLst>
          </p:cNvPr>
          <p:cNvSpPr txBox="1"/>
          <p:nvPr/>
        </p:nvSpPr>
        <p:spPr>
          <a:xfrm>
            <a:off x="928153" y="1340107"/>
            <a:ext cx="3155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남</a:t>
            </a:r>
            <a:r>
              <a:rPr kumimoji="1" lang="en-US" altLang="ko-KR" sz="1600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녀 각각의 전체 평균치</a:t>
            </a:r>
            <a:r>
              <a:rPr kumimoji="1" lang="en-US" altLang="ko-KR" sz="1600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표준편차</a:t>
            </a:r>
            <a:endParaRPr kumimoji="1" lang="en-US" altLang="ko-KR" sz="1600" dirty="0">
              <a:solidFill>
                <a:srgbClr val="102C4E"/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600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남</a:t>
            </a:r>
            <a:r>
              <a:rPr kumimoji="1" lang="en-US" altLang="ko-KR" sz="1600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녀 각각의 전체 상관계수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AF051-B078-D049-B66E-5A4914DF0406}"/>
              </a:ext>
            </a:extLst>
          </p:cNvPr>
          <p:cNvSpPr txBox="1"/>
          <p:nvPr/>
        </p:nvSpPr>
        <p:spPr>
          <a:xfrm>
            <a:off x="6017554" y="4219279"/>
            <a:ext cx="609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2.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Training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set 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을 나누기 위해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5000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개의 </a:t>
            </a:r>
            <a:r>
              <a:rPr kumimoji="1" lang="ko-KR" altLang="en-US" sz="14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데이터중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3500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개를 랜덤 추출한다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42566C-0607-CF41-B3BE-4AAB8BF4BDE8}"/>
              </a:ext>
            </a:extLst>
          </p:cNvPr>
          <p:cNvSpPr txBox="1"/>
          <p:nvPr/>
        </p:nvSpPr>
        <p:spPr>
          <a:xfrm>
            <a:off x="6006333" y="4691152"/>
            <a:ext cx="5995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3. 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각각의 데이터의 평균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최대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최소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표준편차를 구하여 </a:t>
            </a:r>
            <a:r>
              <a:rPr kumimoji="1" lang="ko-KR" altLang="en-US" sz="14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박스플롯을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위한 데이터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    </a:t>
            </a:r>
            <a:r>
              <a:rPr kumimoji="1" lang="ko-KR" altLang="en-US" sz="14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구축한다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47F31-D769-DF43-A464-EE66D04B0A3B}"/>
              </a:ext>
            </a:extLst>
          </p:cNvPr>
          <p:cNvSpPr txBox="1"/>
          <p:nvPr/>
        </p:nvSpPr>
        <p:spPr>
          <a:xfrm>
            <a:off x="6017554" y="5375968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4. 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데이터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Column 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들 간의 </a:t>
            </a:r>
            <a:r>
              <a:rPr kumimoji="1" lang="ko-KR" altLang="en-US" sz="14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피어슨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상관계수를 구하기 위해 </a:t>
            </a:r>
            <a:r>
              <a:rPr kumimoji="1" lang="en-US" altLang="ko-KR" sz="14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cor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함수를 사용하여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    상관계수 출력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FB0258-AA46-114C-B373-E8B4B5BE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5" y="2125917"/>
            <a:ext cx="4881874" cy="4058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676086-4625-A143-AAF6-0E504C97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554" y="2125917"/>
            <a:ext cx="5751896" cy="8084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7FE9C5-AF1B-E24D-82D0-FDDAA49869EF}"/>
              </a:ext>
            </a:extLst>
          </p:cNvPr>
          <p:cNvSpPr txBox="1"/>
          <p:nvPr/>
        </p:nvSpPr>
        <p:spPr>
          <a:xfrm>
            <a:off x="2489803" y="6310028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box plot 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코드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A4A91-CC86-0C40-A2AC-DF9FE969AD05}"/>
              </a:ext>
            </a:extLst>
          </p:cNvPr>
          <p:cNvSpPr txBox="1"/>
          <p:nvPr/>
        </p:nvSpPr>
        <p:spPr>
          <a:xfrm>
            <a:off x="8126305" y="3031640"/>
            <a:ext cx="1534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</a:t>
            </a:r>
            <a:r>
              <a:rPr kumimoji="1" lang="ko-KR" altLang="en-US" sz="11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피어슨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상관계수 코드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768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54FB2-C7AA-6A40-AA08-AEE57DEA40D9}"/>
              </a:ext>
            </a:extLst>
          </p:cNvPr>
          <p:cNvSpPr txBox="1"/>
          <p:nvPr/>
        </p:nvSpPr>
        <p:spPr>
          <a:xfrm>
            <a:off x="777547" y="738962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Data </a:t>
            </a:r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에 대한 </a:t>
            </a:r>
            <a:r>
              <a:rPr kumimoji="1" lang="en-US" altLang="ko-KR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DEA</a:t>
            </a:r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-</a:t>
            </a:r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Result</a:t>
            </a:r>
            <a:endParaRPr kumimoji="1" lang="ko-KR" altLang="en-US" sz="2000" b="1" dirty="0">
              <a:solidFill>
                <a:srgbClr val="102C4E"/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9886D-F64D-994C-9F91-2CB7BEAA6808}"/>
              </a:ext>
            </a:extLst>
          </p:cNvPr>
          <p:cNvSpPr txBox="1"/>
          <p:nvPr/>
        </p:nvSpPr>
        <p:spPr>
          <a:xfrm>
            <a:off x="7638367" y="4583047"/>
            <a:ext cx="4196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1.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DEA </a:t>
            </a:r>
            <a:r>
              <a:rPr kumimoji="1" lang="ko-KR" altLang="en-US" sz="14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통해 나온 결과 값을 출력하였고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Height 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와 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   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Weight 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에 대한 각각의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box plot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을 그려 데이터를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    가시화 하였다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5D845E-0251-2744-9179-CDB0E70BB93F}"/>
              </a:ext>
            </a:extLst>
          </p:cNvPr>
          <p:cNvSpPr/>
          <p:nvPr/>
        </p:nvSpPr>
        <p:spPr>
          <a:xfrm>
            <a:off x="-704305" y="6596875"/>
            <a:ext cx="1683835" cy="1605776"/>
          </a:xfrm>
          <a:prstGeom prst="rect">
            <a:avLst/>
          </a:prstGeom>
          <a:solidFill>
            <a:srgbClr val="1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2B6E5-5C29-044E-8CA9-3DE4892917F0}"/>
              </a:ext>
            </a:extLst>
          </p:cNvPr>
          <p:cNvSpPr/>
          <p:nvPr/>
        </p:nvSpPr>
        <p:spPr>
          <a:xfrm>
            <a:off x="356650" y="6140818"/>
            <a:ext cx="789006" cy="752430"/>
          </a:xfrm>
          <a:prstGeom prst="rect">
            <a:avLst/>
          </a:prstGeom>
          <a:solidFill>
            <a:srgbClr val="DCE4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870057-0CF7-6B47-A89F-72693BB600E6}"/>
              </a:ext>
            </a:extLst>
          </p:cNvPr>
          <p:cNvSpPr/>
          <p:nvPr/>
        </p:nvSpPr>
        <p:spPr>
          <a:xfrm>
            <a:off x="648982" y="6375111"/>
            <a:ext cx="993348" cy="947299"/>
          </a:xfrm>
          <a:prstGeom prst="rect">
            <a:avLst/>
          </a:prstGeom>
          <a:solidFill>
            <a:srgbClr val="3E72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FE9C5-AF1B-E24D-82D0-FDDAA49869EF}"/>
              </a:ext>
            </a:extLst>
          </p:cNvPr>
          <p:cNvSpPr txBox="1"/>
          <p:nvPr/>
        </p:nvSpPr>
        <p:spPr>
          <a:xfrm>
            <a:off x="1926575" y="3874065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Height box plot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7A44A0-FDC9-1849-85E9-B991E9766C54}"/>
              </a:ext>
            </a:extLst>
          </p:cNvPr>
          <p:cNvSpPr txBox="1"/>
          <p:nvPr/>
        </p:nvSpPr>
        <p:spPr>
          <a:xfrm>
            <a:off x="6382112" y="3874065"/>
            <a:ext cx="1487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Weight box plot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538DCD-4B92-324F-899E-93A699B54B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399" y="1321979"/>
            <a:ext cx="4377802" cy="25258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B89BE2-AC1D-874F-AF73-D9327F034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201" y="1321979"/>
            <a:ext cx="4377804" cy="25258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2BB9FB6-0BAE-8C42-9842-3F4BF2572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965" y="1499077"/>
            <a:ext cx="1985007" cy="20566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A0D791-1BA7-F94D-A919-607824B7782F}"/>
              </a:ext>
            </a:extLst>
          </p:cNvPr>
          <p:cNvSpPr txBox="1"/>
          <p:nvPr/>
        </p:nvSpPr>
        <p:spPr>
          <a:xfrm>
            <a:off x="9889053" y="3874065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</a:t>
            </a:r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pearson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상관계수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]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D9DAEE0-6F67-0D46-AA49-F854138D2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99" y="4583047"/>
            <a:ext cx="6987028" cy="8669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891108-25C2-B74F-A218-428DB36490F9}"/>
              </a:ext>
            </a:extLst>
          </p:cNvPr>
          <p:cNvSpPr txBox="1"/>
          <p:nvPr/>
        </p:nvSpPr>
        <p:spPr>
          <a:xfrm>
            <a:off x="3085687" y="559099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[DEA Result]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67FE8-464A-EC47-9694-9DECC35F43EF}"/>
              </a:ext>
            </a:extLst>
          </p:cNvPr>
          <p:cNvSpPr txBox="1"/>
          <p:nvPr/>
        </p:nvSpPr>
        <p:spPr>
          <a:xfrm>
            <a:off x="7638367" y="5430750"/>
            <a:ext cx="4169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2.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남녀 각각의 상관계수를 출력한 결과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전체는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0.92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로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    키와 몸무게의 강한 상관관계를 보였고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각각에서는 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    남녀 모두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0.84.0.86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과 같이 전체보다는 낮은 상관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    관계를 보였으나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여전히 양의 상관관계를 보였다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73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54FB2-C7AA-6A40-AA08-AEE57DEA40D9}"/>
              </a:ext>
            </a:extLst>
          </p:cNvPr>
          <p:cNvSpPr txBox="1"/>
          <p:nvPr/>
        </p:nvSpPr>
        <p:spPr>
          <a:xfrm>
            <a:off x="777547" y="738962"/>
            <a:ext cx="548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일변수에</a:t>
            </a:r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기반한 </a:t>
            </a:r>
            <a:r>
              <a:rPr kumimoji="1" lang="ko-KR" altLang="en-US" sz="2000" b="1" dirty="0" err="1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남녀분류</a:t>
            </a:r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ko-KR" altLang="en-US" sz="2000" b="1" dirty="0" err="1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모델생성</a:t>
            </a:r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-</a:t>
            </a:r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Cutoff </a:t>
            </a:r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9886D-F64D-994C-9F91-2CB7BEAA6808}"/>
              </a:ext>
            </a:extLst>
          </p:cNvPr>
          <p:cNvSpPr txBox="1"/>
          <p:nvPr/>
        </p:nvSpPr>
        <p:spPr>
          <a:xfrm>
            <a:off x="5925597" y="4852849"/>
            <a:ext cx="604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1. 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남녀 데이터를 히스토그램으로 표현하여 겹치는 부분을 확인한 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겹치는 구간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    의 중간지점 </a:t>
            </a:r>
            <a:r>
              <a:rPr kumimoji="1" lang="ko-KR" altLang="en-US" sz="14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임의값을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적절히 선택하여 모델의 정확도를 구했다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5D845E-0251-2744-9179-CDB0E70BB93F}"/>
              </a:ext>
            </a:extLst>
          </p:cNvPr>
          <p:cNvSpPr/>
          <p:nvPr/>
        </p:nvSpPr>
        <p:spPr>
          <a:xfrm>
            <a:off x="10085615" y="6520675"/>
            <a:ext cx="1683835" cy="1605776"/>
          </a:xfrm>
          <a:prstGeom prst="rect">
            <a:avLst/>
          </a:prstGeom>
          <a:solidFill>
            <a:srgbClr val="1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2B6E5-5C29-044E-8CA9-3DE4892917F0}"/>
              </a:ext>
            </a:extLst>
          </p:cNvPr>
          <p:cNvSpPr/>
          <p:nvPr/>
        </p:nvSpPr>
        <p:spPr>
          <a:xfrm>
            <a:off x="11146570" y="6064618"/>
            <a:ext cx="789006" cy="752430"/>
          </a:xfrm>
          <a:prstGeom prst="rect">
            <a:avLst/>
          </a:prstGeom>
          <a:solidFill>
            <a:srgbClr val="DCE4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870057-0CF7-6B47-A89F-72693BB600E6}"/>
              </a:ext>
            </a:extLst>
          </p:cNvPr>
          <p:cNvSpPr/>
          <p:nvPr/>
        </p:nvSpPr>
        <p:spPr>
          <a:xfrm>
            <a:off x="11438902" y="6298911"/>
            <a:ext cx="993348" cy="947299"/>
          </a:xfrm>
          <a:prstGeom prst="rect">
            <a:avLst/>
          </a:prstGeom>
          <a:solidFill>
            <a:srgbClr val="3E72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AF051-B078-D049-B66E-5A4914DF0406}"/>
              </a:ext>
            </a:extLst>
          </p:cNvPr>
          <p:cNvSpPr txBox="1"/>
          <p:nvPr/>
        </p:nvSpPr>
        <p:spPr>
          <a:xfrm>
            <a:off x="5925597" y="5465676"/>
            <a:ext cx="6088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2.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키 모델의 경우 오차율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0.09,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약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9%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의 오차율을 보였고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몸무게 모델의 경우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    오차율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0.17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즉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약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17%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의 오차율을 보였다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즉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키를 기반으로 한 </a:t>
            </a:r>
            <a:r>
              <a:rPr kumimoji="1" lang="ko-KR" altLang="en-US" sz="14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일변수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분류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    모델이 더 좋은 모델이라고 볼 수 있다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FE9C5-AF1B-E24D-82D0-FDDAA49869EF}"/>
              </a:ext>
            </a:extLst>
          </p:cNvPr>
          <p:cNvSpPr txBox="1"/>
          <p:nvPr/>
        </p:nvSpPr>
        <p:spPr>
          <a:xfrm>
            <a:off x="2303823" y="6298911"/>
            <a:ext cx="1630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일변수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분류 모델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코드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68C227-0BA9-914B-85F2-2AAB3281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8" y="1296477"/>
            <a:ext cx="5048069" cy="490492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B90A5B-FD12-A041-A74B-FCCB117D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918" y="1233923"/>
            <a:ext cx="2600532" cy="14864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E6E40E5-8973-BE4A-8906-A12D478CA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6477"/>
            <a:ext cx="2538251" cy="14417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D915A47-7688-0F43-B35B-AEBC5E89F427}"/>
              </a:ext>
            </a:extLst>
          </p:cNvPr>
          <p:cNvSpPr txBox="1"/>
          <p:nvPr/>
        </p:nvSpPr>
        <p:spPr>
          <a:xfrm>
            <a:off x="6795097" y="2827836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 Height 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기반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DC1BBF-7061-6E43-A5C8-FB0EEA521A6E}"/>
              </a:ext>
            </a:extLst>
          </p:cNvPr>
          <p:cNvSpPr txBox="1"/>
          <p:nvPr/>
        </p:nvSpPr>
        <p:spPr>
          <a:xfrm>
            <a:off x="9883929" y="2817739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 Weight 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기반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]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D53468B-6D38-784B-8E3A-4C9EF8CA41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3287"/>
          <a:stretch/>
        </p:blipFill>
        <p:spPr>
          <a:xfrm>
            <a:off x="6768936" y="3326322"/>
            <a:ext cx="4401848" cy="9880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7E6E274-A9D9-5940-907D-FAB04FE799F3}"/>
              </a:ext>
            </a:extLst>
          </p:cNvPr>
          <p:cNvSpPr txBox="1"/>
          <p:nvPr/>
        </p:nvSpPr>
        <p:spPr>
          <a:xfrm>
            <a:off x="8242738" y="441563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</a:t>
            </a:r>
            <a:r>
              <a:rPr kumimoji="1" lang="ko-KR" altLang="en-US" sz="11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일변수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모델 오차율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9197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54FB2-C7AA-6A40-AA08-AEE57DEA40D9}"/>
              </a:ext>
            </a:extLst>
          </p:cNvPr>
          <p:cNvSpPr txBox="1"/>
          <p:nvPr/>
        </p:nvSpPr>
        <p:spPr>
          <a:xfrm>
            <a:off x="777547" y="738962"/>
            <a:ext cx="5796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두 변수에 기반한 남녀 분류 모델 생성 </a:t>
            </a:r>
            <a:r>
              <a:rPr kumimoji="1" lang="en-US" altLang="ko-KR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–</a:t>
            </a:r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직선 결정 경계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9886D-F64D-994C-9F91-2CB7BEAA6808}"/>
              </a:ext>
            </a:extLst>
          </p:cNvPr>
          <p:cNvSpPr txBox="1"/>
          <p:nvPr/>
        </p:nvSpPr>
        <p:spPr>
          <a:xfrm>
            <a:off x="2203255" y="5918304"/>
            <a:ext cx="797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2.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남녀데이터가 겹치는 부분의 선을 여러 개 그려보았고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그 중 가장 낮은 오차율을 보인 직선을 선택했다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5D845E-0251-2744-9179-CDB0E70BB93F}"/>
              </a:ext>
            </a:extLst>
          </p:cNvPr>
          <p:cNvSpPr/>
          <p:nvPr/>
        </p:nvSpPr>
        <p:spPr>
          <a:xfrm>
            <a:off x="-716703" y="6434662"/>
            <a:ext cx="1683835" cy="1605776"/>
          </a:xfrm>
          <a:prstGeom prst="rect">
            <a:avLst/>
          </a:prstGeom>
          <a:solidFill>
            <a:srgbClr val="1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2B6E5-5C29-044E-8CA9-3DE4892917F0}"/>
              </a:ext>
            </a:extLst>
          </p:cNvPr>
          <p:cNvSpPr/>
          <p:nvPr/>
        </p:nvSpPr>
        <p:spPr>
          <a:xfrm>
            <a:off x="344252" y="5978605"/>
            <a:ext cx="789006" cy="752430"/>
          </a:xfrm>
          <a:prstGeom prst="rect">
            <a:avLst/>
          </a:prstGeom>
          <a:solidFill>
            <a:srgbClr val="DCE4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870057-0CF7-6B47-A89F-72693BB600E6}"/>
              </a:ext>
            </a:extLst>
          </p:cNvPr>
          <p:cNvSpPr/>
          <p:nvPr/>
        </p:nvSpPr>
        <p:spPr>
          <a:xfrm>
            <a:off x="636584" y="6212898"/>
            <a:ext cx="993348" cy="947299"/>
          </a:xfrm>
          <a:prstGeom prst="rect">
            <a:avLst/>
          </a:prstGeom>
          <a:solidFill>
            <a:srgbClr val="3E72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FE9C5-AF1B-E24D-82D0-FDDAA49869EF}"/>
              </a:ext>
            </a:extLst>
          </p:cNvPr>
          <p:cNvSpPr txBox="1"/>
          <p:nvPr/>
        </p:nvSpPr>
        <p:spPr>
          <a:xfrm>
            <a:off x="2808660" y="5022673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두 변수 분류 모델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코드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A794FD-551E-1343-9D5E-534C867A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1" y="1360836"/>
            <a:ext cx="5613174" cy="34609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0597D6-7197-5842-8B99-5F028AC97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1"/>
          <a:stretch/>
        </p:blipFill>
        <p:spPr>
          <a:xfrm>
            <a:off x="6908862" y="4503380"/>
            <a:ext cx="3644900" cy="400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4E08E1-25B7-7D40-9FF1-AB7F1FB88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62" y="1276835"/>
            <a:ext cx="4646554" cy="26802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351C3F-0B2C-5F4B-91B2-0C209BC77237}"/>
              </a:ext>
            </a:extLst>
          </p:cNvPr>
          <p:cNvSpPr txBox="1"/>
          <p:nvPr/>
        </p:nvSpPr>
        <p:spPr>
          <a:xfrm>
            <a:off x="8400821" y="4046696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두 변수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Scatter Plot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EFCC9A-FA3D-3944-98F1-BD35961A0254}"/>
              </a:ext>
            </a:extLst>
          </p:cNvPr>
          <p:cNvSpPr txBox="1"/>
          <p:nvPr/>
        </p:nvSpPr>
        <p:spPr>
          <a:xfrm>
            <a:off x="8493795" y="5022673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[ </a:t>
            </a:r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두 변수 모델 오차율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0E2648-C3C6-8246-9B0B-E29799426F2C}"/>
              </a:ext>
            </a:extLst>
          </p:cNvPr>
          <p:cNvSpPr txBox="1"/>
          <p:nvPr/>
        </p:nvSpPr>
        <p:spPr>
          <a:xfrm>
            <a:off x="2203255" y="5556107"/>
            <a:ext cx="8454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1.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Scatter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plot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을 그려서 데이터와 직선을 시각화 했고 직선을 기준으로 오차율을 구할 수 있는 함수를  제작했다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23B3F-5255-7541-896D-BD0AA9F4D3C2}"/>
              </a:ext>
            </a:extLst>
          </p:cNvPr>
          <p:cNvSpPr txBox="1"/>
          <p:nvPr/>
        </p:nvSpPr>
        <p:spPr>
          <a:xfrm>
            <a:off x="2203255" y="6259266"/>
            <a:ext cx="5774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3.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그 결과 오차율 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9%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로 </a:t>
            </a:r>
            <a:r>
              <a:rPr kumimoji="1" lang="ko-KR" altLang="en-US" sz="14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일변량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분류모델과</a:t>
            </a:r>
            <a:r>
              <a:rPr kumimoji="1" lang="ko-KR" altLang="en-US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비슷한 결과를 확인 할 수 있었다</a:t>
            </a:r>
            <a:r>
              <a:rPr kumimoji="1" lang="en-US" altLang="ko-KR" sz="1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18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71E914-1DF9-6D4A-AD1D-6FF56EB31BD9}"/>
              </a:ext>
            </a:extLst>
          </p:cNvPr>
          <p:cNvGrpSpPr/>
          <p:nvPr/>
        </p:nvGrpSpPr>
        <p:grpSpPr>
          <a:xfrm>
            <a:off x="3282845" y="1554471"/>
            <a:ext cx="5626309" cy="741962"/>
            <a:chOff x="549753" y="2883875"/>
            <a:chExt cx="1800975" cy="1800977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2BF4D1E6-0674-7248-AA25-6843772551A5}"/>
                </a:ext>
              </a:extLst>
            </p:cNvPr>
            <p:cNvSpPr/>
            <p:nvPr/>
          </p:nvSpPr>
          <p:spPr>
            <a:xfrm>
              <a:off x="549753" y="2883877"/>
              <a:ext cx="1800975" cy="1800975"/>
            </a:xfrm>
            <a:prstGeom prst="roundRect">
              <a:avLst>
                <a:gd name="adj" fmla="val 25129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889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D9A75833-0730-E84C-8FB5-56686963E26F}"/>
                </a:ext>
              </a:extLst>
            </p:cNvPr>
            <p:cNvSpPr/>
            <p:nvPr/>
          </p:nvSpPr>
          <p:spPr>
            <a:xfrm>
              <a:off x="549753" y="2883875"/>
              <a:ext cx="1800975" cy="1800977"/>
            </a:xfrm>
            <a:prstGeom prst="roundRect">
              <a:avLst>
                <a:gd name="adj" fmla="val 25129"/>
              </a:avLst>
            </a:prstGeom>
            <a:solidFill>
              <a:schemeClr val="bg1"/>
            </a:solidFill>
            <a:ln>
              <a:noFill/>
            </a:ln>
            <a:effectLst>
              <a:outerShdw blurRad="207517" dist="96671" dir="13500000" algn="br" rotWithShape="0">
                <a:prstClr val="black">
                  <a:alpha val="848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454FB2-C7AA-6A40-AA08-AEE57DEA40D9}"/>
              </a:ext>
            </a:extLst>
          </p:cNvPr>
          <p:cNvSpPr txBox="1"/>
          <p:nvPr/>
        </p:nvSpPr>
        <p:spPr>
          <a:xfrm>
            <a:off x="3891218" y="1725397"/>
            <a:ext cx="4086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위의 두 모델을 항공대에 적용한다면</a:t>
            </a:r>
            <a:r>
              <a:rPr kumimoji="1" lang="en-US" altLang="ko-KR" sz="2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?</a:t>
            </a:r>
            <a:endParaRPr kumimoji="1" lang="ko-KR" altLang="en-US" sz="2000" b="1" dirty="0">
              <a:solidFill>
                <a:srgbClr val="102C4E"/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5D845E-0251-2744-9179-CDB0E70BB93F}"/>
              </a:ext>
            </a:extLst>
          </p:cNvPr>
          <p:cNvSpPr/>
          <p:nvPr/>
        </p:nvSpPr>
        <p:spPr>
          <a:xfrm>
            <a:off x="-716703" y="6434662"/>
            <a:ext cx="1683835" cy="1605776"/>
          </a:xfrm>
          <a:prstGeom prst="rect">
            <a:avLst/>
          </a:prstGeom>
          <a:solidFill>
            <a:srgbClr val="1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2B6E5-5C29-044E-8CA9-3DE4892917F0}"/>
              </a:ext>
            </a:extLst>
          </p:cNvPr>
          <p:cNvSpPr/>
          <p:nvPr/>
        </p:nvSpPr>
        <p:spPr>
          <a:xfrm>
            <a:off x="344252" y="5978605"/>
            <a:ext cx="789006" cy="752430"/>
          </a:xfrm>
          <a:prstGeom prst="rect">
            <a:avLst/>
          </a:prstGeom>
          <a:solidFill>
            <a:srgbClr val="DCE4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870057-0CF7-6B47-A89F-72693BB600E6}"/>
              </a:ext>
            </a:extLst>
          </p:cNvPr>
          <p:cNvSpPr/>
          <p:nvPr/>
        </p:nvSpPr>
        <p:spPr>
          <a:xfrm>
            <a:off x="636584" y="6212898"/>
            <a:ext cx="993348" cy="947299"/>
          </a:xfrm>
          <a:prstGeom prst="rect">
            <a:avLst/>
          </a:prstGeom>
          <a:solidFill>
            <a:srgbClr val="3E72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23B3F-5255-7541-896D-BD0AA9F4D3C2}"/>
              </a:ext>
            </a:extLst>
          </p:cNvPr>
          <p:cNvSpPr txBox="1"/>
          <p:nvPr/>
        </p:nvSpPr>
        <p:spPr>
          <a:xfrm>
            <a:off x="2331988" y="4561568"/>
            <a:ext cx="7528023" cy="1141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b="1" dirty="0">
                <a:solidFill>
                  <a:srgbClr val="3E72B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항공대 학생들의 키와 몸무게</a:t>
            </a:r>
            <a:r>
              <a:rPr kumimoji="1" lang="en-US" altLang="ko-KR" b="1" dirty="0">
                <a:solidFill>
                  <a:srgbClr val="3E72B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 </a:t>
            </a:r>
            <a:r>
              <a:rPr kumimoji="1" lang="ko-KR" altLang="en-US" b="1" dirty="0" err="1">
                <a:solidFill>
                  <a:srgbClr val="3E72B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남녀비율에</a:t>
            </a:r>
            <a:r>
              <a:rPr kumimoji="1" lang="ko-KR" altLang="en-US" b="1" dirty="0">
                <a:solidFill>
                  <a:srgbClr val="3E72B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맞게 데이터를 적절히 </a:t>
            </a:r>
            <a:r>
              <a:rPr kumimoji="1" lang="en-US" altLang="ko-KR" b="1" dirty="0">
                <a:solidFill>
                  <a:srgbClr val="3E72B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scaling</a:t>
            </a:r>
            <a:r>
              <a:rPr kumimoji="1" lang="ko-KR" altLang="en-US" b="1" dirty="0">
                <a:solidFill>
                  <a:srgbClr val="3E72B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한다</a:t>
            </a:r>
            <a:r>
              <a:rPr kumimoji="1" lang="en-US" altLang="ko-KR" b="1" dirty="0">
                <a:solidFill>
                  <a:srgbClr val="3E72B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kumimoji="1" lang="ko-KR" altLang="en-US" sz="4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</a:t>
            </a:r>
            <a:endParaRPr kumimoji="1" lang="en-US" altLang="ko-KR" sz="14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&gt;</a:t>
            </a:r>
            <a:r>
              <a:rPr kumimoji="1" lang="ko-KR" altLang="en-US" sz="16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항공대는 남녀 비율이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4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대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1</a:t>
            </a:r>
            <a:r>
              <a:rPr kumimoji="1" lang="ko-KR" altLang="en-US" sz="16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이므로 데이터에서 남자의 분포를 </a:t>
            </a:r>
            <a:r>
              <a:rPr kumimoji="1" lang="en-US" altLang="ko-KR" sz="16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4</a:t>
            </a:r>
            <a:r>
              <a:rPr kumimoji="1" lang="ko-KR" altLang="en-US" sz="16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배를 해준다</a:t>
            </a:r>
            <a:endParaRPr kumimoji="1" lang="en-US" altLang="ko-KR" sz="16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&gt;</a:t>
            </a:r>
            <a:r>
              <a:rPr kumimoji="1" lang="ko-KR" altLang="en-US" sz="1600" dirty="0">
                <a:solidFill>
                  <a:schemeClr val="bg2">
                    <a:lumMod val="25000"/>
                  </a:schemeClr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 스케일링 후 모델을 수정한 뒤 데이터를 적용시킨다</a:t>
            </a:r>
            <a:endParaRPr kumimoji="1" lang="en-US" altLang="ko-KR" sz="1600" dirty="0">
              <a:solidFill>
                <a:schemeClr val="bg2">
                  <a:lumMod val="25000"/>
                </a:schemeClr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B4123A-DA44-3B43-A2A4-313281A8D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875" b="61576"/>
          <a:stretch/>
        </p:blipFill>
        <p:spPr>
          <a:xfrm>
            <a:off x="3643810" y="2636497"/>
            <a:ext cx="4904379" cy="4343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E8859-8E58-334C-A025-55FBA09F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810" y="3208397"/>
            <a:ext cx="4904379" cy="9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2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0C4264-0434-C34A-95B6-C95DCF6BD663}"/>
              </a:ext>
            </a:extLst>
          </p:cNvPr>
          <p:cNvSpPr/>
          <p:nvPr/>
        </p:nvSpPr>
        <p:spPr>
          <a:xfrm>
            <a:off x="7049099" y="3113294"/>
            <a:ext cx="305419" cy="291261"/>
          </a:xfrm>
          <a:prstGeom prst="rect">
            <a:avLst/>
          </a:prstGeom>
          <a:solidFill>
            <a:srgbClr val="3E72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1561-972E-004F-8B35-DAB0D9304472}"/>
              </a:ext>
            </a:extLst>
          </p:cNvPr>
          <p:cNvSpPr txBox="1"/>
          <p:nvPr/>
        </p:nvSpPr>
        <p:spPr>
          <a:xfrm>
            <a:off x="4837482" y="3113294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rgbClr val="102C4E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감사합니다</a:t>
            </a:r>
            <a:endParaRPr kumimoji="1" lang="ko-KR" altLang="en-US" b="1" dirty="0">
              <a:solidFill>
                <a:srgbClr val="102C4E"/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5ACAF0-4889-0542-AB25-7A7D80F194BA}"/>
              </a:ext>
            </a:extLst>
          </p:cNvPr>
          <p:cNvSpPr/>
          <p:nvPr/>
        </p:nvSpPr>
        <p:spPr>
          <a:xfrm>
            <a:off x="-669074" y="5943599"/>
            <a:ext cx="1683835" cy="1605776"/>
          </a:xfrm>
          <a:prstGeom prst="rect">
            <a:avLst/>
          </a:prstGeom>
          <a:solidFill>
            <a:srgbClr val="1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86F1D6-59C6-A245-B5A3-C86B2E1546BF}"/>
              </a:ext>
            </a:extLst>
          </p:cNvPr>
          <p:cNvSpPr/>
          <p:nvPr/>
        </p:nvSpPr>
        <p:spPr>
          <a:xfrm>
            <a:off x="391881" y="5487542"/>
            <a:ext cx="789006" cy="752430"/>
          </a:xfrm>
          <a:prstGeom prst="rect">
            <a:avLst/>
          </a:prstGeom>
          <a:solidFill>
            <a:srgbClr val="DCE4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0E5B7A-D469-C648-BB56-7EC0F69C4FD1}"/>
              </a:ext>
            </a:extLst>
          </p:cNvPr>
          <p:cNvSpPr/>
          <p:nvPr/>
        </p:nvSpPr>
        <p:spPr>
          <a:xfrm>
            <a:off x="684213" y="5721835"/>
            <a:ext cx="993348" cy="947299"/>
          </a:xfrm>
          <a:prstGeom prst="rect">
            <a:avLst/>
          </a:prstGeom>
          <a:solidFill>
            <a:srgbClr val="3E72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70C721B-FEAA-C54B-883F-A7861B0816B4}"/>
              </a:ext>
            </a:extLst>
          </p:cNvPr>
          <p:cNvSpPr/>
          <p:nvPr/>
        </p:nvSpPr>
        <p:spPr>
          <a:xfrm>
            <a:off x="7257565" y="2997550"/>
            <a:ext cx="214998" cy="205032"/>
          </a:xfrm>
          <a:prstGeom prst="rect">
            <a:avLst/>
          </a:prstGeom>
          <a:solidFill>
            <a:srgbClr val="DCE4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10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4EFCD23147AF47A5CAA293264C5664" ma:contentTypeVersion="8" ma:contentTypeDescription="Create a new document." ma:contentTypeScope="" ma:versionID="8ef1aded96e5ac1cfec58f9aa8a90a77">
  <xsd:schema xmlns:xsd="http://www.w3.org/2001/XMLSchema" xmlns:xs="http://www.w3.org/2001/XMLSchema" xmlns:p="http://schemas.microsoft.com/office/2006/metadata/properties" xmlns:ns2="b3add19b-9f19-45b1-8297-ce761442709a" targetNamespace="http://schemas.microsoft.com/office/2006/metadata/properties" ma:root="true" ma:fieldsID="9f659ceb38351b7de840d85791ff0131" ns2:_="">
    <xsd:import namespace="b3add19b-9f19-45b1-8297-ce76144270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dd19b-9f19-45b1-8297-ce76144270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A10ED0-EDA5-453C-B732-AE6606428792}"/>
</file>

<file path=customXml/itemProps2.xml><?xml version="1.0" encoding="utf-8"?>
<ds:datastoreItem xmlns:ds="http://schemas.openxmlformats.org/officeDocument/2006/customXml" ds:itemID="{2C5953A5-DE20-4200-B758-89382B5C9ED7}"/>
</file>

<file path=customXml/itemProps3.xml><?xml version="1.0" encoding="utf-8"?>
<ds:datastoreItem xmlns:ds="http://schemas.openxmlformats.org/officeDocument/2006/customXml" ds:itemID="{9D359178-E9AD-4218-9BD7-DD256FDEB93C}"/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425</Words>
  <Application>Microsoft Macintosh PowerPoint</Application>
  <PresentationFormat>와이드스크린</PresentationFormat>
  <Paragraphs>54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Elice DigitalBaeum OTF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이혜인(***0***053)</dc:creator>
  <cp:lastModifiedBy>이혜인(***0***053)</cp:lastModifiedBy>
  <cp:revision>21</cp:revision>
  <dcterms:created xsi:type="dcterms:W3CDTF">2022-03-06T12:19:58Z</dcterms:created>
  <dcterms:modified xsi:type="dcterms:W3CDTF">2022-03-22T03:26:03Z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0x0101007C4EFCD23147AF47A5CAA293264C5664</vt:lpwstr>
  </property>
</Properties>
</file>