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4" r:id="rId9"/>
    <p:sldId id="265" r:id="rId10"/>
    <p:sldId id="266" r:id="rId11"/>
    <p:sldId id="274" r:id="rId12"/>
    <p:sldId id="304" r:id="rId13"/>
    <p:sldId id="305" r:id="rId14"/>
    <p:sldId id="267" r:id="rId15"/>
    <p:sldId id="275" r:id="rId16"/>
    <p:sldId id="269" r:id="rId17"/>
    <p:sldId id="276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84" r:id="rId28"/>
    <p:sldId id="285" r:id="rId29"/>
    <p:sldId id="286" r:id="rId30"/>
    <p:sldId id="287" r:id="rId31"/>
    <p:sldId id="288" r:id="rId32"/>
    <p:sldId id="290" r:id="rId33"/>
    <p:sldId id="294" r:id="rId34"/>
    <p:sldId id="291" r:id="rId35"/>
    <p:sldId id="292" r:id="rId36"/>
    <p:sldId id="295" r:id="rId37"/>
    <p:sldId id="296" r:id="rId38"/>
    <p:sldId id="293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6" y="28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4.xml"  /><Relationship Id="rId50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8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859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B2F766-3AA8-4A80-BCB3-1E8D9143BCF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D196-F699-4B8A-8A33-0A74AFAC8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2.png"  /><Relationship Id="rId3" Type="http://schemas.openxmlformats.org/officeDocument/2006/relationships/image" Target="../media/image3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데이터사이언스기초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smtClean="0"/>
              <a:t>최준혁 </a:t>
            </a:r>
            <a:r>
              <a:rPr lang="ko-KR" altLang="en-US" dirty="0" err="1" smtClean="0"/>
              <a:t>최지운</a:t>
            </a:r>
            <a:r>
              <a:rPr lang="ko-KR" altLang="en-US" dirty="0" smtClean="0"/>
              <a:t> 김종성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1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tree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20" y="1547240"/>
            <a:ext cx="10141268" cy="12630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31" y="3268599"/>
            <a:ext cx="5596509" cy="327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127" y="4475355"/>
            <a:ext cx="4846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최적화 및 가지치기를 하지 않은 의사결정나무 생성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11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tree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2926" y="3165157"/>
            <a:ext cx="44553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Red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195,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/>
              <a:t>8</a:t>
            </a:r>
            <a:endParaRPr lang="en-US" altLang="ko-KR" sz="2500" dirty="0" smtClean="0"/>
          </a:p>
          <a:p>
            <a:r>
              <a:rPr lang="en-US" altLang="ko-KR" sz="2500" dirty="0" smtClean="0"/>
              <a:t>White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1239,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9</a:t>
            </a:r>
            <a:endParaRPr lang="en-US" altLang="ko-KR" sz="2500" dirty="0" smtClean="0"/>
          </a:p>
          <a:p>
            <a:r>
              <a:rPr lang="ko-KR" altLang="en-US" sz="2500" dirty="0"/>
              <a:t>정확도 </a:t>
            </a:r>
            <a:r>
              <a:rPr lang="en-US" altLang="ko-KR" sz="2500" dirty="0"/>
              <a:t>: </a:t>
            </a:r>
            <a:r>
              <a:rPr lang="en-US" altLang="ko-KR" sz="2500" dirty="0" smtClean="0"/>
              <a:t>0.9883</a:t>
            </a:r>
          </a:p>
          <a:p>
            <a:r>
              <a:rPr lang="en-US" altLang="ko-KR" sz="2500" dirty="0" smtClean="0"/>
              <a:t>‘</a:t>
            </a:r>
            <a:r>
              <a:rPr lang="en-US" altLang="ko-KR" sz="2500" dirty="0"/>
              <a:t>positive 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0.9606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0.9928</a:t>
            </a:r>
            <a:endParaRPr lang="ko-KR" altLang="en-US" sz="2500" dirty="0"/>
          </a:p>
          <a:p>
            <a:endParaRPr lang="en-US" altLang="ko-KR" sz="2500" dirty="0"/>
          </a:p>
          <a:p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52" y="1826883"/>
            <a:ext cx="3658039" cy="45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의사결정나무 최적화</a:t>
            </a:r>
            <a:r>
              <a:rPr lang="en-US" altLang="ko-KR" dirty="0" smtClean="0"/>
              <a:t>(Post-pruning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9" y="1792795"/>
            <a:ext cx="10296525" cy="111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127" y="3163824"/>
            <a:ext cx="10189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Prune </a:t>
            </a:r>
            <a:r>
              <a:rPr lang="ko-KR" altLang="en-US" sz="2500" dirty="0" smtClean="0"/>
              <a:t>함수를 통해</a:t>
            </a:r>
            <a:r>
              <a:rPr lang="en-US" altLang="ko-KR" sz="2500" dirty="0" smtClean="0"/>
              <a:t>, </a:t>
            </a:r>
            <a:r>
              <a:rPr lang="en-US" altLang="ko-KR" sz="2500" dirty="0" err="1" smtClean="0"/>
              <a:t>xerror</a:t>
            </a:r>
            <a:r>
              <a:rPr lang="ko-KR" altLang="en-US" sz="2500" dirty="0" smtClean="0"/>
              <a:t>가 가장 낮은 </a:t>
            </a:r>
            <a:r>
              <a:rPr lang="en-US" altLang="ko-KR" sz="2500" dirty="0" err="1" smtClean="0"/>
              <a:t>cp</a:t>
            </a:r>
            <a:r>
              <a:rPr lang="ko-KR" altLang="en-US" sz="2500" dirty="0" smtClean="0"/>
              <a:t>값을 채택</a:t>
            </a:r>
            <a:endParaRPr lang="ko-KR" altLang="en-US" sz="2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384" y="3724056"/>
            <a:ext cx="4117086" cy="29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0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최적화된 의사결정나무</a:t>
            </a:r>
            <a:r>
              <a:rPr lang="en-US" altLang="ko-KR" dirty="0" smtClean="0"/>
              <a:t>(post pruning)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CF5D9-0410-49AA-9A05-DC0CEBC7EBC9}"/>
              </a:ext>
            </a:extLst>
          </p:cNvPr>
          <p:cNvSpPr txBox="1"/>
          <p:nvPr/>
        </p:nvSpPr>
        <p:spPr>
          <a:xfrm>
            <a:off x="6102927" y="2579702"/>
            <a:ext cx="490634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red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정분류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194</a:t>
            </a:r>
            <a:r>
              <a:rPr lang="en-US" altLang="ko-KR" sz="2500" dirty="0" smtClean="0"/>
              <a:t>, </a:t>
            </a:r>
            <a:r>
              <a:rPr lang="ko-KR" altLang="en-US" sz="2500" dirty="0" err="1"/>
              <a:t>오분류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9</a:t>
            </a:r>
            <a:endParaRPr lang="en-US" altLang="ko-KR" sz="2500" dirty="0"/>
          </a:p>
          <a:p>
            <a:r>
              <a:rPr lang="en-US" altLang="ko-KR" sz="2500" dirty="0"/>
              <a:t>white </a:t>
            </a:r>
            <a:r>
              <a:rPr lang="ko-KR" altLang="en-US" sz="2500" dirty="0" err="1"/>
              <a:t>정분류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1238, </a:t>
            </a:r>
            <a:r>
              <a:rPr lang="ko-KR" altLang="en-US" sz="2500" dirty="0" err="1"/>
              <a:t>오분류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10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정확도 </a:t>
            </a:r>
            <a:r>
              <a:rPr lang="en-US" altLang="ko-KR" sz="2500" dirty="0" smtClean="0"/>
              <a:t>0.9869</a:t>
            </a:r>
            <a:endParaRPr lang="en-US" altLang="ko-KR" sz="2500" dirty="0"/>
          </a:p>
          <a:p>
            <a:r>
              <a:rPr lang="en-US" altLang="ko-KR" sz="2500" dirty="0"/>
              <a:t>‘positive </a:t>
            </a:r>
            <a:r>
              <a:rPr lang="en-US" altLang="ko-KR" sz="2500" dirty="0" err="1"/>
              <a:t>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0.9557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0.9920</a:t>
            </a:r>
            <a:endParaRPr lang="ko-KR" altLang="en-US" sz="2500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43" y="1375600"/>
            <a:ext cx="45910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최적화</a:t>
            </a:r>
            <a:r>
              <a:rPr lang="en-US" altLang="ko-KR" dirty="0" smtClean="0"/>
              <a:t>(Pre-pruning)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70" y="2404109"/>
            <a:ext cx="6238425" cy="3232638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45126" y="1472957"/>
            <a:ext cx="10725081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&gt;&gt; train </a:t>
            </a:r>
            <a:r>
              <a:rPr lang="ko-KR" altLang="en-US" dirty="0" smtClean="0"/>
              <a:t>함수를 통하여 최적 값을 찾고자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35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</a:t>
            </a:r>
            <a:r>
              <a:rPr lang="ko-KR" altLang="en-US" dirty="0" smtClean="0"/>
              <a:t>최적화</a:t>
            </a:r>
            <a:r>
              <a:rPr lang="en-US" altLang="ko-KR" dirty="0"/>
              <a:t>(Pre-pruning)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45126" y="1472957"/>
            <a:ext cx="10725081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17" y="1527021"/>
            <a:ext cx="5885130" cy="4461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9479" y="4466746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partFit1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6567" y="5848609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lot(rpartFit1)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85" y="4836078"/>
            <a:ext cx="47983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cp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값이 약</a:t>
            </a:r>
            <a:r>
              <a:rPr lang="en-US" altLang="ko-KR" sz="2500" dirty="0" smtClean="0"/>
              <a:t> </a:t>
            </a:r>
            <a:r>
              <a:rPr lang="en-US" altLang="ko-KR" sz="2500" dirty="0" smtClean="0"/>
              <a:t>0.004</a:t>
            </a:r>
            <a:r>
              <a:rPr lang="ko-KR" altLang="en-US" sz="2500" dirty="0" smtClean="0"/>
              <a:t>일 </a:t>
            </a:r>
            <a:r>
              <a:rPr lang="ko-KR" altLang="en-US" sz="2500" dirty="0" smtClean="0"/>
              <a:t>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효율적인 성능을 보여줌</a:t>
            </a:r>
            <a:endParaRPr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03" y="2142646"/>
            <a:ext cx="3943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최적화</a:t>
            </a:r>
            <a:r>
              <a:rPr lang="en-US" altLang="ko-KR" dirty="0" smtClean="0"/>
              <a:t>(Pre-pruning)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18278" y="1473061"/>
            <a:ext cx="11578522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max depth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&gt;&gt; train </a:t>
            </a:r>
            <a:r>
              <a:rPr lang="ko-KR" altLang="en-US" dirty="0" smtClean="0"/>
              <a:t>함수를 통하여 최적 </a:t>
            </a:r>
            <a:r>
              <a:rPr lang="en-US" altLang="ko-KR" dirty="0" smtClean="0"/>
              <a:t>max depth </a:t>
            </a:r>
            <a:r>
              <a:rPr lang="ko-KR" altLang="en-US" dirty="0" smtClean="0"/>
              <a:t>값을 찾고자 함 </a:t>
            </a:r>
            <a:endParaRPr lang="en-US" altLang="ko-KR" dirty="0" smtClean="0"/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36" y="2353290"/>
            <a:ext cx="5798061" cy="2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ko-KR" altLang="en-US" dirty="0"/>
              <a:t>의사결정나무 최적화</a:t>
            </a:r>
            <a:r>
              <a:rPr lang="en-US" altLang="ko-KR" dirty="0"/>
              <a:t>(Pre-pruning)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8278" y="1473061"/>
            <a:ext cx="11578522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max depth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&gt;&gt; train </a:t>
            </a:r>
            <a:r>
              <a:rPr lang="ko-KR" altLang="en-US" dirty="0" smtClean="0"/>
              <a:t>함수를 통하여 최적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찾고자 함 </a:t>
            </a:r>
            <a:endParaRPr lang="en-US" altLang="ko-KR" dirty="0" smtClean="0"/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27" y="2197738"/>
            <a:ext cx="5389737" cy="39775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61" y="2643198"/>
            <a:ext cx="2887019" cy="1735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9479" y="4466746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rpartFit2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0373" y="4836078"/>
            <a:ext cx="46107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Maxdepth</a:t>
            </a:r>
            <a:r>
              <a:rPr lang="ko-KR" altLang="en-US" sz="2500" dirty="0"/>
              <a:t>가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9</a:t>
            </a:r>
            <a:r>
              <a:rPr lang="ko-KR" altLang="en-US" sz="2500" dirty="0" smtClean="0"/>
              <a:t>일 </a:t>
            </a:r>
            <a:r>
              <a:rPr lang="ko-KR" altLang="en-US" sz="2500" dirty="0" smtClean="0"/>
              <a:t>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효율적인 성능을 보여줌</a:t>
            </a:r>
            <a:r>
              <a:rPr lang="en-US" altLang="ko-KR" sz="2500" dirty="0" smtClean="0"/>
              <a:t> 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8181911" y="6175248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plot(rpartFit2)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55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최적화</a:t>
            </a:r>
            <a:r>
              <a:rPr lang="en-US" altLang="ko-KR" dirty="0" smtClean="0"/>
              <a:t>(Pre-pruning)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35398" y="1430494"/>
            <a:ext cx="11596810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minsplit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&gt;&gt; </a:t>
            </a:r>
            <a:r>
              <a:rPr lang="en-US" altLang="ko-KR" dirty="0" err="1" smtClean="0"/>
              <a:t>ggplot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학습곡선을</a:t>
            </a:r>
            <a:r>
              <a:rPr lang="ko-KR" altLang="en-US" dirty="0" smtClean="0"/>
              <a:t> 통해 최적 값 찾고자 함</a:t>
            </a:r>
            <a:endParaRPr lang="en-US" altLang="ko-KR" dirty="0" smtClean="0"/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4010" y="3631851"/>
            <a:ext cx="53283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For loop </a:t>
            </a:r>
            <a:r>
              <a:rPr lang="ko-KR" altLang="en-US" sz="2500" dirty="0" smtClean="0"/>
              <a:t>이용 </a:t>
            </a:r>
            <a:r>
              <a:rPr lang="en-US" altLang="ko-KR" sz="2500" dirty="0" smtClean="0"/>
              <a:t>&gt;&gt; 1</a:t>
            </a:r>
            <a:r>
              <a:rPr lang="ko-KR" altLang="en-US" sz="2500" dirty="0" smtClean="0"/>
              <a:t>부터 </a:t>
            </a:r>
            <a:r>
              <a:rPr lang="en-US" altLang="ko-KR" sz="2500" dirty="0" smtClean="0"/>
              <a:t>100</a:t>
            </a:r>
            <a:r>
              <a:rPr lang="ko-KR" altLang="en-US" sz="2500" dirty="0" smtClean="0"/>
              <a:t>까지 </a:t>
            </a:r>
            <a:r>
              <a:rPr lang="en-US" altLang="ko-KR" sz="2500" dirty="0" err="1" smtClean="0"/>
              <a:t>minsplit</a:t>
            </a:r>
            <a:r>
              <a:rPr lang="ko-KR" altLang="en-US" sz="2500" dirty="0" smtClean="0"/>
              <a:t>을 조절하면서 최대 정확도를 보이는 </a:t>
            </a:r>
            <a:r>
              <a:rPr lang="en-US" altLang="ko-KR" sz="2500" dirty="0" err="1" smtClean="0"/>
              <a:t>minsplit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값 선택</a:t>
            </a:r>
            <a:endParaRPr lang="ko-KR" altLang="en-US" sz="2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162288"/>
            <a:ext cx="5461254" cy="42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의사결정나무 최적화</a:t>
            </a:r>
            <a:r>
              <a:rPr lang="en-US" altLang="ko-KR" dirty="0"/>
              <a:t>(Pre-pruning)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35398" y="1430494"/>
            <a:ext cx="11596810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minsplit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&gt;&gt; </a:t>
            </a:r>
            <a:r>
              <a:rPr lang="en-US" altLang="ko-KR" dirty="0" err="1" smtClean="0"/>
              <a:t>ggplot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학습곡선을</a:t>
            </a:r>
            <a:r>
              <a:rPr lang="ko-KR" altLang="en-US" dirty="0" smtClean="0"/>
              <a:t> 통해 최적 값 찾고자 함</a:t>
            </a:r>
            <a:endParaRPr lang="en-US" altLang="ko-KR" dirty="0" smtClean="0"/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41" y="2054268"/>
            <a:ext cx="5793668" cy="4466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918" y="3856875"/>
            <a:ext cx="4321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최적의 성능을 보여주는 </a:t>
            </a:r>
            <a:r>
              <a:rPr lang="en-US" altLang="ko-KR" sz="2500" dirty="0" err="1" smtClean="0"/>
              <a:t>minsplit</a:t>
            </a:r>
            <a:r>
              <a:rPr lang="en-US" altLang="ko-KR" sz="2500" dirty="0" smtClean="0"/>
              <a:t> &gt;&gt; 19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406708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500"/>
              <a:t>데이터</a:t>
            </a:r>
            <a:r>
              <a:rPr lang="en-US" altLang="ko-KR" sz="3500"/>
              <a:t> </a:t>
            </a:r>
            <a:r>
              <a:rPr lang="ko-KR" altLang="en-US" sz="3500"/>
              <a:t>소개 및 </a:t>
            </a:r>
            <a:r>
              <a:rPr lang="en-US" altLang="ko-KR" sz="3500"/>
              <a:t>EDA</a:t>
            </a:r>
            <a:endParaRPr lang="en-US" altLang="ko-KR" sz="3500"/>
          </a:p>
          <a:p>
            <a:pPr lvl="0">
              <a:defRPr/>
            </a:pPr>
            <a:r>
              <a:rPr lang="ko-KR" altLang="en-US" sz="3500"/>
              <a:t>데이터 전처리</a:t>
            </a:r>
            <a:endParaRPr lang="ko-KR" altLang="en-US" sz="3500"/>
          </a:p>
          <a:p>
            <a:pPr lvl="0">
              <a:defRPr/>
            </a:pPr>
            <a:r>
              <a:rPr lang="ko-KR" altLang="en-US" sz="3500"/>
              <a:t>의사결정나무</a:t>
            </a:r>
            <a:endParaRPr lang="ko-KR" altLang="en-US" sz="3500"/>
          </a:p>
          <a:p>
            <a:pPr lvl="0">
              <a:defRPr/>
            </a:pPr>
            <a:r>
              <a:rPr lang="en-US" altLang="ko-KR" sz="3500"/>
              <a:t>ann</a:t>
            </a:r>
            <a:r>
              <a:rPr lang="ko-KR" altLang="en-US" sz="3500"/>
              <a:t>모델</a:t>
            </a:r>
            <a:endParaRPr lang="ko-KR" altLang="en-US" sz="3500"/>
          </a:p>
          <a:p>
            <a:pPr lvl="0">
              <a:defRPr/>
            </a:pPr>
            <a:r>
              <a:rPr lang="en-US" altLang="ko-KR" sz="3500"/>
              <a:t>svm</a:t>
            </a:r>
            <a:r>
              <a:rPr lang="ko-KR" altLang="en-US" sz="3500"/>
              <a:t>모델</a:t>
            </a:r>
            <a:endParaRPr lang="ko-KR" altLang="en-US" sz="3500"/>
          </a:p>
          <a:p>
            <a:pPr lvl="0">
              <a:defRPr/>
            </a:pPr>
            <a:r>
              <a:rPr lang="ko-KR" altLang="en-US" sz="3500"/>
              <a:t>모델비교</a:t>
            </a:r>
            <a:endParaRPr lang="ko-KR" altLang="en-US" sz="3500"/>
          </a:p>
          <a:p>
            <a:pPr lvl="0">
              <a:defRPr/>
            </a:pPr>
            <a:r>
              <a:rPr lang="ko-KR" altLang="en-US" sz="3500"/>
              <a:t>분포기반</a:t>
            </a:r>
            <a:r>
              <a:rPr lang="en-US" altLang="ko-KR" sz="3500"/>
              <a:t>vs</a:t>
            </a:r>
            <a:r>
              <a:rPr lang="ko-KR" altLang="en-US" sz="3500"/>
              <a:t>경계기반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최적화된 의사결정나무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5047" y="1954060"/>
            <a:ext cx="69519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Cp</a:t>
            </a:r>
            <a:r>
              <a:rPr lang="en-US" altLang="ko-KR" sz="2500" dirty="0" smtClean="0"/>
              <a:t>=0.004, </a:t>
            </a:r>
            <a:r>
              <a:rPr lang="en-US" altLang="ko-KR" sz="2500" dirty="0" err="1" smtClean="0"/>
              <a:t>mexdepth</a:t>
            </a:r>
            <a:r>
              <a:rPr lang="en-US" altLang="ko-KR" sz="2500" dirty="0" smtClean="0"/>
              <a:t>=6, </a:t>
            </a:r>
            <a:r>
              <a:rPr lang="en-US" altLang="ko-KR" sz="2500" dirty="0" err="1" smtClean="0"/>
              <a:t>minsplit</a:t>
            </a:r>
            <a:r>
              <a:rPr lang="en-US" altLang="ko-KR" sz="2500" dirty="0" smtClean="0"/>
              <a:t>=19</a:t>
            </a:r>
            <a:r>
              <a:rPr lang="ko-KR" altLang="en-US" sz="2500" dirty="0" smtClean="0"/>
              <a:t>일 때 최적화</a:t>
            </a:r>
            <a:endParaRPr lang="ko-KR" altLang="en-US" sz="2500" dirty="0"/>
          </a:p>
        </p:txBody>
      </p:sp>
      <p:sp>
        <p:nvSpPr>
          <p:cNvPr id="6" name="AutoShape 2" descr="http://127.0.0.1:30854/graphics/9c337c15-9248-403e-a2e5-cc15da2761c0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http://127.0.0.1:30854/graphics/9c337c15-9248-403e-a2e5-cc15da2761c0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http://127.0.0.1:30854/graphics/plot_zoom_png?width=1200&amp;height=900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http://127.0.0.1:30854/graphics/588bee16-35b6-4d3c-bd8d-d4c21f7b34c3.png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23" y="3016884"/>
            <a:ext cx="5440471" cy="38309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6" y="1691304"/>
            <a:ext cx="34194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최적화된 의사결정나무 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47" y="1449171"/>
            <a:ext cx="4414942" cy="52773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9279" y="1565753"/>
            <a:ext cx="57118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Red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194,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9</a:t>
            </a:r>
          </a:p>
          <a:p>
            <a:r>
              <a:rPr lang="en-US" altLang="ko-KR" sz="2500" dirty="0" smtClean="0"/>
              <a:t>White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1238, </a:t>
            </a:r>
            <a:r>
              <a:rPr lang="ko-KR" altLang="en-US" sz="2500" dirty="0" err="1" smtClean="0"/>
              <a:t>오분류</a:t>
            </a:r>
            <a:r>
              <a:rPr lang="en-US" altLang="ko-KR" sz="2500" dirty="0" smtClean="0"/>
              <a:t>10</a:t>
            </a:r>
          </a:p>
          <a:p>
            <a:r>
              <a:rPr lang="ko-KR" altLang="en-US" sz="2500" dirty="0" smtClean="0"/>
              <a:t>정확도 </a:t>
            </a:r>
            <a:r>
              <a:rPr lang="en-US" altLang="ko-KR" sz="2500" dirty="0" smtClean="0"/>
              <a:t>0.9869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09" y="2785164"/>
            <a:ext cx="4043792" cy="2847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9279" y="5862181"/>
            <a:ext cx="5247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비슷한 정확도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하지만 시각적으로 분석하기에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훨씬 용이함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2485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7475A-B7F0-4C7E-9BA4-CB9ADABC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ann</a:t>
            </a:r>
            <a:r>
              <a:rPr lang="ko-KR" altLang="en-US" dirty="0" smtClean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C6B73-E5FF-4E8A-BEFB-45A40D55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7" y="2062820"/>
            <a:ext cx="7474334" cy="2482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69B9EA-C24E-48D1-8E3D-9201427B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60" y="1336429"/>
            <a:ext cx="4346692" cy="3770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C144D-3645-4F02-A489-0FB5AC6B9797}"/>
              </a:ext>
            </a:extLst>
          </p:cNvPr>
          <p:cNvSpPr txBox="1"/>
          <p:nvPr/>
        </p:nvSpPr>
        <p:spPr>
          <a:xfrm>
            <a:off x="138147" y="5240744"/>
            <a:ext cx="12301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tuneLength</a:t>
            </a:r>
            <a:r>
              <a:rPr lang="en-US" altLang="ko-KR" sz="2500" dirty="0"/>
              <a:t>=3</a:t>
            </a:r>
            <a:r>
              <a:rPr lang="ko-KR" altLang="en-US" sz="2500" dirty="0"/>
              <a:t>을 통해 </a:t>
            </a:r>
            <a:r>
              <a:rPr lang="en-US" altLang="ko-KR" sz="2500" dirty="0"/>
              <a:t>train 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main parameter</a:t>
            </a:r>
            <a:r>
              <a:rPr lang="ko-KR" altLang="en-US" sz="2500" dirty="0"/>
              <a:t>에 </a:t>
            </a:r>
            <a:r>
              <a:rPr lang="en-US" altLang="ko-KR" sz="2500" dirty="0"/>
              <a:t>3</a:t>
            </a:r>
            <a:r>
              <a:rPr lang="ko-KR" altLang="en-US" sz="2500" dirty="0"/>
              <a:t>개의 </a:t>
            </a:r>
            <a:r>
              <a:rPr lang="en-US" altLang="ko-KR" sz="2500" dirty="0"/>
              <a:t>default value </a:t>
            </a:r>
            <a:r>
              <a:rPr lang="ko-KR" altLang="en-US" sz="25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92846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4F25-8D53-4B0C-B036-89E34ED5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658B8-91AF-42D5-850F-949407FA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9" y="1257716"/>
            <a:ext cx="8108156" cy="5533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DF33C-D7B7-4212-8BEA-5B8D0DB9FB31}"/>
              </a:ext>
            </a:extLst>
          </p:cNvPr>
          <p:cNvSpPr txBox="1"/>
          <p:nvPr/>
        </p:nvSpPr>
        <p:spPr>
          <a:xfrm>
            <a:off x="8377238" y="3371850"/>
            <a:ext cx="3607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decay = 0.1</a:t>
            </a:r>
          </a:p>
          <a:p>
            <a:r>
              <a:rPr lang="en-US" altLang="ko-KR" sz="2500" dirty="0"/>
              <a:t>Hidden Units</a:t>
            </a:r>
            <a:r>
              <a:rPr lang="ko-KR" altLang="en-US" sz="2500" dirty="0"/>
              <a:t>의 개수와 상관없이 최적 성능</a:t>
            </a:r>
          </a:p>
        </p:txBody>
      </p:sp>
    </p:spTree>
    <p:extLst>
      <p:ext uri="{BB962C8B-B14F-4D97-AF65-F5344CB8AC3E}">
        <p14:creationId xmlns:p14="http://schemas.microsoft.com/office/powerpoint/2010/main" val="25384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04CC2-49DA-495D-B0E3-3D227770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644" y="608012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변수중요도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9B937-3E84-4583-8BA8-2DB5DB1A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49" y="0"/>
            <a:ext cx="9880302" cy="65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C5833-AA9F-4EF6-9EE7-1E615871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ann</a:t>
            </a:r>
            <a:r>
              <a:rPr lang="ko-KR" altLang="en-US" dirty="0" smtClean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평가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D43C2-F373-48C9-A77E-33E6215359C1}"/>
              </a:ext>
            </a:extLst>
          </p:cNvPr>
          <p:cNvSpPr txBox="1"/>
          <p:nvPr/>
        </p:nvSpPr>
        <p:spPr>
          <a:xfrm>
            <a:off x="6244929" y="3001812"/>
            <a:ext cx="9098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Red </a:t>
            </a:r>
            <a:r>
              <a:rPr lang="ko-KR" altLang="en-US" sz="2500" dirty="0" err="1"/>
              <a:t>정분류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19</a:t>
            </a:r>
            <a:r>
              <a:rPr lang="en-US" altLang="ko-KR" sz="2500" dirty="0" smtClean="0"/>
              <a:t>8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오분류</a:t>
            </a:r>
            <a:r>
              <a:rPr lang="ko-KR" altLang="en-US" sz="2500" dirty="0"/>
              <a:t> </a:t>
            </a:r>
            <a:r>
              <a:rPr lang="en-US" altLang="ko-KR" sz="2500" dirty="0"/>
              <a:t>2</a:t>
            </a:r>
            <a:endParaRPr lang="en-US" altLang="ko-KR" sz="2500" dirty="0"/>
          </a:p>
          <a:p>
            <a:r>
              <a:rPr lang="en-US" altLang="ko-KR" sz="2500" dirty="0"/>
              <a:t>White </a:t>
            </a:r>
            <a:r>
              <a:rPr lang="ko-KR" altLang="en-US" sz="2500" dirty="0" err="1"/>
              <a:t>정분류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1245, </a:t>
            </a:r>
            <a:r>
              <a:rPr lang="ko-KR" altLang="en-US" sz="2500" dirty="0" err="1"/>
              <a:t>오분류</a:t>
            </a:r>
            <a:r>
              <a:rPr lang="ko-KR" altLang="en-US" sz="2500" dirty="0"/>
              <a:t> </a:t>
            </a:r>
            <a:r>
              <a:rPr lang="en-US" altLang="ko-KR" sz="2500" dirty="0"/>
              <a:t>6</a:t>
            </a:r>
            <a:endParaRPr lang="en-US" altLang="ko-KR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8B966-0D87-464D-A02C-A20B540CEA71}"/>
              </a:ext>
            </a:extLst>
          </p:cNvPr>
          <p:cNvSpPr txBox="1"/>
          <p:nvPr/>
        </p:nvSpPr>
        <p:spPr>
          <a:xfrm>
            <a:off x="6244929" y="4027742"/>
            <a:ext cx="4736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정확도 </a:t>
            </a:r>
            <a:r>
              <a:rPr lang="en-US" altLang="ko-KR" sz="2500" dirty="0" smtClean="0"/>
              <a:t>0.9945</a:t>
            </a:r>
            <a:endParaRPr lang="en-US" altLang="ko-KR" sz="2500" dirty="0"/>
          </a:p>
          <a:p>
            <a:r>
              <a:rPr lang="en-US" altLang="ko-KR" sz="2500" dirty="0"/>
              <a:t>‘positive </a:t>
            </a:r>
            <a:r>
              <a:rPr lang="en-US" altLang="ko-KR" sz="2500" dirty="0" err="1"/>
              <a:t>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0.9706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0.9984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748028"/>
            <a:ext cx="434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Epoch learning curve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1008" y="5841754"/>
            <a:ext cx="32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Roc chart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3376" y="5913120"/>
            <a:ext cx="32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lift chart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" y="2006536"/>
            <a:ext cx="5378196" cy="3719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04" y="2073979"/>
            <a:ext cx="5228449" cy="36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51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58561-5D58-40C5-8531-79713270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ann</a:t>
            </a:r>
            <a:r>
              <a:rPr lang="ko-KR" altLang="en-US" dirty="0" smtClean="0"/>
              <a:t> </a:t>
            </a:r>
            <a:r>
              <a:rPr lang="en-US" altLang="ko-KR" dirty="0"/>
              <a:t>model2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7193E-9BCB-49FA-AA50-93FAC802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1" y="2169445"/>
            <a:ext cx="6388428" cy="267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C144D-3645-4F02-A489-0FB5AC6B9797}"/>
              </a:ext>
            </a:extLst>
          </p:cNvPr>
          <p:cNvSpPr txBox="1"/>
          <p:nvPr/>
        </p:nvSpPr>
        <p:spPr>
          <a:xfrm>
            <a:off x="138147" y="5240744"/>
            <a:ext cx="12301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tuneGrid</a:t>
            </a:r>
            <a:r>
              <a:rPr lang="ko-KR" altLang="en-US" sz="2500" dirty="0" smtClean="0"/>
              <a:t>를 </a:t>
            </a:r>
            <a:r>
              <a:rPr lang="ko-KR" altLang="en-US" sz="2500" dirty="0"/>
              <a:t>통해 </a:t>
            </a:r>
            <a:r>
              <a:rPr lang="en-US" altLang="ko-KR" sz="2500" dirty="0"/>
              <a:t>train 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main </a:t>
            </a:r>
            <a:r>
              <a:rPr lang="en-US" altLang="ko-KR" sz="2500" dirty="0" err="1" smtClean="0"/>
              <a:t>paramete</a:t>
            </a:r>
            <a:r>
              <a:rPr lang="ko-KR" altLang="en-US" sz="2500" dirty="0" smtClean="0"/>
              <a:t>를 조정</a:t>
            </a:r>
            <a:endParaRPr lang="en-US" altLang="ko-KR" sz="2500" dirty="0" smtClean="0"/>
          </a:p>
          <a:p>
            <a:r>
              <a:rPr lang="en-US" altLang="ko-KR" sz="2500" dirty="0" smtClean="0"/>
              <a:t>Hidden Units -&gt; 2</a:t>
            </a:r>
            <a:r>
              <a:rPr lang="en-US" altLang="ko-KR" sz="2500" dirty="0" smtClean="0"/>
              <a:t>~</a:t>
            </a:r>
            <a:r>
              <a:rPr lang="en-US" altLang="ko-KR" sz="2500" dirty="0" smtClean="0"/>
              <a:t>15</a:t>
            </a:r>
            <a:r>
              <a:rPr lang="ko-KR" altLang="en-US" sz="2500" dirty="0" smtClean="0"/>
              <a:t> 대입</a:t>
            </a:r>
            <a:r>
              <a:rPr lang="en-US" altLang="ko-KR" sz="2500" dirty="0" smtClean="0"/>
              <a:t>, decay -&gt; 0.005, 0.0005, 0.00005</a:t>
            </a:r>
            <a:r>
              <a:rPr lang="ko-KR" altLang="en-US" sz="2500" dirty="0"/>
              <a:t> </a:t>
            </a:r>
            <a:r>
              <a:rPr lang="ko-KR" altLang="en-US" sz="2500" dirty="0" smtClean="0"/>
              <a:t>대입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819" y="2005119"/>
            <a:ext cx="4537901" cy="3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5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7B55C-FB35-4689-A265-1B23B66B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35EB4-77EF-4BBD-9567-62726471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" y="1327492"/>
            <a:ext cx="6829671" cy="5530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9CA6A-B29B-439B-8C13-411785A041CC}"/>
              </a:ext>
            </a:extLst>
          </p:cNvPr>
          <p:cNvSpPr txBox="1"/>
          <p:nvPr/>
        </p:nvSpPr>
        <p:spPr>
          <a:xfrm>
            <a:off x="7350826" y="3429000"/>
            <a:ext cx="42098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decay = 0.005</a:t>
            </a:r>
          </a:p>
          <a:p>
            <a:r>
              <a:rPr lang="en-US" altLang="ko-KR" sz="2500" dirty="0"/>
              <a:t>Hidden Units = 13</a:t>
            </a:r>
            <a:r>
              <a:rPr lang="ko-KR" altLang="en-US" sz="2500" dirty="0"/>
              <a:t>일 때</a:t>
            </a:r>
            <a:endParaRPr lang="en-US" altLang="ko-KR" sz="2500" dirty="0"/>
          </a:p>
          <a:p>
            <a:r>
              <a:rPr lang="ko-KR" altLang="en-US" sz="2500" dirty="0"/>
              <a:t>최적 성능</a:t>
            </a:r>
          </a:p>
        </p:txBody>
      </p:sp>
    </p:spTree>
    <p:extLst>
      <p:ext uri="{BB962C8B-B14F-4D97-AF65-F5344CB8AC3E}">
        <p14:creationId xmlns:p14="http://schemas.microsoft.com/office/powerpoint/2010/main" val="67421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F32EF-131E-4649-B6CF-381BFEE7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4" y="94085"/>
            <a:ext cx="10566252" cy="6385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50052-C13C-4BFD-A38C-D2D003C52A61}"/>
              </a:ext>
            </a:extLst>
          </p:cNvPr>
          <p:cNvSpPr txBox="1"/>
          <p:nvPr/>
        </p:nvSpPr>
        <p:spPr>
          <a:xfrm>
            <a:off x="5491874" y="6538977"/>
            <a:ext cx="44148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변수중요도</a:t>
            </a:r>
          </a:p>
        </p:txBody>
      </p:sp>
    </p:spTree>
    <p:extLst>
      <p:ext uri="{BB962C8B-B14F-4D97-AF65-F5344CB8AC3E}">
        <p14:creationId xmlns:p14="http://schemas.microsoft.com/office/powerpoint/2010/main" val="227430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45127" y="1472957"/>
            <a:ext cx="2574478" cy="108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Wine dataset</a:t>
            </a:r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17" y="2640775"/>
            <a:ext cx="10055541" cy="2705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7" y="2069704"/>
            <a:ext cx="1393502" cy="398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032" y="5663184"/>
            <a:ext cx="9198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str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함수를 통하여 </a:t>
            </a:r>
            <a:r>
              <a:rPr lang="en-US" altLang="ko-KR" sz="2500" dirty="0" smtClean="0"/>
              <a:t>data set</a:t>
            </a:r>
            <a:r>
              <a:rPr lang="ko-KR" altLang="en-US" sz="2500" dirty="0" smtClean="0"/>
              <a:t>을 살펴봄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120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76F6D-5E3F-42CF-96A6-B6F9045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ann</a:t>
            </a:r>
            <a:r>
              <a:rPr lang="ko-KR" altLang="en-US" dirty="0" smtClean="0"/>
              <a:t> </a:t>
            </a:r>
            <a:r>
              <a:rPr lang="en-US" altLang="ko-KR" dirty="0"/>
              <a:t>model2 </a:t>
            </a:r>
            <a:r>
              <a:rPr lang="ko-KR" altLang="en-US" dirty="0"/>
              <a:t>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AA336-09CD-464D-812E-683621C7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43" y="1529736"/>
            <a:ext cx="4483330" cy="5150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CF5D9-0410-49AA-9A05-DC0CEBC7EBC9}"/>
              </a:ext>
            </a:extLst>
          </p:cNvPr>
          <p:cNvSpPr txBox="1"/>
          <p:nvPr/>
        </p:nvSpPr>
        <p:spPr>
          <a:xfrm>
            <a:off x="6150769" y="2573606"/>
            <a:ext cx="490634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red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정분류</a:t>
            </a:r>
            <a:r>
              <a:rPr lang="ko-KR" altLang="en-US" sz="2500" dirty="0"/>
              <a:t> </a:t>
            </a:r>
            <a:r>
              <a:rPr lang="en-US" altLang="ko-KR" sz="2500" dirty="0"/>
              <a:t>468, </a:t>
            </a:r>
            <a:r>
              <a:rPr lang="ko-KR" altLang="en-US" sz="2500" dirty="0" err="1"/>
              <a:t>오분류</a:t>
            </a:r>
            <a:r>
              <a:rPr lang="ko-KR" altLang="en-US" sz="2500" dirty="0"/>
              <a:t> </a:t>
            </a:r>
            <a:r>
              <a:rPr lang="en-US" altLang="ko-KR" sz="2500" dirty="0"/>
              <a:t>5</a:t>
            </a:r>
            <a:endParaRPr lang="en-US" altLang="ko-KR" sz="2500" dirty="0"/>
          </a:p>
          <a:p>
            <a:r>
              <a:rPr lang="en-US" altLang="ko-KR" sz="2500" dirty="0"/>
              <a:t>white </a:t>
            </a:r>
            <a:r>
              <a:rPr lang="ko-KR" altLang="en-US" sz="2500" dirty="0" err="1"/>
              <a:t>정분류</a:t>
            </a:r>
            <a:r>
              <a:rPr lang="ko-KR" altLang="en-US" sz="2500" dirty="0"/>
              <a:t> </a:t>
            </a:r>
            <a:r>
              <a:rPr lang="en-US" altLang="ko-KR" sz="2500" dirty="0"/>
              <a:t>1464, </a:t>
            </a:r>
            <a:r>
              <a:rPr lang="ko-KR" altLang="en-US" sz="2500" dirty="0" err="1"/>
              <a:t>오분류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11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정확도 </a:t>
            </a:r>
            <a:r>
              <a:rPr lang="en-US" altLang="ko-KR" sz="2500" dirty="0"/>
              <a:t>0.9918</a:t>
            </a:r>
          </a:p>
          <a:p>
            <a:r>
              <a:rPr lang="en-US" altLang="ko-KR" sz="2500" dirty="0"/>
              <a:t>‘positive </a:t>
            </a:r>
            <a:r>
              <a:rPr lang="en-US" altLang="ko-KR" sz="2500" dirty="0" err="1"/>
              <a:t>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/>
              <a:t>0.9770</a:t>
            </a:r>
          </a:p>
          <a:p>
            <a:r>
              <a:rPr lang="ko-KR" altLang="en-US" sz="2500" dirty="0"/>
              <a:t>특이도 </a:t>
            </a:r>
            <a:r>
              <a:rPr lang="en-US" altLang="ko-KR" sz="2500" dirty="0"/>
              <a:t>0.9966</a:t>
            </a:r>
            <a:endParaRPr lang="ko-KR" altLang="en-US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10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odel2 Epoch learning curve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33" y="2006536"/>
            <a:ext cx="5540131" cy="3863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86" y="1945576"/>
            <a:ext cx="5515218" cy="3876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1008" y="5841754"/>
            <a:ext cx="32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Roc chart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3376" y="5913120"/>
            <a:ext cx="32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lift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00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model3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9" y="1544574"/>
            <a:ext cx="7362825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03" y="3161586"/>
            <a:ext cx="9363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tuneLength</a:t>
            </a:r>
            <a:r>
              <a:rPr lang="en-US" altLang="ko-KR" sz="2500" dirty="0" smtClean="0"/>
              <a:t>=10</a:t>
            </a:r>
            <a:r>
              <a:rPr lang="ko-KR" altLang="en-US" sz="2500" dirty="0" smtClean="0"/>
              <a:t>을 통해 </a:t>
            </a:r>
            <a:r>
              <a:rPr lang="en-US" altLang="ko-KR" sz="2500" dirty="0" smtClean="0"/>
              <a:t>train </a:t>
            </a:r>
            <a:r>
              <a:rPr lang="ko-KR" altLang="en-US" sz="2500" dirty="0" smtClean="0"/>
              <a:t>함수의 </a:t>
            </a:r>
            <a:r>
              <a:rPr lang="en-US" altLang="ko-KR" sz="2500" dirty="0" smtClean="0"/>
              <a:t>main parameter</a:t>
            </a:r>
            <a:r>
              <a:rPr lang="ko-KR" altLang="en-US" sz="2500" dirty="0" smtClean="0"/>
              <a:t>에 </a:t>
            </a:r>
            <a:r>
              <a:rPr lang="en-US" altLang="ko-KR" sz="2500" dirty="0" smtClean="0"/>
              <a:t>10</a:t>
            </a:r>
            <a:r>
              <a:rPr lang="ko-KR" altLang="en-US" sz="2500" dirty="0" smtClean="0"/>
              <a:t>개의 </a:t>
            </a:r>
            <a:r>
              <a:rPr lang="en-US" altLang="ko-KR" sz="2500" dirty="0" smtClean="0"/>
              <a:t>default value </a:t>
            </a:r>
            <a:r>
              <a:rPr lang="ko-KR" altLang="en-US" sz="2500" dirty="0" smtClean="0"/>
              <a:t>사용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03" y="4023360"/>
            <a:ext cx="8599551" cy="1765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903" y="5900928"/>
            <a:ext cx="10051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SVM-Kernel: linear &gt;&gt;&gt; </a:t>
            </a:r>
            <a:r>
              <a:rPr lang="ko-KR" altLang="en-US" sz="2500" dirty="0" smtClean="0"/>
              <a:t>선형 </a:t>
            </a:r>
            <a:r>
              <a:rPr lang="en-US" altLang="ko-KR" sz="2500" dirty="0" err="1" smtClean="0"/>
              <a:t>svm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98374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odel3 learning curve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1484186"/>
            <a:ext cx="7193852" cy="5161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2816" y="4291584"/>
            <a:ext cx="41391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Cost</a:t>
            </a:r>
            <a:r>
              <a:rPr lang="ko-KR" altLang="en-US" sz="2500" dirty="0" smtClean="0"/>
              <a:t>값에 따른 모델 정확도 </a:t>
            </a:r>
            <a:r>
              <a:rPr lang="ko-KR" altLang="en-US" sz="2500" dirty="0" err="1" smtClean="0"/>
              <a:t>학습곡선</a:t>
            </a:r>
            <a:endParaRPr lang="en-US" altLang="ko-KR" sz="2500" dirty="0" smtClean="0"/>
          </a:p>
          <a:p>
            <a:r>
              <a:rPr lang="en-US" altLang="ko-KR" sz="2500" dirty="0" smtClean="0"/>
              <a:t>Cost</a:t>
            </a:r>
            <a:r>
              <a:rPr lang="ko-KR" altLang="en-US" sz="2500" dirty="0" smtClean="0"/>
              <a:t>가 </a:t>
            </a:r>
            <a:r>
              <a:rPr lang="en-US" altLang="ko-KR" sz="2500" dirty="0" smtClean="0"/>
              <a:t>16</a:t>
            </a:r>
            <a:r>
              <a:rPr lang="ko-KR" altLang="en-US" sz="2500" dirty="0" smtClean="0"/>
              <a:t>일 때 최적의 성능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36" y="1852071"/>
            <a:ext cx="3305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model3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05" y="1691322"/>
            <a:ext cx="4276725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0048" y="2407920"/>
            <a:ext cx="475488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Red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203,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/>
              <a:t>3</a:t>
            </a:r>
            <a:endParaRPr lang="en-US" altLang="ko-KR" sz="2500" dirty="0" smtClean="0"/>
          </a:p>
          <a:p>
            <a:r>
              <a:rPr lang="en-US" altLang="ko-KR" sz="2500" dirty="0" smtClean="0"/>
              <a:t>White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1244, </a:t>
            </a:r>
            <a:r>
              <a:rPr lang="ko-KR" altLang="en-US" sz="2500" dirty="0" err="1" smtClean="0"/>
              <a:t>오분류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1</a:t>
            </a:r>
          </a:p>
          <a:p>
            <a:endParaRPr lang="en-US" altLang="ko-KR" sz="2500" dirty="0"/>
          </a:p>
          <a:p>
            <a:r>
              <a:rPr lang="ko-KR" altLang="en-US" sz="2500" dirty="0"/>
              <a:t>정확도 </a:t>
            </a:r>
            <a:r>
              <a:rPr lang="en-US" altLang="ko-KR" sz="2500" dirty="0" smtClean="0"/>
              <a:t>0.9972</a:t>
            </a:r>
            <a:endParaRPr lang="en-US" altLang="ko-KR" sz="2500" dirty="0"/>
          </a:p>
          <a:p>
            <a:r>
              <a:rPr lang="en-US" altLang="ko-KR" sz="2500" dirty="0"/>
              <a:t>‘positive 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0.9951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0.9976</a:t>
            </a:r>
            <a:endParaRPr lang="ko-KR" altLang="en-US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33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03" y="3382732"/>
            <a:ext cx="93634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tuneGrid</a:t>
            </a:r>
            <a:r>
              <a:rPr lang="ko-KR" altLang="en-US" sz="2500" dirty="0"/>
              <a:t>를 통해 </a:t>
            </a:r>
            <a:r>
              <a:rPr lang="en-US" altLang="ko-KR" sz="2500" dirty="0"/>
              <a:t>train 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main </a:t>
            </a:r>
            <a:r>
              <a:rPr lang="en-US" altLang="ko-KR" sz="2500" dirty="0" err="1"/>
              <a:t>paramete</a:t>
            </a:r>
            <a:r>
              <a:rPr lang="ko-KR" altLang="en-US" sz="2500" dirty="0"/>
              <a:t>를 </a:t>
            </a:r>
            <a:r>
              <a:rPr lang="ko-KR" altLang="en-US" sz="2500" dirty="0" smtClean="0"/>
              <a:t>조정</a:t>
            </a:r>
            <a:endParaRPr lang="en-US" altLang="ko-KR" sz="2500" dirty="0" smtClean="0"/>
          </a:p>
          <a:p>
            <a:r>
              <a:rPr lang="en-US" altLang="ko-KR" sz="2500" dirty="0" smtClean="0"/>
              <a:t>model3 </a:t>
            </a:r>
            <a:r>
              <a:rPr lang="ko-KR" altLang="en-US" sz="2500" dirty="0" smtClean="0"/>
              <a:t>최적의 </a:t>
            </a:r>
            <a:r>
              <a:rPr lang="en-US" altLang="ko-KR" sz="2500" dirty="0" smtClean="0"/>
              <a:t>cost </a:t>
            </a:r>
            <a:r>
              <a:rPr lang="ko-KR" altLang="en-US" sz="2500" dirty="0" smtClean="0"/>
              <a:t>값은 </a:t>
            </a:r>
            <a:r>
              <a:rPr lang="en-US" altLang="ko-KR" sz="2500" dirty="0" smtClean="0"/>
              <a:t>16 &gt;&gt; model 4</a:t>
            </a:r>
            <a:r>
              <a:rPr lang="ko-KR" altLang="en-US" sz="2500" dirty="0" smtClean="0"/>
              <a:t>에서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15</a:t>
            </a:r>
            <a:r>
              <a:rPr lang="ko-KR" altLang="en-US" sz="2500" dirty="0" smtClean="0"/>
              <a:t>부터 </a:t>
            </a:r>
            <a:r>
              <a:rPr lang="en-US" altLang="ko-KR" sz="2500" dirty="0" smtClean="0"/>
              <a:t>17</a:t>
            </a:r>
            <a:r>
              <a:rPr lang="ko-KR" altLang="en-US" sz="2500" dirty="0" smtClean="0"/>
              <a:t>까지 </a:t>
            </a:r>
            <a:r>
              <a:rPr lang="en-US" altLang="ko-KR" sz="2500" dirty="0" smtClean="0"/>
              <a:t>0.1</a:t>
            </a:r>
            <a:r>
              <a:rPr lang="ko-KR" altLang="en-US" sz="2500" dirty="0" smtClean="0"/>
              <a:t>씩 간</a:t>
            </a:r>
            <a:r>
              <a:rPr lang="ko-KR" altLang="en-US" sz="2500" dirty="0"/>
              <a:t>격</a:t>
            </a:r>
            <a:r>
              <a:rPr lang="ko-KR" altLang="en-US" sz="2500" dirty="0" smtClean="0"/>
              <a:t>으로 </a:t>
            </a:r>
            <a:r>
              <a:rPr lang="en-US" altLang="ko-KR" sz="2500" dirty="0" smtClean="0"/>
              <a:t>cost </a:t>
            </a:r>
            <a:r>
              <a:rPr lang="ko-KR" altLang="en-US" sz="2500" dirty="0" smtClean="0"/>
              <a:t>값 대입</a:t>
            </a:r>
            <a:endParaRPr lang="en-US" altLang="ko-KR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957903" y="6320637"/>
            <a:ext cx="10051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SVM-Kernel: linear &gt;&gt;&gt; </a:t>
            </a:r>
            <a:r>
              <a:rPr lang="ko-KR" altLang="en-US" sz="2500" dirty="0" smtClean="0"/>
              <a:t>선형 </a:t>
            </a:r>
            <a:r>
              <a:rPr lang="en-US" altLang="ko-KR" sz="2500" dirty="0" err="1" smtClean="0"/>
              <a:t>svm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3" y="4579839"/>
            <a:ext cx="9240774" cy="17901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03" y="1331739"/>
            <a:ext cx="3957828" cy="20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6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odel4 learning curve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0752" y="3336389"/>
            <a:ext cx="4651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Cost</a:t>
            </a:r>
            <a:r>
              <a:rPr lang="ko-KR" altLang="en-US" sz="2500" dirty="0"/>
              <a:t>값에 따른 모델 정확도 </a:t>
            </a:r>
            <a:endParaRPr lang="en-US" altLang="ko-KR" sz="2500" dirty="0" smtClean="0"/>
          </a:p>
          <a:p>
            <a:r>
              <a:rPr lang="ko-KR" altLang="en-US" sz="2500" dirty="0" err="1" smtClean="0"/>
              <a:t>학습곡선</a:t>
            </a:r>
            <a:endParaRPr lang="en-US" altLang="ko-KR" sz="2500" dirty="0" smtClean="0"/>
          </a:p>
          <a:p>
            <a:r>
              <a:rPr lang="en-US" altLang="ko-KR" sz="2500" dirty="0" smtClean="0"/>
              <a:t>15~17</a:t>
            </a:r>
            <a:r>
              <a:rPr lang="ko-KR" altLang="en-US" sz="2500" dirty="0" smtClean="0"/>
              <a:t>까지 모두 똑같은 정확도</a:t>
            </a:r>
            <a:endParaRPr lang="en-US" altLang="ko-KR" sz="2500" dirty="0" smtClean="0"/>
          </a:p>
          <a:p>
            <a:r>
              <a:rPr lang="en-US" altLang="ko-KR" sz="2500" dirty="0" smtClean="0"/>
              <a:t>&gt;&gt; model3</a:t>
            </a:r>
            <a:r>
              <a:rPr lang="ko-KR" altLang="en-US" sz="2500" dirty="0" smtClean="0"/>
              <a:t>와 동일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" y="1691322"/>
            <a:ext cx="6800088" cy="47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51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model4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38" y="1544574"/>
            <a:ext cx="4229100" cy="521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0048" y="2407920"/>
            <a:ext cx="47548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Red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203,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/>
              <a:t>3</a:t>
            </a:r>
            <a:endParaRPr lang="en-US" altLang="ko-KR" sz="2500" dirty="0" smtClean="0"/>
          </a:p>
          <a:p>
            <a:r>
              <a:rPr lang="en-US" altLang="ko-KR" sz="2500" dirty="0" smtClean="0"/>
              <a:t>White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1244, </a:t>
            </a:r>
            <a:r>
              <a:rPr lang="ko-KR" altLang="en-US" sz="2500" dirty="0" err="1" smtClean="0"/>
              <a:t>오분류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1</a:t>
            </a:r>
          </a:p>
          <a:p>
            <a:endParaRPr lang="en-US" altLang="ko-KR" sz="2500" dirty="0"/>
          </a:p>
          <a:p>
            <a:r>
              <a:rPr lang="ko-KR" altLang="en-US" sz="2500" dirty="0"/>
              <a:t>정확도 </a:t>
            </a:r>
            <a:r>
              <a:rPr lang="en-US" altLang="ko-KR" sz="2500" dirty="0" smtClean="0"/>
              <a:t>0.9972</a:t>
            </a:r>
            <a:endParaRPr lang="en-US" altLang="ko-KR" sz="2500" dirty="0"/>
          </a:p>
          <a:p>
            <a:r>
              <a:rPr lang="en-US" altLang="ko-KR" sz="2500" dirty="0"/>
              <a:t>‘positive 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0.9951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0.9976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&gt;&gt; model3</a:t>
            </a:r>
            <a:r>
              <a:rPr lang="ko-KR" altLang="en-US" sz="2500" dirty="0" smtClean="0"/>
              <a:t>와 동일한 성능</a:t>
            </a:r>
            <a:endParaRPr lang="ko-KR" altLang="en-US" sz="2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17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30" y="1691322"/>
            <a:ext cx="7305675" cy="1819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7930" y="3611803"/>
            <a:ext cx="86759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err="1"/>
              <a:t>tuneLength</a:t>
            </a:r>
            <a:r>
              <a:rPr lang="en-US" altLang="ko-KR" sz="2500" dirty="0"/>
              <a:t>=10</a:t>
            </a:r>
            <a:r>
              <a:rPr lang="ko-KR" altLang="en-US" sz="2500" dirty="0"/>
              <a:t>을 통해 </a:t>
            </a:r>
            <a:r>
              <a:rPr lang="en-US" altLang="ko-KR" sz="2500" dirty="0"/>
              <a:t>train 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main parameter</a:t>
            </a:r>
            <a:r>
              <a:rPr lang="ko-KR" altLang="en-US" sz="2500" dirty="0"/>
              <a:t>에 </a:t>
            </a:r>
            <a:r>
              <a:rPr lang="en-US" altLang="ko-KR" sz="2500" dirty="0"/>
              <a:t>10</a:t>
            </a:r>
            <a:r>
              <a:rPr lang="ko-KR" altLang="en-US" sz="2500" dirty="0"/>
              <a:t>개의 </a:t>
            </a:r>
            <a:r>
              <a:rPr lang="en-US" altLang="ko-KR" sz="2500" dirty="0"/>
              <a:t>default value </a:t>
            </a:r>
            <a:r>
              <a:rPr lang="ko-KR" altLang="en-US" sz="2500" dirty="0" smtClean="0"/>
              <a:t>사용</a:t>
            </a:r>
            <a:r>
              <a:rPr lang="en-US" altLang="ko-KR" sz="2500" dirty="0" smtClean="0"/>
              <a:t>, method = </a:t>
            </a:r>
            <a:r>
              <a:rPr lang="en-US" altLang="ko-KR" sz="2500" dirty="0" err="1" smtClean="0"/>
              <a:t>svmRadial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30" y="4473577"/>
            <a:ext cx="4695825" cy="229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3743" y="5431078"/>
            <a:ext cx="10051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Radial Basis kernel function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24336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odel5 learning curve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5" y="1596961"/>
            <a:ext cx="6475968" cy="45843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0752" y="4488343"/>
            <a:ext cx="46512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Cost</a:t>
            </a:r>
            <a:r>
              <a:rPr lang="ko-KR" altLang="en-US" sz="2500" dirty="0"/>
              <a:t>값에 따른 모델 정확도 </a:t>
            </a:r>
            <a:endParaRPr lang="en-US" altLang="ko-KR" sz="2500" dirty="0" smtClean="0"/>
          </a:p>
          <a:p>
            <a:r>
              <a:rPr lang="ko-KR" altLang="en-US" sz="2500" dirty="0" err="1" smtClean="0"/>
              <a:t>학습곡선</a:t>
            </a:r>
            <a:endParaRPr lang="en-US" altLang="ko-KR" sz="2500" dirty="0" smtClean="0"/>
          </a:p>
          <a:p>
            <a:r>
              <a:rPr lang="en-US" altLang="ko-KR" sz="2500" dirty="0" smtClean="0"/>
              <a:t>Cost=4</a:t>
            </a:r>
            <a:r>
              <a:rPr lang="ko-KR" altLang="en-US" sz="2500" dirty="0" smtClean="0"/>
              <a:t>일 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최적의 성능</a:t>
            </a:r>
            <a:endParaRPr lang="en-US" altLang="ko-KR" sz="2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25" y="1983218"/>
            <a:ext cx="3305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2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45127" y="1472957"/>
            <a:ext cx="4303070" cy="108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EDA</a:t>
            </a:r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7" y="2013979"/>
            <a:ext cx="3689701" cy="379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07" y="2636098"/>
            <a:ext cx="1034415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2507" y="5675376"/>
            <a:ext cx="79969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d</a:t>
            </a:r>
            <a:r>
              <a:rPr lang="en-US" altLang="ko-KR" sz="2500" dirty="0" smtClean="0"/>
              <a:t>escribe </a:t>
            </a:r>
            <a:r>
              <a:rPr lang="ko-KR" altLang="en-US" sz="2500" dirty="0" smtClean="0"/>
              <a:t>함수를 통하여 </a:t>
            </a:r>
            <a:r>
              <a:rPr lang="en-US" altLang="ko-KR" sz="2500" dirty="0" smtClean="0"/>
              <a:t>data set</a:t>
            </a:r>
            <a:r>
              <a:rPr lang="ko-KR" altLang="en-US" sz="2500" dirty="0" smtClean="0"/>
              <a:t>의 </a:t>
            </a:r>
            <a:r>
              <a:rPr lang="ko-KR" altLang="en-US" sz="2500" dirty="0" err="1" smtClean="0"/>
              <a:t>기술통계를</a:t>
            </a:r>
            <a:r>
              <a:rPr lang="ko-KR" altLang="en-US" sz="2500" dirty="0" smtClean="0"/>
              <a:t> 살펴봄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152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model5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94" y="1691322"/>
            <a:ext cx="4381500" cy="4924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0048" y="2407920"/>
            <a:ext cx="475488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Red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203,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/>
              <a:t>2</a:t>
            </a:r>
            <a:endParaRPr lang="en-US" altLang="ko-KR" sz="2500" dirty="0" smtClean="0"/>
          </a:p>
          <a:p>
            <a:r>
              <a:rPr lang="en-US" altLang="ko-KR" sz="2500" dirty="0" smtClean="0"/>
              <a:t>White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1245, </a:t>
            </a:r>
            <a:r>
              <a:rPr lang="ko-KR" altLang="en-US" sz="2500" dirty="0" err="1" smtClean="0"/>
              <a:t>오분류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1</a:t>
            </a:r>
          </a:p>
          <a:p>
            <a:endParaRPr lang="en-US" altLang="ko-KR" sz="2500" dirty="0"/>
          </a:p>
          <a:p>
            <a:r>
              <a:rPr lang="ko-KR" altLang="en-US" sz="2500" dirty="0"/>
              <a:t>정확도 </a:t>
            </a:r>
            <a:r>
              <a:rPr lang="en-US" altLang="ko-KR" sz="2500" dirty="0" smtClean="0"/>
              <a:t>0.9979</a:t>
            </a:r>
            <a:endParaRPr lang="en-US" altLang="ko-KR" sz="2500" dirty="0"/>
          </a:p>
          <a:p>
            <a:r>
              <a:rPr lang="en-US" altLang="ko-KR" sz="2500" dirty="0"/>
              <a:t>‘positive 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0.9951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5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9" y="1691322"/>
            <a:ext cx="7334250" cy="1790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67930" y="3611803"/>
            <a:ext cx="86759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 err="1"/>
              <a:t>tuneLength</a:t>
            </a:r>
            <a:r>
              <a:rPr lang="en-US" altLang="ko-KR" sz="2500" dirty="0"/>
              <a:t>=10</a:t>
            </a:r>
            <a:r>
              <a:rPr lang="ko-KR" altLang="en-US" sz="2500" dirty="0"/>
              <a:t>을 통해 </a:t>
            </a:r>
            <a:r>
              <a:rPr lang="en-US" altLang="ko-KR" sz="2500" dirty="0"/>
              <a:t>train 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main parameter</a:t>
            </a:r>
            <a:r>
              <a:rPr lang="ko-KR" altLang="en-US" sz="2500" dirty="0"/>
              <a:t>에 </a:t>
            </a:r>
            <a:r>
              <a:rPr lang="en-US" altLang="ko-KR" sz="2500" dirty="0"/>
              <a:t>10</a:t>
            </a:r>
            <a:r>
              <a:rPr lang="ko-KR" altLang="en-US" sz="2500" dirty="0"/>
              <a:t>개의 </a:t>
            </a:r>
            <a:r>
              <a:rPr lang="en-US" altLang="ko-KR" sz="2500" dirty="0"/>
              <a:t>default value </a:t>
            </a:r>
            <a:r>
              <a:rPr lang="ko-KR" altLang="en-US" sz="2500" dirty="0" smtClean="0"/>
              <a:t>사용</a:t>
            </a:r>
            <a:r>
              <a:rPr lang="en-US" altLang="ko-KR" sz="2500" dirty="0" smtClean="0"/>
              <a:t>, method = </a:t>
            </a:r>
            <a:r>
              <a:rPr lang="en-US" altLang="ko-KR" sz="2500" dirty="0" err="1" smtClean="0"/>
              <a:t>svmPolynominal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30" y="4450399"/>
            <a:ext cx="5905500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519" y="5399798"/>
            <a:ext cx="10051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Radial Basis kernel function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6711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odel6 learning curve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6" y="1410334"/>
            <a:ext cx="6807099" cy="5179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236" y="3057144"/>
            <a:ext cx="192405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0752" y="3913541"/>
            <a:ext cx="4651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Degree = 2, scale = 0.1, c = 1</a:t>
            </a:r>
            <a:r>
              <a:rPr lang="ko-KR" altLang="en-US" sz="2500" dirty="0" smtClean="0"/>
              <a:t>일 때 최적의 성능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733410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model6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52" y="1471041"/>
            <a:ext cx="4410075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0048" y="2407920"/>
            <a:ext cx="475488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Red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203, </a:t>
            </a:r>
            <a:r>
              <a:rPr lang="ko-KR" altLang="en-US" sz="2500" dirty="0" err="1" smtClean="0"/>
              <a:t>오분류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3</a:t>
            </a:r>
          </a:p>
          <a:p>
            <a:r>
              <a:rPr lang="en-US" altLang="ko-KR" sz="2500" dirty="0" smtClean="0"/>
              <a:t>White </a:t>
            </a:r>
            <a:r>
              <a:rPr lang="ko-KR" altLang="en-US" sz="2500" dirty="0" err="1" smtClean="0"/>
              <a:t>정분류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1244, </a:t>
            </a:r>
            <a:r>
              <a:rPr lang="ko-KR" altLang="en-US" sz="2500" dirty="0" err="1" smtClean="0"/>
              <a:t>오분류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1</a:t>
            </a:r>
          </a:p>
          <a:p>
            <a:endParaRPr lang="en-US" altLang="ko-KR" sz="2500" dirty="0"/>
          </a:p>
          <a:p>
            <a:r>
              <a:rPr lang="ko-KR" altLang="en-US" sz="2500" dirty="0"/>
              <a:t>정확도 </a:t>
            </a:r>
            <a:r>
              <a:rPr lang="en-US" altLang="ko-KR" sz="2500" dirty="0" smtClean="0"/>
              <a:t>0.9972</a:t>
            </a:r>
            <a:endParaRPr lang="en-US" altLang="ko-KR" sz="2500" dirty="0"/>
          </a:p>
          <a:p>
            <a:r>
              <a:rPr lang="en-US" altLang="ko-KR" sz="2500" dirty="0"/>
              <a:t>‘positive class’</a:t>
            </a:r>
            <a:r>
              <a:rPr lang="ko-KR" altLang="en-US" sz="2500" dirty="0"/>
              <a:t>를</a:t>
            </a:r>
            <a:r>
              <a:rPr lang="en-US" altLang="ko-KR" sz="2500" dirty="0"/>
              <a:t> red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전제시</a:t>
            </a:r>
            <a:r>
              <a:rPr lang="en-US" altLang="ko-KR" sz="2500" dirty="0"/>
              <a:t>,</a:t>
            </a:r>
          </a:p>
          <a:p>
            <a:r>
              <a:rPr lang="ko-KR" altLang="en-US" sz="2500" dirty="0"/>
              <a:t>민감도 </a:t>
            </a:r>
            <a:r>
              <a:rPr lang="en-US" altLang="ko-KR" sz="2500" dirty="0" smtClean="0"/>
              <a:t>0.9951</a:t>
            </a:r>
            <a:endParaRPr lang="en-US" altLang="ko-KR" sz="2500" dirty="0"/>
          </a:p>
          <a:p>
            <a:r>
              <a:rPr lang="ko-KR" altLang="en-US" sz="2500" dirty="0"/>
              <a:t>특이도 </a:t>
            </a:r>
            <a:r>
              <a:rPr lang="en-US" altLang="ko-KR" sz="2500" dirty="0" smtClean="0"/>
              <a:t>0.9976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09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975675"/>
            <a:ext cx="4851946" cy="35046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71" y="3014757"/>
            <a:ext cx="4010025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3344" y="4943856"/>
            <a:ext cx="390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높은 정확도를 보이는 모델</a:t>
            </a:r>
            <a:endParaRPr lang="en-US" altLang="ko-KR" dirty="0" smtClean="0"/>
          </a:p>
          <a:p>
            <a:r>
              <a:rPr lang="en-US" altLang="ko-KR" dirty="0" smtClean="0"/>
              <a:t>SVM Radial </a:t>
            </a:r>
            <a:r>
              <a:rPr lang="en-US" altLang="ko-KR" dirty="0" err="1" smtClean="0"/>
              <a:t>mdeol</a:t>
            </a:r>
            <a:r>
              <a:rPr lang="en-US" altLang="ko-KR" dirty="0" smtClean="0"/>
              <a:t>(model5)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31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분포기반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경계기반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127" y="1560576"/>
            <a:ext cx="9131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 smtClean="0"/>
              <a:t>이상치</a:t>
            </a:r>
            <a:r>
              <a:rPr lang="en-US" altLang="ko-KR" sz="2500" dirty="0"/>
              <a:t>/</a:t>
            </a:r>
            <a:r>
              <a:rPr lang="ko-KR" altLang="en-US" sz="2500" dirty="0" err="1"/>
              <a:t>극단치에</a:t>
            </a:r>
            <a:r>
              <a:rPr lang="ko-KR" altLang="en-US" sz="2500" dirty="0"/>
              <a:t> 더 강건한</a:t>
            </a:r>
            <a:r>
              <a:rPr lang="en-US" altLang="ko-KR" sz="2500" dirty="0"/>
              <a:t>-robust </a:t>
            </a:r>
            <a:r>
              <a:rPr lang="ko-KR" altLang="en-US" sz="2500" dirty="0"/>
              <a:t>한 모델은 무엇인가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3232446"/>
            <a:ext cx="111822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 err="1" smtClean="0"/>
              <a:t>경계기반의</a:t>
            </a:r>
            <a:r>
              <a:rPr lang="ko-KR" altLang="en-US" sz="2500" dirty="0" smtClean="0"/>
              <a:t> 모델인 경우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이상치 및 </a:t>
            </a:r>
            <a:r>
              <a:rPr lang="ko-KR" altLang="en-US" sz="2500" dirty="0" err="1" smtClean="0"/>
              <a:t>극단치가</a:t>
            </a:r>
            <a:r>
              <a:rPr lang="ko-KR" altLang="en-US" sz="2500" dirty="0" smtClean="0"/>
              <a:t> 경계 부근에 있다면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이를 경계로 분류할 수 있기 때문에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이상치 및 극단치로부터 모델의 정확도가 떨어질 수 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때문에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더 강건한 모델은 </a:t>
            </a:r>
            <a:r>
              <a:rPr lang="ko-KR" altLang="en-US" sz="2500" dirty="0" err="1" smtClean="0"/>
              <a:t>분포기반의</a:t>
            </a:r>
            <a:r>
              <a:rPr lang="ko-KR" altLang="en-US" sz="2500" dirty="0" smtClean="0"/>
              <a:t> 모델이다</a:t>
            </a:r>
            <a:r>
              <a:rPr lang="en-US" altLang="ko-KR" sz="2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95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6" y="1472957"/>
            <a:ext cx="10578777" cy="10820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Classification Wine Style  &gt;&gt;  Style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red, white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108-Year-Old Credits Daily Glass of Red Wine for Her Longevity | Food &amp; 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5" y="2116590"/>
            <a:ext cx="5713759" cy="38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White Wine Is Made | Wine Enthusi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0" y="2116590"/>
            <a:ext cx="5712332" cy="38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656021"/>
            <a:ext cx="2239620" cy="365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09" y="2656020"/>
            <a:ext cx="980748" cy="365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805" y="1475299"/>
            <a:ext cx="39765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500" dirty="0" err="1" smtClean="0"/>
              <a:t>결측값이</a:t>
            </a:r>
            <a:r>
              <a:rPr lang="ko-KR" altLang="en-US" sz="2500" dirty="0" smtClean="0"/>
              <a:t> 총 몇 개인지 확인</a:t>
            </a:r>
            <a:endParaRPr lang="en-US" altLang="ko-KR" sz="2500" dirty="0" smtClean="0"/>
          </a:p>
          <a:p>
            <a:r>
              <a:rPr lang="ko-KR" altLang="en-US" sz="2500" dirty="0" smtClean="0"/>
              <a:t>결과 </a:t>
            </a:r>
            <a:r>
              <a:rPr lang="en-US" altLang="ko-KR" sz="2500" dirty="0" smtClean="0"/>
              <a:t>&gt;&gt;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개수 </a:t>
            </a:r>
            <a:r>
              <a:rPr lang="en-US" altLang="ko-KR" sz="2500" dirty="0" smtClean="0"/>
              <a:t>: 0</a:t>
            </a:r>
            <a:endParaRPr lang="ko-KR" altLang="en-US" sz="2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967" y="1788858"/>
            <a:ext cx="3635188" cy="31936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372" y="1299468"/>
            <a:ext cx="1918162" cy="351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2057" y="5529072"/>
            <a:ext cx="5779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Missmap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함수도 활용하여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확인</a:t>
            </a:r>
            <a:endParaRPr lang="en-US" altLang="ko-KR" sz="2500" dirty="0" smtClean="0"/>
          </a:p>
          <a:p>
            <a:r>
              <a:rPr lang="ko-KR" altLang="en-US" sz="2500" dirty="0" smtClean="0"/>
              <a:t>결과 </a:t>
            </a:r>
            <a:r>
              <a:rPr lang="en-US" altLang="ko-KR" sz="2500" dirty="0" smtClean="0"/>
              <a:t>&gt;&gt; </a:t>
            </a:r>
            <a:r>
              <a:rPr lang="ko-KR" altLang="en-US" sz="2500" dirty="0" err="1" smtClean="0"/>
              <a:t>결측치</a:t>
            </a:r>
            <a:r>
              <a:rPr lang="ko-KR" altLang="en-US" sz="2500" dirty="0" smtClean="0"/>
              <a:t> 개수 </a:t>
            </a:r>
            <a:r>
              <a:rPr lang="en-US" altLang="ko-KR" sz="2500" dirty="0" smtClean="0"/>
              <a:t>: 0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3243072" y="2656021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&gt;&gt;&gt;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5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극단치</a:t>
            </a:r>
            <a:r>
              <a:rPr lang="ko-KR" altLang="en-US" dirty="0" smtClean="0"/>
              <a:t> 확인 및 제거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875"/>
            <a:ext cx="5867596" cy="3250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4" y="1847875"/>
            <a:ext cx="6108696" cy="3250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789" y="5461348"/>
            <a:ext cx="11411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Boxplot </a:t>
            </a:r>
            <a:r>
              <a:rPr lang="ko-KR" altLang="en-US" sz="2500" dirty="0" smtClean="0"/>
              <a:t>분석을 통한 </a:t>
            </a:r>
            <a:r>
              <a:rPr lang="ko-KR" altLang="en-US" sz="2500" dirty="0" err="1" smtClean="0"/>
              <a:t>극단</a:t>
            </a:r>
            <a:r>
              <a:rPr lang="ko-KR" altLang="en-US" sz="2500" dirty="0" err="1"/>
              <a:t>치</a:t>
            </a:r>
            <a:r>
              <a:rPr lang="ko-KR" altLang="en-US" sz="2500" dirty="0" smtClean="0"/>
              <a:t> 확인 및 제거</a:t>
            </a:r>
            <a:endParaRPr lang="en-US" altLang="ko-KR" sz="2500" dirty="0" smtClean="0"/>
          </a:p>
          <a:p>
            <a:r>
              <a:rPr lang="en-US" altLang="ko-KR" sz="2500" dirty="0" smtClean="0"/>
              <a:t>&gt;&gt; 6497</a:t>
            </a:r>
            <a:r>
              <a:rPr lang="ko-KR" altLang="en-US" sz="2500" dirty="0" smtClean="0"/>
              <a:t>개의 행 중 </a:t>
            </a:r>
            <a:r>
              <a:rPr lang="en-US" altLang="ko-KR" sz="2500" dirty="0" smtClean="0"/>
              <a:t>1657</a:t>
            </a:r>
            <a:r>
              <a:rPr lang="ko-KR" altLang="en-US" sz="2500" dirty="0" smtClean="0"/>
              <a:t>개 행 삭제</a:t>
            </a:r>
            <a:r>
              <a:rPr lang="en-US" altLang="ko-KR" sz="2500" dirty="0" smtClean="0"/>
              <a:t>. 4840</a:t>
            </a:r>
            <a:r>
              <a:rPr lang="ko-KR" altLang="en-US" sz="2500" dirty="0" smtClean="0"/>
              <a:t>개 행 남음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186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수치형</a:t>
            </a:r>
            <a:r>
              <a:rPr lang="ko-KR" altLang="en-US" dirty="0" smtClean="0"/>
              <a:t> → </a:t>
            </a:r>
            <a:r>
              <a:rPr lang="ko-KR" altLang="en-US" dirty="0" err="1" smtClean="0"/>
              <a:t>명목형</a:t>
            </a:r>
            <a:r>
              <a:rPr lang="ko-KR" altLang="en-US" dirty="0" smtClean="0"/>
              <a:t> 전환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790" y="3310128"/>
            <a:ext cx="392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dirty="0" smtClean="0"/>
              <a:t>uality &lt;= 5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en-US" altLang="ko-KR" dirty="0" smtClean="0"/>
              <a:t>5&lt;quality&lt;7 </a:t>
            </a:r>
            <a:r>
              <a:rPr lang="ko-KR" altLang="en-US" dirty="0" smtClean="0"/>
              <a:t>일 때→ </a:t>
            </a:r>
            <a:r>
              <a:rPr lang="en-US" altLang="ko-KR" dirty="0" smtClean="0"/>
              <a:t>Mid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en-US" altLang="ko-KR" dirty="0"/>
              <a:t>q</a:t>
            </a:r>
            <a:r>
              <a:rPr lang="en-US" altLang="ko-KR" dirty="0" smtClean="0"/>
              <a:t>uality&gt;=7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" y="2022347"/>
            <a:ext cx="8107127" cy="1146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" y="4510457"/>
            <a:ext cx="10600474" cy="1052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91" y="5779591"/>
            <a:ext cx="482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fixed_acidity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 &lt;= 6.6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en-US" altLang="ko-KR" dirty="0" smtClean="0"/>
              <a:t>6.6&lt; </a:t>
            </a:r>
            <a:r>
              <a:rPr lang="en-US" altLang="ko-KR" dirty="0" err="1" smtClean="0"/>
              <a:t>fixed_acidity</a:t>
            </a:r>
            <a:r>
              <a:rPr lang="en-US" altLang="ko-KR" dirty="0" smtClean="0"/>
              <a:t> &lt;7.2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Mid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en-US" altLang="ko-KR" dirty="0" err="1" smtClean="0"/>
              <a:t>fixed_acidity</a:t>
            </a:r>
            <a:r>
              <a:rPr lang="en-US" altLang="ko-KR" dirty="0" smtClean="0"/>
              <a:t> &gt;=7.2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Train, Test data set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434780"/>
            <a:ext cx="9407377" cy="1405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127" y="4145280"/>
            <a:ext cx="92132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/>
              <a:t>creatDataPartition</a:t>
            </a:r>
            <a:r>
              <a:rPr lang="ko-KR" altLang="en-US" sz="2500" dirty="0" smtClean="0"/>
              <a:t>을 통해 </a:t>
            </a:r>
            <a:r>
              <a:rPr lang="ko-KR" altLang="en-US" sz="2500" dirty="0" err="1" smtClean="0"/>
              <a:t>층화추출하여</a:t>
            </a:r>
            <a:endParaRPr lang="en-US" altLang="ko-KR" sz="2500" dirty="0" smtClean="0"/>
          </a:p>
          <a:p>
            <a:r>
              <a:rPr lang="en-US" altLang="ko-KR" sz="2500" dirty="0" smtClean="0"/>
              <a:t>Train, Test </a:t>
            </a:r>
            <a:r>
              <a:rPr lang="ko-KR" altLang="en-US" sz="2500" dirty="0" smtClean="0"/>
              <a:t>셋 구성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579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925</ep:Words>
  <ep:PresentationFormat>와이드스크린</ep:PresentationFormat>
  <ep:Paragraphs>195</ep:Paragraphs>
  <ep:Slides>45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HDOfficeLightV0</vt:lpstr>
      <vt:lpstr>svm model5 평가</vt:lpstr>
      <vt:lpstr>목차</vt:lpstr>
      <vt:lpstr>model6 learning curve</vt:lpstr>
      <vt:lpstr>svm model6 평가</vt:lpstr>
      <vt:lpstr>Model 비교</vt:lpstr>
      <vt:lpstr>분포기반 vs 경계기반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2022-04-27T11:12:34.000</dcterms:created>
  <dc:creator>USER</dc:creator>
  <cp:lastModifiedBy>USER</cp:lastModifiedBy>
  <dcterms:modified xsi:type="dcterms:W3CDTF">2022-04-29T06:45:07.101</dcterms:modified>
  <cp:revision>34</cp:revision>
  <dc:title>데이터사이언스기초  7주차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