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306" r:id="rId4"/>
    <p:sldId id="259" r:id="rId5"/>
    <p:sldId id="258" r:id="rId6"/>
    <p:sldId id="263" r:id="rId7"/>
    <p:sldId id="260" r:id="rId8"/>
    <p:sldId id="261" r:id="rId9"/>
    <p:sldId id="265" r:id="rId10"/>
    <p:sldId id="307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8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3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8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B2F766-3AA8-4A80-BCB3-1E8D9143BCFC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데이터사이언스기초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9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최지운</a:t>
            </a:r>
            <a:r>
              <a:rPr lang="en-US" altLang="ko-KR" dirty="0" smtClean="0"/>
              <a:t>(2019125071)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1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441" y="365760"/>
            <a:ext cx="10515600" cy="63746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4.Naïve </a:t>
            </a:r>
            <a:r>
              <a:rPr lang="en-US" altLang="ko-KR" dirty="0" err="1" smtClean="0"/>
              <a:t>Basian</a:t>
            </a:r>
            <a:r>
              <a:rPr lang="en-US" altLang="ko-KR" dirty="0" smtClean="0"/>
              <a:t> model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en-US" altLang="ko-KR" sz="2800" dirty="0" smtClean="0"/>
              <a:t>model</a:t>
            </a:r>
            <a:r>
              <a:rPr lang="ko-KR" altLang="en-US" sz="2800" dirty="0" smtClean="0"/>
              <a:t>을 생성 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예측 후 </a:t>
            </a:r>
            <a:r>
              <a:rPr lang="ko-KR" altLang="en-US" sz="2800" dirty="0" err="1" smtClean="0"/>
              <a:t>결과에대한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정확도 및 민감도 </a:t>
            </a:r>
            <a:r>
              <a:rPr lang="ko-KR" altLang="en-US" sz="2800" dirty="0" err="1" smtClean="0"/>
              <a:t>특이도를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confusion matrix</a:t>
            </a:r>
            <a:r>
              <a:rPr lang="ko-KR" altLang="en-US" sz="2800" dirty="0" smtClean="0"/>
              <a:t>로 알아보았다</a:t>
            </a:r>
            <a:r>
              <a:rPr lang="en-US" altLang="ko-KR" sz="2800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5" y="1464808"/>
            <a:ext cx="72009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776" y="977264"/>
            <a:ext cx="49053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7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60481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4-1.naïve </a:t>
            </a:r>
            <a:r>
              <a:rPr lang="en-US" altLang="ko-KR" dirty="0" err="1" smtClean="0"/>
              <a:t>Basian</a:t>
            </a:r>
            <a:r>
              <a:rPr lang="en-US" altLang="ko-KR" dirty="0" smtClean="0"/>
              <a:t> 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ROC</a:t>
            </a:r>
            <a:r>
              <a:rPr lang="ko-KR" altLang="en-US" dirty="0" smtClean="0"/>
              <a:t>곡선과 </a:t>
            </a:r>
            <a:r>
              <a:rPr lang="en-US" altLang="ko-KR" dirty="0" smtClean="0"/>
              <a:t>AUC</a:t>
            </a:r>
            <a:r>
              <a:rPr lang="ko-KR" altLang="en-US" dirty="0" smtClean="0"/>
              <a:t>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/>
              <a:t>#</a:t>
            </a:r>
            <a:r>
              <a:rPr lang="en-US" altLang="ko-KR" sz="2800" dirty="0" smtClean="0"/>
              <a:t>Epi::ROC</a:t>
            </a:r>
            <a:r>
              <a:rPr lang="ko-KR" altLang="en-US" sz="2800" dirty="0" smtClean="0"/>
              <a:t>를 사용하여 </a:t>
            </a:r>
            <a:r>
              <a:rPr lang="en-US" altLang="ko-KR" sz="2800" dirty="0" smtClean="0"/>
              <a:t>roc</a:t>
            </a:r>
            <a:r>
              <a:rPr lang="ko-KR" altLang="en-US" sz="2800" dirty="0" smtClean="0"/>
              <a:t>곡선을 그리고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그래프 하단 면적 값인 </a:t>
            </a:r>
            <a:r>
              <a:rPr lang="en-US" altLang="ko-KR" sz="2800" dirty="0" smtClean="0"/>
              <a:t>AUC</a:t>
            </a:r>
            <a:r>
              <a:rPr lang="ko-KR" altLang="en-US" sz="2800" dirty="0" smtClean="0"/>
              <a:t>값을 </a:t>
            </a:r>
            <a:r>
              <a:rPr lang="ko-KR" altLang="en-US" sz="2800" dirty="0" err="1" smtClean="0"/>
              <a:t>구해보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err="1" smtClean="0"/>
              <a:t>았다</a:t>
            </a:r>
            <a:r>
              <a:rPr lang="en-US" altLang="ko-KR" sz="2800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5" y="1607412"/>
            <a:ext cx="61436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32" y="1529036"/>
            <a:ext cx="5067571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11" y="5419181"/>
            <a:ext cx="3996146" cy="9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3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30936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의사결정나무 </a:t>
            </a:r>
            <a:r>
              <a:rPr lang="en-US" altLang="ko-KR" dirty="0" smtClean="0"/>
              <a:t>model</a:t>
            </a:r>
            <a:br>
              <a:rPr lang="en-US" altLang="ko-KR" dirty="0" smtClean="0"/>
            </a:br>
            <a:r>
              <a:rPr lang="en-US" altLang="ko-KR" dirty="0" smtClean="0"/>
              <a:t>5-a.prepruning model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/>
              <a:t>#</a:t>
            </a:r>
            <a:r>
              <a:rPr lang="ko-KR" altLang="en-US" sz="2400" dirty="0" smtClean="0"/>
              <a:t>최적화된 </a:t>
            </a:r>
            <a:r>
              <a:rPr lang="en-US" altLang="ko-KR" sz="2400" dirty="0" err="1" smtClean="0"/>
              <a:t>maxdepth,minsplit,cp</a:t>
            </a:r>
            <a:r>
              <a:rPr lang="ko-KR" altLang="en-US" sz="2400" dirty="0" smtClean="0"/>
              <a:t>값을 이용해 </a:t>
            </a:r>
            <a:r>
              <a:rPr lang="en-US" altLang="ko-KR" sz="2400" dirty="0" err="1" smtClean="0"/>
              <a:t>prepru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ning</a:t>
            </a:r>
            <a:r>
              <a:rPr lang="en-US" altLang="ko-KR" sz="2400" dirty="0" smtClean="0"/>
              <a:t> tree</a:t>
            </a:r>
            <a:r>
              <a:rPr lang="ko-KR" altLang="en-US" sz="2400" dirty="0" smtClean="0"/>
              <a:t>를 생성하고 </a:t>
            </a:r>
            <a:r>
              <a:rPr lang="en-US" altLang="ko-KR" sz="2400" dirty="0" err="1" smtClean="0"/>
              <a:t>confusionmatrix</a:t>
            </a:r>
            <a:r>
              <a:rPr lang="ko-KR" altLang="en-US" sz="2400" dirty="0" smtClean="0"/>
              <a:t>를 통해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정확도 민감도 특이도 등을 확인해보았다</a:t>
            </a:r>
            <a:r>
              <a:rPr lang="en-US" altLang="ko-KR" sz="2400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" y="1743075"/>
            <a:ext cx="61722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23" y="1385888"/>
            <a:ext cx="36957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4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613954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5-a-1.prepruning-tree model ROC</a:t>
            </a:r>
            <a:r>
              <a:rPr lang="ko-KR" altLang="en-US" dirty="0" smtClean="0"/>
              <a:t>곡선</a:t>
            </a:r>
            <a:r>
              <a:rPr lang="en-US" altLang="ko-KR" dirty="0" smtClean="0"/>
              <a:t>&amp;AUC</a:t>
            </a:r>
            <a:r>
              <a:rPr lang="ko-KR" altLang="en-US" dirty="0" smtClean="0"/>
              <a:t>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</a:t>
            </a:r>
            <a:r>
              <a:rPr lang="en-US" altLang="ko-KR" dirty="0" smtClean="0"/>
              <a:t>ROC</a:t>
            </a:r>
            <a:r>
              <a:rPr lang="ko-KR" altLang="en-US" dirty="0" smtClean="0"/>
              <a:t>곡선과</a:t>
            </a:r>
            <a:r>
              <a:rPr lang="en-US" altLang="ko-KR" dirty="0" smtClean="0"/>
              <a:t>AUC</a:t>
            </a:r>
            <a:r>
              <a:rPr lang="ko-KR" altLang="en-US" dirty="0" smtClean="0"/>
              <a:t>값을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해보았다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41" y="1227907"/>
            <a:ext cx="5173299" cy="395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040" y="5183776"/>
            <a:ext cx="3771900" cy="138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44" y="1914525"/>
            <a:ext cx="59721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3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49224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5-b post-pruning model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800" dirty="0" smtClean="0"/>
              <a:t>#full-tree </a:t>
            </a:r>
            <a:r>
              <a:rPr lang="ko-KR" altLang="en-US" sz="2800" dirty="0" smtClean="0"/>
              <a:t>생성 후 사후가지치기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err="1" smtClean="0"/>
              <a:t>예측후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confusionmatrix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confusionmatrix</a:t>
            </a:r>
            <a:r>
              <a:rPr lang="ko-KR" altLang="en-US" sz="2800" dirty="0"/>
              <a:t>를 통해</a:t>
            </a:r>
            <a:br>
              <a:rPr lang="ko-KR" altLang="en-US" sz="2800" dirty="0"/>
            </a:br>
            <a:r>
              <a:rPr lang="ko-KR" altLang="en-US" sz="2800" dirty="0"/>
              <a:t>정확도 민감도 특이도 등을 </a:t>
            </a:r>
            <a:r>
              <a:rPr lang="ko-KR" altLang="en-US" sz="2800" dirty="0" smtClean="0"/>
              <a:t>확인해보았다</a:t>
            </a:r>
            <a:r>
              <a:rPr lang="en-US" altLang="ko-KR" sz="2800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7" y="1295945"/>
            <a:ext cx="76200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47" y="2054543"/>
            <a:ext cx="48482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632242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5-a-1.postpruning-tree </a:t>
            </a:r>
            <a:r>
              <a:rPr lang="en-US" altLang="ko-KR" dirty="0"/>
              <a:t>model ROC</a:t>
            </a:r>
            <a:r>
              <a:rPr lang="ko-KR" altLang="en-US" dirty="0"/>
              <a:t>곡선</a:t>
            </a:r>
            <a:r>
              <a:rPr lang="en-US" altLang="ko-KR" dirty="0"/>
              <a:t>&amp;AUC</a:t>
            </a:r>
            <a:r>
              <a:rPr lang="ko-KR" altLang="en-US" dirty="0" smtClean="0"/>
              <a:t>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#Roc</a:t>
            </a:r>
            <a:r>
              <a:rPr lang="ko-KR" altLang="en-US" sz="2800" dirty="0" smtClean="0"/>
              <a:t>곡선과 </a:t>
            </a:r>
            <a:r>
              <a:rPr lang="en-US" altLang="ko-KR" sz="2800" dirty="0" smtClean="0"/>
              <a:t>AUC</a:t>
            </a:r>
            <a:r>
              <a:rPr lang="ko-KR" altLang="en-US" sz="2800" dirty="0" smtClean="0"/>
              <a:t>값을 확인해보았다</a:t>
            </a:r>
            <a:r>
              <a:rPr lang="en-US" altLang="ko-KR" sz="2800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5" y="1563052"/>
            <a:ext cx="6162675" cy="163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6226084"/>
            <a:ext cx="4624251" cy="63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7" y="1326017"/>
            <a:ext cx="5765073" cy="490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8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63616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6.randomForest model</a:t>
            </a:r>
            <a:br>
              <a:rPr lang="en-US" altLang="ko-KR" dirty="0" smtClean="0"/>
            </a:br>
            <a:r>
              <a:rPr lang="en-US" altLang="ko-KR" dirty="0" smtClean="0"/>
              <a:t>6-1.randomForest</a:t>
            </a:r>
            <a:r>
              <a:rPr lang="ko-KR" altLang="en-US" dirty="0" smtClean="0"/>
              <a:t>모델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#</a:t>
            </a:r>
            <a:r>
              <a:rPr lang="en-US" altLang="ko-KR" sz="2800" dirty="0" err="1" smtClean="0"/>
              <a:t>randomForest</a:t>
            </a:r>
            <a:r>
              <a:rPr lang="en-US" altLang="ko-KR" sz="2800" dirty="0"/>
              <a:t>() </a:t>
            </a:r>
            <a:r>
              <a:rPr lang="ko-KR" altLang="en-US" sz="2800" dirty="0"/>
              <a:t>함수를 활용해  베이스 모델의 수는 </a:t>
            </a:r>
            <a:r>
              <a:rPr lang="en-US" altLang="ko-KR" sz="2800" dirty="0"/>
              <a:t>100</a:t>
            </a:r>
            <a:r>
              <a:rPr lang="ko-KR" altLang="en-US" sz="2800" dirty="0"/>
              <a:t>인 모델을 </a:t>
            </a:r>
            <a:br>
              <a:rPr lang="ko-KR" altLang="en-US" sz="2800" dirty="0"/>
            </a:br>
            <a:r>
              <a:rPr lang="ko-KR" altLang="en-US" sz="2800" dirty="0"/>
              <a:t>     생성하고 출력에 변수 기여도가 포함될 수 있도록 설정한다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37" y="2018483"/>
            <a:ext cx="8505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9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62048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6-2.randomForest </a:t>
            </a:r>
            <a:r>
              <a:rPr lang="ko-KR" altLang="en-US" dirty="0" smtClean="0"/>
              <a:t>모델 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6-2.randomForest </a:t>
            </a:r>
            <a:r>
              <a:rPr lang="ko-KR" altLang="en-US" dirty="0" smtClean="0"/>
              <a:t>모델 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800" dirty="0" smtClean="0"/>
              <a:t>#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-</a:t>
            </a:r>
            <a:r>
              <a:rPr lang="ko-KR" altLang="en-US" sz="2800" dirty="0"/>
              <a:t>나무 모델의 수</a:t>
            </a:r>
            <a:r>
              <a:rPr lang="en-US" altLang="ko-KR" sz="2800" dirty="0"/>
              <a:t>: 100</a:t>
            </a:r>
            <a:br>
              <a:rPr lang="en-US" altLang="ko-KR" sz="2800" dirty="0"/>
            </a:br>
            <a:r>
              <a:rPr lang="en-US" altLang="ko-KR" sz="2800" dirty="0"/>
              <a:t>    -split</a:t>
            </a:r>
            <a:r>
              <a:rPr lang="ko-KR" altLang="en-US" sz="2800" dirty="0"/>
              <a:t>될 때 선택되는 </a:t>
            </a:r>
            <a:r>
              <a:rPr lang="ko-KR" altLang="en-US" sz="2800" dirty="0" err="1"/>
              <a:t>노드의</a:t>
            </a:r>
            <a:r>
              <a:rPr lang="ko-KR" altLang="en-US" sz="2800" dirty="0"/>
              <a:t> 수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3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    -</a:t>
            </a:r>
            <a:r>
              <a:rPr lang="ko-KR" altLang="en-US" sz="2800" dirty="0"/>
              <a:t>모든 베이스 모델의 평균        </a:t>
            </a:r>
            <a:br>
              <a:rPr lang="ko-KR" altLang="en-US" sz="2800" dirty="0"/>
            </a:br>
            <a:r>
              <a:rPr lang="ko-KR" altLang="en-US" sz="2800" dirty="0"/>
              <a:t>      </a:t>
            </a:r>
            <a:r>
              <a:rPr lang="en-US" altLang="ko-KR" sz="2800" dirty="0"/>
              <a:t>OOB</a:t>
            </a:r>
            <a:r>
              <a:rPr lang="ko-KR" altLang="en-US" sz="2800" dirty="0" err="1"/>
              <a:t>에러율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48%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    - </a:t>
            </a:r>
            <a:r>
              <a:rPr lang="ko-KR" altLang="en-US" sz="2800" dirty="0"/>
              <a:t>민감도 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4154 </a:t>
            </a:r>
            <a:r>
              <a:rPr lang="en-US" altLang="ko-KR" sz="2800" dirty="0"/>
              <a:t>/ 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4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+ </a:t>
            </a:r>
            <a:r>
              <a:rPr lang="en-US" altLang="ko-KR" sz="2800" dirty="0" smtClean="0"/>
              <a:t>4154) </a:t>
            </a:r>
            <a:r>
              <a:rPr lang="en-US" altLang="ko-KR" sz="2800" dirty="0"/>
              <a:t>≒ </a:t>
            </a:r>
            <a:r>
              <a:rPr lang="en-US" altLang="ko-KR" sz="2800" dirty="0" smtClean="0"/>
              <a:t>0.99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    - </a:t>
            </a:r>
            <a:r>
              <a:rPr lang="ko-KR" altLang="en-US" sz="2800" dirty="0"/>
              <a:t>특이도 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663 </a:t>
            </a:r>
            <a:r>
              <a:rPr lang="en-US" altLang="ko-KR" sz="2800" dirty="0"/>
              <a:t>/ </a:t>
            </a:r>
            <a:r>
              <a:rPr lang="en-US" altLang="ko-KR" sz="2800" dirty="0" smtClean="0"/>
              <a:t>(663 </a:t>
            </a:r>
            <a:r>
              <a:rPr lang="en-US" altLang="ko-KR" sz="2800" dirty="0"/>
              <a:t>+ </a:t>
            </a:r>
            <a:r>
              <a:rPr lang="en-US" altLang="ko-KR" sz="2800" dirty="0" smtClean="0"/>
              <a:t>19) </a:t>
            </a:r>
            <a:r>
              <a:rPr lang="en-US" altLang="ko-KR" sz="2800" dirty="0"/>
              <a:t>≒ </a:t>
            </a:r>
            <a:r>
              <a:rPr lang="en-US" altLang="ko-KR" sz="2800" dirty="0" smtClean="0"/>
              <a:t>0.97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44" y="1923370"/>
            <a:ext cx="987307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1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627017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6-3.randomForest </a:t>
            </a:r>
            <a:r>
              <a:rPr lang="ko-KR" altLang="en-US" dirty="0" smtClean="0"/>
              <a:t>모델 변수기여도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200" dirty="0"/>
              <a:t>#</a:t>
            </a:r>
            <a:r>
              <a:rPr lang="en-US" altLang="ko-KR" sz="2200" dirty="0" err="1" smtClean="0"/>
              <a:t>MeanDecreaseAccuracy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와 </a:t>
            </a:r>
            <a:r>
              <a:rPr lang="en-US" altLang="ko-KR" sz="2200" dirty="0" err="1"/>
              <a:t>MeanDecreaseGini</a:t>
            </a:r>
            <a:r>
              <a:rPr lang="ko-KR" altLang="en-US" sz="2200" dirty="0"/>
              <a:t>를 기준으로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ko-KR" altLang="en-US" sz="2200" dirty="0" smtClean="0"/>
              <a:t>각 </a:t>
            </a:r>
            <a:r>
              <a:rPr lang="ko-KR" altLang="en-US" sz="2200" dirty="0" err="1" smtClean="0"/>
              <a:t>변수들의모델에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대한  기여도를 판단하였다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 err="1" smtClean="0"/>
              <a:t>total_sulfur,chlorides</a:t>
            </a:r>
            <a:r>
              <a:rPr lang="ko-KR" altLang="en-US" sz="2200" dirty="0" smtClean="0"/>
              <a:t>등의 </a:t>
            </a:r>
            <a:r>
              <a:rPr lang="ko-KR" altLang="en-US" sz="2200" dirty="0"/>
              <a:t>변수가 상위 항목에 있는 </a:t>
            </a:r>
            <a:r>
              <a:rPr lang="ko-KR" altLang="en-US" sz="2200" dirty="0" smtClean="0"/>
              <a:t>것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ko-KR" altLang="en-US" sz="2200" dirty="0" smtClean="0"/>
              <a:t>을 확인할 수 </a:t>
            </a:r>
            <a:r>
              <a:rPr lang="ko-KR" altLang="en-US" sz="2200" dirty="0"/>
              <a:t>있었다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" y="1361087"/>
            <a:ext cx="6848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47" y="1160067"/>
            <a:ext cx="60960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2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49224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6-4.ROC </a:t>
            </a:r>
            <a:r>
              <a:rPr lang="ko-KR" altLang="en-US" dirty="0" smtClean="0"/>
              <a:t>곡선</a:t>
            </a:r>
            <a:r>
              <a:rPr lang="en-US" altLang="ko-KR" dirty="0" smtClean="0"/>
              <a:t>&amp;AUC</a:t>
            </a:r>
            <a:r>
              <a:rPr lang="ko-KR" altLang="en-US" dirty="0" smtClean="0"/>
              <a:t>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 smtClean="0"/>
              <a:t>#</a:t>
            </a:r>
            <a:r>
              <a:rPr lang="en-US" altLang="ko-KR" sz="2000" dirty="0" err="1" smtClean="0"/>
              <a:t>randomForestmodel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대상으로 </a:t>
            </a:r>
            <a:r>
              <a:rPr lang="en-US" altLang="ko-KR" sz="2000" dirty="0" smtClean="0"/>
              <a:t>roc</a:t>
            </a:r>
            <a:r>
              <a:rPr lang="ko-KR" altLang="en-US" sz="2000" dirty="0" smtClean="0"/>
              <a:t>함수를 와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auc</a:t>
            </a:r>
            <a:r>
              <a:rPr lang="ko-KR" altLang="en-US" sz="2000" dirty="0" smtClean="0"/>
              <a:t>함수를 사용해서 곡선과 하부면적을  </a:t>
            </a:r>
            <a:r>
              <a:rPr lang="ko-KR" altLang="en-US" sz="2000" dirty="0" err="1" smtClean="0"/>
              <a:t>구해보았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55" y="1254034"/>
            <a:ext cx="6038850" cy="538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12" y="3213463"/>
            <a:ext cx="4262437" cy="91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77" y="1692185"/>
            <a:ext cx="4878569" cy="12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8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127" y="1306286"/>
            <a:ext cx="10515600" cy="48738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500" dirty="0" smtClean="0"/>
              <a:t>1.1.A </a:t>
            </a:r>
            <a:r>
              <a:rPr lang="ko-KR" altLang="en-US" sz="3500" dirty="0" smtClean="0"/>
              <a:t>답</a:t>
            </a:r>
            <a:endParaRPr lang="en-US" altLang="ko-KR" sz="3500" dirty="0" smtClean="0"/>
          </a:p>
          <a:p>
            <a:pPr>
              <a:defRPr/>
            </a:pPr>
            <a:r>
              <a:rPr lang="en-US" altLang="ko-KR" sz="3500" dirty="0" smtClean="0"/>
              <a:t>2.</a:t>
            </a:r>
            <a:r>
              <a:rPr lang="ko-KR" altLang="en-US" sz="3500" smtClean="0"/>
              <a:t>각 모델들에 </a:t>
            </a:r>
            <a:r>
              <a:rPr lang="ko-KR" altLang="en-US" sz="3500" dirty="0" smtClean="0"/>
              <a:t>쓰일 데이터</a:t>
            </a:r>
            <a:r>
              <a:rPr lang="en-US" altLang="ko-KR" sz="3500" dirty="0" smtClean="0"/>
              <a:t> </a:t>
            </a:r>
            <a:r>
              <a:rPr lang="ko-KR" altLang="en-US" sz="3500" dirty="0"/>
              <a:t>소개 및 </a:t>
            </a:r>
            <a:r>
              <a:rPr lang="en-US" altLang="ko-KR" sz="3500" dirty="0"/>
              <a:t>EDA</a:t>
            </a:r>
          </a:p>
          <a:p>
            <a:pPr lvl="0">
              <a:defRPr/>
            </a:pPr>
            <a:r>
              <a:rPr lang="en-US" altLang="ko-KR" sz="3500" dirty="0" smtClean="0"/>
              <a:t>3.</a:t>
            </a:r>
            <a:r>
              <a:rPr lang="ko-KR" altLang="en-US" sz="3500" dirty="0" smtClean="0"/>
              <a:t>데이터전처리</a:t>
            </a:r>
            <a:endParaRPr lang="en-US" altLang="ko-KR" sz="3500" dirty="0" smtClean="0"/>
          </a:p>
          <a:p>
            <a:pPr lvl="0">
              <a:defRPr/>
            </a:pPr>
            <a:r>
              <a:rPr lang="en-US" altLang="ko-KR" sz="3500" dirty="0" smtClean="0"/>
              <a:t>3.5.</a:t>
            </a:r>
            <a:r>
              <a:rPr lang="ko-KR" altLang="en-US" sz="3500" dirty="0" smtClean="0"/>
              <a:t>모델 생성을 위한 데이터 </a:t>
            </a:r>
            <a:r>
              <a:rPr lang="en-US" altLang="ko-KR" sz="3500" dirty="0" smtClean="0"/>
              <a:t>partition</a:t>
            </a:r>
            <a:endParaRPr lang="ko-KR" altLang="en-US" sz="3500" dirty="0"/>
          </a:p>
          <a:p>
            <a:pPr>
              <a:defRPr/>
            </a:pPr>
            <a:r>
              <a:rPr lang="en-US" altLang="ko-KR" sz="3600" dirty="0" smtClean="0"/>
              <a:t>4.Naive </a:t>
            </a:r>
            <a:r>
              <a:rPr lang="en-US" altLang="ko-KR" sz="3600" dirty="0"/>
              <a:t>Bayesian </a:t>
            </a:r>
            <a:r>
              <a:rPr lang="ko-KR" altLang="en-US" sz="3600" dirty="0"/>
              <a:t>모델 </a:t>
            </a:r>
            <a:r>
              <a:rPr lang="ko-KR" altLang="en-US" sz="3600" dirty="0" smtClean="0"/>
              <a:t>생성</a:t>
            </a:r>
            <a:endParaRPr lang="ko-KR" altLang="en-US" sz="3500" dirty="0"/>
          </a:p>
          <a:p>
            <a:pPr>
              <a:defRPr/>
            </a:pPr>
            <a:r>
              <a:rPr lang="en-US" altLang="ko-KR" sz="3600" dirty="0" smtClean="0"/>
              <a:t>5.Decision </a:t>
            </a:r>
            <a:r>
              <a:rPr lang="en-US" altLang="ko-KR" sz="3600" dirty="0"/>
              <a:t>Tree </a:t>
            </a:r>
            <a:r>
              <a:rPr lang="ko-KR" altLang="en-US" sz="3600" dirty="0"/>
              <a:t>모델 </a:t>
            </a:r>
            <a:r>
              <a:rPr lang="ko-KR" altLang="en-US" sz="3600" dirty="0" smtClean="0"/>
              <a:t>생성</a:t>
            </a:r>
            <a:endParaRPr lang="ko-KR" altLang="en-US" sz="3500" dirty="0"/>
          </a:p>
          <a:p>
            <a:pPr>
              <a:defRPr/>
            </a:pPr>
            <a:r>
              <a:rPr lang="en-US" altLang="ko-KR" sz="3600" dirty="0" smtClean="0"/>
              <a:t>6.Random </a:t>
            </a:r>
            <a:r>
              <a:rPr lang="en-US" altLang="ko-KR" sz="3600" dirty="0"/>
              <a:t>Forest </a:t>
            </a:r>
            <a:r>
              <a:rPr lang="ko-KR" altLang="en-US" sz="3600" dirty="0"/>
              <a:t>모델 생성</a:t>
            </a:r>
          </a:p>
          <a:p>
            <a:pPr lvl="0">
              <a:defRPr/>
            </a:pPr>
            <a:r>
              <a:rPr lang="en-US" altLang="ko-KR" sz="3500" dirty="0" smtClean="0"/>
              <a:t>7.</a:t>
            </a:r>
            <a:r>
              <a:rPr lang="ko-KR" altLang="en-US" sz="3500" dirty="0" err="1" smtClean="0"/>
              <a:t>모델별</a:t>
            </a:r>
            <a:r>
              <a:rPr lang="ko-KR" altLang="en-US" sz="3500" dirty="0" smtClean="0"/>
              <a:t> </a:t>
            </a:r>
            <a:r>
              <a:rPr lang="ko-KR" altLang="en-US" sz="3500" dirty="0" err="1" smtClean="0"/>
              <a:t>특성및</a:t>
            </a:r>
            <a:r>
              <a:rPr lang="ko-KR" altLang="en-US" sz="3500" dirty="0" smtClean="0"/>
              <a:t> 성능비교</a:t>
            </a:r>
            <a:endParaRPr lang="ko-KR" altLang="en-US" sz="3500" dirty="0"/>
          </a:p>
          <a:p>
            <a:pPr lvl="0">
              <a:defRPr/>
            </a:pPr>
            <a:endParaRPr lang="ko-KR" altLang="en-US" sz="3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63616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각 모델 별 특성 및 성능비교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7-1.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41" y="1686105"/>
            <a:ext cx="7437936" cy="399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8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6322423"/>
          </a:xfrm>
        </p:spPr>
        <p:txBody>
          <a:bodyPr/>
          <a:lstStyle/>
          <a:p>
            <a:r>
              <a:rPr lang="en-US" altLang="ko-KR" dirty="0" smtClean="0"/>
              <a:t>7-2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19349" y="1997839"/>
            <a:ext cx="9483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&lt;AUC</a:t>
            </a:r>
            <a:r>
              <a:rPr lang="ko-KR" altLang="en-US" dirty="0"/>
              <a:t>에 기반한 성능 비교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Naive Bayesian </a:t>
            </a:r>
            <a:r>
              <a:rPr lang="ko-KR" altLang="en-US" dirty="0"/>
              <a:t>모델의 </a:t>
            </a:r>
            <a:r>
              <a:rPr lang="en-US" altLang="ko-KR" dirty="0"/>
              <a:t>AUC </a:t>
            </a:r>
            <a:r>
              <a:rPr lang="ko-KR" altLang="en-US" dirty="0"/>
              <a:t>≒ </a:t>
            </a:r>
            <a:r>
              <a:rPr lang="en-US" altLang="ko-KR" dirty="0" smtClean="0"/>
              <a:t>0.95</a:t>
            </a:r>
            <a:endParaRPr lang="en-US" altLang="ko-KR" dirty="0"/>
          </a:p>
          <a:p>
            <a:r>
              <a:rPr lang="en-US" altLang="ko-KR" dirty="0"/>
              <a:t>         Pre-pruning Decision Tree </a:t>
            </a:r>
            <a:r>
              <a:rPr lang="ko-KR" altLang="en-US" dirty="0"/>
              <a:t>모델의 </a:t>
            </a:r>
            <a:r>
              <a:rPr lang="en-US" altLang="ko-KR" dirty="0"/>
              <a:t>AUC </a:t>
            </a:r>
            <a:r>
              <a:rPr lang="ko-KR" altLang="en-US" dirty="0"/>
              <a:t>≒ </a:t>
            </a:r>
            <a:r>
              <a:rPr lang="en-US" altLang="ko-KR" dirty="0" smtClean="0"/>
              <a:t>0.97</a:t>
            </a:r>
            <a:endParaRPr lang="en-US" altLang="ko-KR" dirty="0"/>
          </a:p>
          <a:p>
            <a:r>
              <a:rPr lang="en-US" altLang="ko-KR" dirty="0"/>
              <a:t>         Post-pruning Decision Tree </a:t>
            </a:r>
            <a:r>
              <a:rPr lang="ko-KR" altLang="en-US" dirty="0"/>
              <a:t>모델의 </a:t>
            </a:r>
            <a:r>
              <a:rPr lang="en-US" altLang="ko-KR" dirty="0"/>
              <a:t>AUC </a:t>
            </a:r>
            <a:r>
              <a:rPr lang="ko-KR" altLang="en-US" dirty="0"/>
              <a:t>≒ </a:t>
            </a:r>
            <a:r>
              <a:rPr lang="en-US" altLang="ko-KR" dirty="0" smtClean="0"/>
              <a:t>0.94</a:t>
            </a:r>
            <a:endParaRPr lang="en-US" altLang="ko-KR" dirty="0"/>
          </a:p>
          <a:p>
            <a:r>
              <a:rPr lang="en-US" altLang="ko-KR" dirty="0"/>
              <a:t>         Random Forest </a:t>
            </a:r>
            <a:r>
              <a:rPr lang="ko-KR" altLang="en-US" dirty="0"/>
              <a:t>모델의 </a:t>
            </a:r>
            <a:r>
              <a:rPr lang="en-US" altLang="ko-KR" dirty="0"/>
              <a:t>AUC </a:t>
            </a:r>
            <a:r>
              <a:rPr lang="ko-KR" altLang="en-US" dirty="0"/>
              <a:t>≒ </a:t>
            </a:r>
            <a:r>
              <a:rPr lang="en-US" altLang="ko-KR" dirty="0" smtClean="0"/>
              <a:t>0.99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-&gt; AUC</a:t>
            </a:r>
            <a:r>
              <a:rPr lang="ko-KR" altLang="en-US" dirty="0"/>
              <a:t>의 면적이 크기 순서가 곧 성능의 순서가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  (Random Forest &gt; </a:t>
            </a:r>
            <a:r>
              <a:rPr lang="en-US" altLang="ko-KR" dirty="0" smtClean="0"/>
              <a:t>Pre-pruning </a:t>
            </a:r>
            <a:r>
              <a:rPr lang="en-US" altLang="ko-KR" dirty="0"/>
              <a:t>&gt; Naive Bayesian &gt; </a:t>
            </a:r>
            <a:r>
              <a:rPr lang="en-US" altLang="ko-KR" dirty="0" smtClean="0"/>
              <a:t>Post-pruning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2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6270171"/>
          </a:xfrm>
        </p:spPr>
        <p:txBody>
          <a:bodyPr/>
          <a:lstStyle/>
          <a:p>
            <a:r>
              <a:rPr lang="en-US" altLang="ko-KR" dirty="0" smtClean="0"/>
              <a:t>                            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7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1.1.A</a:t>
            </a:r>
            <a:r>
              <a:rPr lang="ko-KR" altLang="en-US" dirty="0"/>
              <a:t> </a:t>
            </a:r>
            <a:r>
              <a:rPr lang="ko-KR" altLang="en-US" dirty="0" err="1" smtClean="0"/>
              <a:t>에대한</a:t>
            </a:r>
            <a:r>
              <a:rPr lang="ko-KR" altLang="en-US" dirty="0" smtClean="0"/>
              <a:t> 나의 생각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Q.</a:t>
            </a:r>
            <a:r>
              <a:rPr lang="en-US" altLang="ko-KR" dirty="0"/>
              <a:t> </a:t>
            </a:r>
            <a:r>
              <a:rPr lang="ko-KR" altLang="ko-KR" dirty="0" smtClean="0"/>
              <a:t>위 </a:t>
            </a:r>
            <a:r>
              <a:rPr lang="ko-KR" altLang="ko-KR" dirty="0"/>
              <a:t>예제에서는 어떠한 방식으로 </a:t>
            </a:r>
            <a:r>
              <a:rPr lang="en-US" altLang="ko-KR" dirty="0"/>
              <a:t>Ensemble </a:t>
            </a:r>
            <a:r>
              <a:rPr lang="ko-KR" altLang="ko-KR" dirty="0"/>
              <a:t>을 구성하였는가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A.</a:t>
            </a:r>
            <a:r>
              <a:rPr lang="ko-KR" altLang="en-US" dirty="0" smtClean="0"/>
              <a:t>우선 데이터 셋의 데이터를 </a:t>
            </a:r>
            <a:r>
              <a:rPr lang="en-US" altLang="ko-KR" dirty="0" err="1" smtClean="0"/>
              <a:t>ensemble,blender,testing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split</a:t>
            </a:r>
            <a:r>
              <a:rPr lang="ko-KR" altLang="en-US" dirty="0" smtClean="0"/>
              <a:t>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이후에 </a:t>
            </a:r>
            <a:r>
              <a:rPr lang="en-US" altLang="ko-KR" dirty="0" smtClean="0"/>
              <a:t>ensemble</a:t>
            </a:r>
            <a:r>
              <a:rPr lang="ko-KR" altLang="en-US" dirty="0" smtClean="0"/>
              <a:t>데이터를 </a:t>
            </a:r>
            <a:r>
              <a:rPr lang="en-US" altLang="ko-KR" dirty="0" err="1" smtClean="0"/>
              <a:t>gbm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treebag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앙상블 모델로 훈련하여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ensemble</a:t>
            </a:r>
            <a:r>
              <a:rPr lang="ko-KR" altLang="en-US" dirty="0" smtClean="0"/>
              <a:t>을 구성하였다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7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2.Data Set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45127" y="1227908"/>
            <a:ext cx="2574478" cy="13270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2-1</a:t>
            </a:r>
            <a:r>
              <a:rPr lang="en-US" altLang="ko-KR" dirty="0" smtClean="0"/>
              <a:t>.Wine </a:t>
            </a:r>
            <a:r>
              <a:rPr lang="en-US" altLang="ko-KR" dirty="0" smtClean="0"/>
              <a:t>dataset</a:t>
            </a:r>
          </a:p>
          <a:p>
            <a:pPr marL="0" indent="0">
              <a:buFont typeface="Wingdings 2" pitchFamily="18" charset="2"/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17" y="2640775"/>
            <a:ext cx="10055541" cy="27054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7" y="2069704"/>
            <a:ext cx="1393502" cy="398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032" y="5663184"/>
            <a:ext cx="9198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#</a:t>
            </a:r>
            <a:r>
              <a:rPr lang="en-US" altLang="ko-KR" sz="2500" dirty="0" err="1" smtClean="0"/>
              <a:t>str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함수를 통하여 </a:t>
            </a:r>
            <a:r>
              <a:rPr lang="en-US" altLang="ko-KR" sz="2500" dirty="0" smtClean="0"/>
              <a:t>data set</a:t>
            </a:r>
            <a:r>
              <a:rPr lang="ko-KR" altLang="en-US" sz="2500" dirty="0" smtClean="0"/>
              <a:t>을 살펴봄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120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</a:t>
            </a:r>
            <a:r>
              <a:rPr lang="ko-KR" altLang="en-US" dirty="0" smtClean="0"/>
              <a:t>예측변수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126" y="1472957"/>
            <a:ext cx="10578777" cy="10820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Classification Wine Style  &gt;&gt;  Style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red, white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108-Year-Old Credits Daily Glass of Red Wine for Her Longevity | Food &amp; W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5" y="2116590"/>
            <a:ext cx="5713759" cy="380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White Wine Is Made | Wine Enthusia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10" y="2116590"/>
            <a:ext cx="5712332" cy="380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데이터 전처리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3-1.</a:t>
            </a:r>
            <a:r>
              <a:rPr lang="ko-KR" altLang="en-US" dirty="0" err="1" smtClean="0"/>
              <a:t>결측지</a:t>
            </a:r>
            <a:r>
              <a:rPr lang="ko-KR" altLang="en-US" dirty="0" smtClean="0"/>
              <a:t> 제거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656021"/>
            <a:ext cx="2239620" cy="3659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609" y="2656020"/>
            <a:ext cx="980748" cy="365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805" y="1475299"/>
            <a:ext cx="397655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500" dirty="0" smtClean="0"/>
              <a:t>#</a:t>
            </a:r>
            <a:r>
              <a:rPr lang="ko-KR" altLang="en-US" sz="2500" dirty="0" err="1" smtClean="0"/>
              <a:t>결측값이</a:t>
            </a:r>
            <a:r>
              <a:rPr lang="ko-KR" altLang="en-US" sz="2500" dirty="0" smtClean="0"/>
              <a:t> </a:t>
            </a:r>
            <a:r>
              <a:rPr lang="ko-KR" altLang="en-US" sz="2500" dirty="0" smtClean="0"/>
              <a:t>총 몇 개인지 확인</a:t>
            </a:r>
            <a:endParaRPr lang="en-US" altLang="ko-KR" sz="2500" dirty="0" smtClean="0"/>
          </a:p>
          <a:p>
            <a:r>
              <a:rPr lang="ko-KR" altLang="en-US" sz="2500" dirty="0" smtClean="0"/>
              <a:t>결과 </a:t>
            </a:r>
            <a:r>
              <a:rPr lang="en-US" altLang="ko-KR" sz="2500" dirty="0" smtClean="0"/>
              <a:t>&gt;&gt; </a:t>
            </a:r>
            <a:r>
              <a:rPr lang="ko-KR" altLang="en-US" sz="2500" dirty="0" err="1" smtClean="0"/>
              <a:t>결측치</a:t>
            </a:r>
            <a:r>
              <a:rPr lang="ko-KR" altLang="en-US" sz="2500" dirty="0" smtClean="0"/>
              <a:t> 개수 </a:t>
            </a:r>
            <a:r>
              <a:rPr lang="en-US" altLang="ko-KR" sz="2500" dirty="0" smtClean="0"/>
              <a:t>: 0</a:t>
            </a:r>
            <a:endParaRPr lang="ko-KR" altLang="en-US" sz="2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967" y="1788858"/>
            <a:ext cx="3635188" cy="31936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372" y="1299468"/>
            <a:ext cx="1918162" cy="351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02057" y="5529072"/>
            <a:ext cx="5779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#</a:t>
            </a:r>
            <a:r>
              <a:rPr lang="en-US" altLang="ko-KR" sz="2500" dirty="0" err="1" smtClean="0"/>
              <a:t>Missmap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함수도 활용하여 </a:t>
            </a:r>
            <a:r>
              <a:rPr lang="ko-KR" altLang="en-US" sz="2500" dirty="0" err="1" smtClean="0"/>
              <a:t>결측치</a:t>
            </a:r>
            <a:r>
              <a:rPr lang="ko-KR" altLang="en-US" sz="2500" dirty="0" smtClean="0"/>
              <a:t> 확인</a:t>
            </a:r>
            <a:endParaRPr lang="en-US" altLang="ko-KR" sz="2500" dirty="0" smtClean="0"/>
          </a:p>
          <a:p>
            <a:r>
              <a:rPr lang="ko-KR" altLang="en-US" sz="2500" dirty="0" smtClean="0"/>
              <a:t>결과 </a:t>
            </a:r>
            <a:r>
              <a:rPr lang="en-US" altLang="ko-KR" sz="2500" dirty="0" smtClean="0"/>
              <a:t>&gt;&gt; </a:t>
            </a:r>
            <a:r>
              <a:rPr lang="ko-KR" altLang="en-US" sz="2500" dirty="0" err="1" smtClean="0"/>
              <a:t>결측치</a:t>
            </a:r>
            <a:r>
              <a:rPr lang="ko-KR" altLang="en-US" sz="2500" dirty="0" smtClean="0"/>
              <a:t> 개수 </a:t>
            </a:r>
            <a:r>
              <a:rPr lang="en-US" altLang="ko-KR" sz="2500" dirty="0" smtClean="0"/>
              <a:t>: 0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3243072" y="2656021"/>
            <a:ext cx="11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&gt;&gt;&gt;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5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-2.EDA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45127" y="1472957"/>
            <a:ext cx="4303070" cy="108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2" pitchFamily="18" charset="2"/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07" y="2013979"/>
            <a:ext cx="3689701" cy="3798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07" y="2636098"/>
            <a:ext cx="10344150" cy="270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2507" y="5675376"/>
            <a:ext cx="79969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#describe </a:t>
            </a:r>
            <a:r>
              <a:rPr lang="ko-KR" altLang="en-US" sz="2500" dirty="0" smtClean="0"/>
              <a:t>함수를 통하여 </a:t>
            </a:r>
            <a:r>
              <a:rPr lang="en-US" altLang="ko-KR" sz="2500" dirty="0" smtClean="0"/>
              <a:t>data set</a:t>
            </a:r>
            <a:r>
              <a:rPr lang="ko-KR" altLang="en-US" sz="2500" dirty="0" smtClean="0"/>
              <a:t>의 </a:t>
            </a:r>
            <a:r>
              <a:rPr lang="ko-KR" altLang="en-US" sz="2500" dirty="0" err="1" smtClean="0"/>
              <a:t>기술통계를</a:t>
            </a:r>
            <a:r>
              <a:rPr lang="ko-KR" altLang="en-US" sz="2500" dirty="0" smtClean="0"/>
              <a:t> 살펴봄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6152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3-3.</a:t>
            </a:r>
            <a:r>
              <a:rPr lang="ko-KR" altLang="en-US" dirty="0" err="1" smtClean="0"/>
              <a:t>극단치</a:t>
            </a:r>
            <a:r>
              <a:rPr lang="ko-KR" altLang="en-US" dirty="0" smtClean="0"/>
              <a:t> </a:t>
            </a:r>
            <a:r>
              <a:rPr lang="ko-KR" altLang="en-US" dirty="0" smtClean="0"/>
              <a:t>확인 및 제거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875"/>
            <a:ext cx="5867596" cy="3250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4" y="1847875"/>
            <a:ext cx="6108696" cy="3250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0789" y="5461348"/>
            <a:ext cx="114112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#Boxplot </a:t>
            </a:r>
            <a:r>
              <a:rPr lang="ko-KR" altLang="en-US" sz="2500" dirty="0" smtClean="0"/>
              <a:t>분석을 통한 </a:t>
            </a:r>
            <a:r>
              <a:rPr lang="ko-KR" altLang="en-US" sz="2500" dirty="0" err="1" smtClean="0"/>
              <a:t>극단</a:t>
            </a:r>
            <a:r>
              <a:rPr lang="ko-KR" altLang="en-US" sz="2500" dirty="0" err="1"/>
              <a:t>치</a:t>
            </a:r>
            <a:r>
              <a:rPr lang="ko-KR" altLang="en-US" sz="2500" dirty="0" smtClean="0"/>
              <a:t> 확인 및 제거</a:t>
            </a:r>
            <a:endParaRPr lang="en-US" altLang="ko-KR" sz="2500" dirty="0" smtClean="0"/>
          </a:p>
          <a:p>
            <a:r>
              <a:rPr lang="en-US" altLang="ko-KR" sz="2500" dirty="0" smtClean="0"/>
              <a:t>&gt;&gt; 6497</a:t>
            </a:r>
            <a:r>
              <a:rPr lang="ko-KR" altLang="en-US" sz="2500" dirty="0" smtClean="0"/>
              <a:t>개의 행 중 </a:t>
            </a:r>
            <a:r>
              <a:rPr lang="en-US" altLang="ko-KR" sz="2500" dirty="0" smtClean="0"/>
              <a:t>1657</a:t>
            </a:r>
            <a:r>
              <a:rPr lang="ko-KR" altLang="en-US" sz="2500" dirty="0" smtClean="0"/>
              <a:t>개 행 삭제</a:t>
            </a:r>
            <a:r>
              <a:rPr lang="en-US" altLang="ko-KR" sz="2500" dirty="0" smtClean="0"/>
              <a:t>. 4840</a:t>
            </a:r>
            <a:r>
              <a:rPr lang="ko-KR" altLang="en-US" sz="2500" dirty="0" smtClean="0"/>
              <a:t>개 행 남음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186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37467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3.5 .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partition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#</a:t>
            </a:r>
            <a:r>
              <a:rPr lang="ko-KR" altLang="en-US" sz="3200" dirty="0" err="1" smtClean="0"/>
              <a:t>데이터셋을</a:t>
            </a:r>
            <a:r>
              <a:rPr lang="ko-KR" altLang="en-US" sz="3200" dirty="0" smtClean="0"/>
              <a:t> 모델 생성을 위해 </a:t>
            </a:r>
            <a:r>
              <a:rPr lang="en-US" altLang="ko-KR" sz="3200" dirty="0" smtClean="0"/>
              <a:t>train </a:t>
            </a:r>
            <a:r>
              <a:rPr lang="en-US" altLang="ko-KR" sz="3200" dirty="0" err="1" smtClean="0"/>
              <a:t>set,test</a:t>
            </a:r>
            <a:r>
              <a:rPr lang="en-US" altLang="ko-KR" sz="3200" dirty="0" smtClean="0"/>
              <a:t> set</a:t>
            </a:r>
            <a:r>
              <a:rPr lang="ko-KR" altLang="en-US" sz="3200" dirty="0" smtClean="0"/>
              <a:t>으로 나눠주고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클래스 비율을 확인해주었다</a:t>
            </a:r>
            <a:r>
              <a:rPr lang="en-US" altLang="ko-KR" sz="3200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82" y="1254034"/>
            <a:ext cx="5181600" cy="203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1107077"/>
            <a:ext cx="3867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9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247</Words>
  <Application>Microsoft Office PowerPoint</Application>
  <PresentationFormat>사용자 지정</PresentationFormat>
  <Paragraphs>63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HDOfficeLightV0</vt:lpstr>
      <vt:lpstr>데이터사이언스기초  9주차</vt:lpstr>
      <vt:lpstr>목차</vt:lpstr>
      <vt:lpstr>1.1.A 에대한 나의 생각</vt:lpstr>
      <vt:lpstr>2.Data Set 소개</vt:lpstr>
      <vt:lpstr>2-2.예측변수 </vt:lpstr>
      <vt:lpstr>3.데이터 전처리 3-1.결측지 제거</vt:lpstr>
      <vt:lpstr>3-2.EDA</vt:lpstr>
      <vt:lpstr>3-3.극단치 확인 및 제거</vt:lpstr>
      <vt:lpstr>3.5 . 데이터 partition      #데이터셋을 모델 생성을 위해 train set,test set으로 나눠주고  클래스 비율을 확인해주었다.   </vt:lpstr>
      <vt:lpstr>4.Naïve Basian model생성     #model을 생성 하고, 예측 후 결과에대한 정확도 및 민감도 특이도를  confusion matrix로 알아보았다.   </vt:lpstr>
      <vt:lpstr>4-1.naïve Basian model의 ROC곡선과 AUC값     #Epi::ROC를 사용하여 roc곡선을 그리고 그래프 하단 면적 값인 AUC값을 구해보 았다.   </vt:lpstr>
      <vt:lpstr>5.의사결정나무 model 5-a.prepruning model 생성     #최적화된 maxdepth,minsplit,cp값을 이용해 prepru ning tree를 생성하고 confusionmatrix를 통해 정확도 민감도 특이도 등을 확인해보았다.    </vt:lpstr>
      <vt:lpstr>5-a-1.prepruning-tree model ROC곡선&amp;AUC값      #ROC곡선과AUC값을 확인 해보았다.   </vt:lpstr>
      <vt:lpstr>5-b post-pruning model      #full-tree 생성 후 사후가지치기  예측후 confusionmatrix confusionmatrix를 통해 정확도 민감도 특이도 등을 확인해보았다.    </vt:lpstr>
      <vt:lpstr>5-a-1.postpruning-tree model ROC곡선&amp;AUC값     #Roc곡선과 AUC값을 확인해보았다.    </vt:lpstr>
      <vt:lpstr>6.randomForest model 6-1.randomForest모델 생성     #randomForest() 함수를 활용해  베이스 모델의 수는 100인 모델을       생성하고 출력에 변수 기여도가 포함될 수 있도록 설정한다.     </vt:lpstr>
      <vt:lpstr>6-2.randomForest 모델 정보    6-2.randomForest 모델 정보     # -나무 모델의 수: 100     -split될 때 선택되는 노드의 수: 3     -모든 베이스 모델의 평균               OOB에러율 : 48%     - 민감도 : 4154 / (4 + 4154) ≒ 0.99     - 특이도 : 663 / (663 + 19) ≒ 0.97    </vt:lpstr>
      <vt:lpstr>6-3.randomForest 모델 변수기여도       #MeanDecreaseAccuracy 와 MeanDecreaseGini를 기준으로  각 변수들의모델에 대한  기여도를 판단하였다. total_sulfur,chlorides등의 변수가 상위 항목에 있는 것 을 확인할 수 있었다.    </vt:lpstr>
      <vt:lpstr>  6-4.ROC 곡선&amp;AUC값      #randomForestmodel 대상으로 roc함수를 와  auc함수를 사용해서 곡선과 하부면적을  구해보았 다.    </vt:lpstr>
      <vt:lpstr>7.각 모델 별 특성 및 성능비교 7-1.         </vt:lpstr>
      <vt:lpstr>7-2         </vt:lpstr>
      <vt:lpstr>                             감사합니다.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데이터사이언스기초  7주차</dc:title>
  <dc:creator>USER</dc:creator>
  <cp:lastModifiedBy>821024887280</cp:lastModifiedBy>
  <cp:revision>48</cp:revision>
  <dcterms:created xsi:type="dcterms:W3CDTF">2022-04-27T11:12:34Z</dcterms:created>
  <dcterms:modified xsi:type="dcterms:W3CDTF">2022-05-04T20:04:00Z</dcterms:modified>
  <cp:version/>
</cp:coreProperties>
</file>