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0" r:id="rId3"/>
    <p:sldId id="258" r:id="rId4"/>
    <p:sldId id="264" r:id="rId5"/>
    <p:sldId id="261" r:id="rId6"/>
    <p:sldId id="256" r:id="rId7"/>
    <p:sldId id="271" r:id="rId8"/>
    <p:sldId id="273" r:id="rId9"/>
    <p:sldId id="275" r:id="rId10"/>
    <p:sldId id="276" r:id="rId11"/>
    <p:sldId id="272" r:id="rId12"/>
    <p:sldId id="268" r:id="rId13"/>
    <p:sldId id="269" r:id="rId14"/>
    <p:sldId id="274" r:id="rId15"/>
    <p:sldId id="277" r:id="rId16"/>
    <p:sldId id="265" r:id="rId17"/>
    <p:sldId id="266" r:id="rId18"/>
    <p:sldId id="262" r:id="rId19"/>
    <p:sldId id="267" r:id="rId20"/>
    <p:sldId id="26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3T03:11:21.8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0,'3'3,"1"0,0 0,0-1,0 0,1 1,-1-2,1 1,-1 0,1-1,-1 0,1 0,8 0,63 1,-52-2,1486 1,-688-3,-774 4,48 9,47 2,157-16,216 5,-381 11,52 1,2410-16,-2567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3T03:11:57.6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0,'1011'0,"-966"2,52 9,-50-4,48 0,2442-6,-1190-3,-1253 6,177 33,-144-16,-49-13,151-5,-9-1,-55 23,-47-4,-92-18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5EDBE-8252-45C2-A9C5-8A6AC6FBD320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DF9C9-8295-4B00-8F99-02F6CBC0B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0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DF9C9-8295-4B00-8F99-02F6CBC0BC4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18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64C8E-C05F-9878-5D8F-C87A957B2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5198FB-40B9-E02F-BB2C-DCB23DA95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D3B19-06B9-D3B3-6297-A56E5828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E3970-948A-EA90-1054-CF52A711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63F648-968B-93F1-646A-5565B72F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3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E7306-7D39-9879-7533-4CF9C817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7701A3-E3F0-1675-15AA-C7660DC3D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EEEF0-A02A-157D-7C2B-39CD2F9C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6A66CF-639E-E243-5F71-37CB022C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BA6ED-4AD7-0E33-C546-5AF8559F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1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1A2342-12D1-2DDC-E2AB-70BC0B64A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74EA44-D36E-B66A-4687-C34F7927C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B6FFB-E8F5-A68E-CAEC-DC20D8C3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EE02B2-A261-676E-BF91-2E87F639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A38F4-2CAF-249A-FA95-EF07D113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55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FA74F-EFE0-0EC2-E3A1-BB02C0D7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D2616-8D82-1AD8-CC87-777BA0F98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C6D3D-D7B9-DF0B-F9CD-C774BCBB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E43A6-D33F-53DD-38A0-192E65D8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50DD2-1118-34E7-C239-4401E276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14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0A0FC-1AE1-A5AE-72CD-73F42D4B1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F391B7-155F-0D5A-87D8-16C0FE956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82FA70-8D84-BC3E-C326-49CF0D8C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4CD69-4CBC-DA83-F9DD-F74DC371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56C10-8469-7545-40BF-69F29AD3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07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2DF17-D4DA-8D1E-CE75-8EBC1764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15CA7-B727-8C2C-1186-BA580897F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A5AAA-24C6-6AC6-5FAA-4D81057ED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7D3DA9-3341-6327-C539-45EE85C0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BB9F7A-6310-C38A-D539-C3864149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CFB823-54B0-F40A-0F51-AD391475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E383F-E87A-E84C-CBCE-48CEB120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F921A-B04C-D76D-7642-7CE4B9CF0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E40B47-46AB-BAA3-400E-09E227BBE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28156D-1D99-56A4-46E6-A87E21CAA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7E8F67-CF13-78F9-1161-ACA6B665F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8F9E9A-CDE0-9B38-6645-A1EDC8D8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9A409E-68F6-7C2B-6A65-0531A9DC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8B62D8-5C78-9D6E-87F7-40A50AB8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00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2DA22-A83A-09EF-D2D4-F97368A6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B25EE8-AC38-5BEB-6A7E-7B833B75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B62607-937B-1900-95D9-D6C5A017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5CD8F9-31D6-3FEB-E015-04CD7F86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69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6ABE51-8CAD-4C13-F611-06CE5D37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25F164-3D80-2B60-0DE9-A36A3512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2522B0-CE7F-F6E4-03AF-EC254C73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0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6081B-C08D-41C6-35B8-A1CBE033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ACD0F-0862-7FE1-0C78-9ECE6600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F4D144-BD47-C57F-93CD-954D3AB92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1D30B2-1FC1-396E-D88B-9DF1F584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8A0C5D-9A63-1FDC-14C6-1C1D7304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26916-C3AC-5CCA-3FAF-DC119120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38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B257D-BDAB-412D-73C0-6A233CCD0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293151-2A46-C4E2-54C2-38CC7EABE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18DAF7-DBB6-769F-2A8C-2B62A6B56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979E72-0C52-175D-EB7A-EB89CA08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C62BA8-96B3-5A7E-70B5-FBA7351D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F49F20-2778-E5B7-A73D-7636FEEB4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13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69ADBE-CE33-93AA-B2B8-0D8B3BB4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7E17A4-BB65-304B-DE99-0578B168A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689773-2A73-149A-7BFA-5A1DD9304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71178-1DD7-40C3-B074-D28224E0B86A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96BB7-7523-7127-3CC9-E5F58E6AE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C34E98-3817-9A4B-164B-A2ECCD985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62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FD83F-9CFB-5EC1-746B-EC1725661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247"/>
          </a:xfrm>
        </p:spPr>
        <p:txBody>
          <a:bodyPr/>
          <a:lstStyle/>
          <a:p>
            <a:pPr algn="ctr"/>
            <a:r>
              <a:rPr lang="en-US" altLang="ko-KR" dirty="0" err="1"/>
              <a:t>GamSearch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 err="1"/>
              <a:t>겜색기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68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42545E-3B59-045A-BEC4-C61664F7E6AE}"/>
              </a:ext>
            </a:extLst>
          </p:cNvPr>
          <p:cNvSpPr txBox="1"/>
          <p:nvPr/>
        </p:nvSpPr>
        <p:spPr>
          <a:xfrm>
            <a:off x="4948850" y="706814"/>
            <a:ext cx="744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로고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51CA58-EEF2-2896-7DFC-EAF326312288}"/>
              </a:ext>
            </a:extLst>
          </p:cNvPr>
          <p:cNvCxnSpPr/>
          <p:nvPr/>
        </p:nvCxnSpPr>
        <p:spPr>
          <a:xfrm>
            <a:off x="81481" y="1312752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F30385D-8F51-1DEE-A14F-48331D32945D}"/>
              </a:ext>
            </a:extLst>
          </p:cNvPr>
          <p:cNvCxnSpPr>
            <a:cxnSpLocks/>
          </p:cNvCxnSpPr>
          <p:nvPr/>
        </p:nvCxnSpPr>
        <p:spPr>
          <a:xfrm>
            <a:off x="81481" y="1828800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E8D0EA-3067-4412-60C2-A1777C664C19}"/>
              </a:ext>
            </a:extLst>
          </p:cNvPr>
          <p:cNvCxnSpPr>
            <a:cxnSpLocks/>
          </p:cNvCxnSpPr>
          <p:nvPr/>
        </p:nvCxnSpPr>
        <p:spPr>
          <a:xfrm>
            <a:off x="7795033" y="185789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7D319B-1646-8783-0326-3ADC037BA0D9}"/>
              </a:ext>
            </a:extLst>
          </p:cNvPr>
          <p:cNvSpPr txBox="1"/>
          <p:nvPr/>
        </p:nvSpPr>
        <p:spPr>
          <a:xfrm>
            <a:off x="8637005" y="2264688"/>
            <a:ext cx="155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4826BFA-9CA9-134A-1535-1467976DCDBE}"/>
              </a:ext>
            </a:extLst>
          </p:cNvPr>
          <p:cNvCxnSpPr/>
          <p:nvPr/>
        </p:nvCxnSpPr>
        <p:spPr>
          <a:xfrm>
            <a:off x="7779946" y="3024553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0827E3-7A23-710A-661C-246F2B246DD3}"/>
              </a:ext>
            </a:extLst>
          </p:cNvPr>
          <p:cNvSpPr txBox="1"/>
          <p:nvPr/>
        </p:nvSpPr>
        <p:spPr>
          <a:xfrm>
            <a:off x="917418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인기게시글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C3C9DC-6BC1-4195-A272-B11B0ECC3228}"/>
              </a:ext>
            </a:extLst>
          </p:cNvPr>
          <p:cNvSpPr/>
          <p:nvPr/>
        </p:nvSpPr>
        <p:spPr>
          <a:xfrm>
            <a:off x="9886287" y="1323733"/>
            <a:ext cx="2272419" cy="504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통합검색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8C68FDE-191D-5EAD-C01B-D56BFC7DD0D8}"/>
              </a:ext>
            </a:extLst>
          </p:cNvPr>
          <p:cNvCxnSpPr>
            <a:cxnSpLocks/>
          </p:cNvCxnSpPr>
          <p:nvPr/>
        </p:nvCxnSpPr>
        <p:spPr>
          <a:xfrm>
            <a:off x="124258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8AEC86E-E653-8ADF-068B-9C7E0267BFE8}"/>
              </a:ext>
            </a:extLst>
          </p:cNvPr>
          <p:cNvCxnSpPr/>
          <p:nvPr/>
        </p:nvCxnSpPr>
        <p:spPr>
          <a:xfrm>
            <a:off x="7779946" y="3477568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2B37F8-4CC1-4197-9E11-84CF396B2D0A}"/>
              </a:ext>
            </a:extLst>
          </p:cNvPr>
          <p:cNvSpPr txBox="1"/>
          <p:nvPr/>
        </p:nvSpPr>
        <p:spPr>
          <a:xfrm>
            <a:off x="784332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최신게시글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33AD353-3650-761F-9A9C-F5C002AD351C}"/>
              </a:ext>
            </a:extLst>
          </p:cNvPr>
          <p:cNvCxnSpPr/>
          <p:nvPr/>
        </p:nvCxnSpPr>
        <p:spPr>
          <a:xfrm>
            <a:off x="9174182" y="3024553"/>
            <a:ext cx="0" cy="453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9AADED-DB8C-79A0-E91B-39788F19A83B}"/>
              </a:ext>
            </a:extLst>
          </p:cNvPr>
          <p:cNvSpPr txBox="1"/>
          <p:nvPr/>
        </p:nvSpPr>
        <p:spPr>
          <a:xfrm>
            <a:off x="530381" y="1371565"/>
            <a:ext cx="14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A18680-5A49-36A1-628A-578EF0C8AB59}"/>
              </a:ext>
            </a:extLst>
          </p:cNvPr>
          <p:cNvSpPr txBox="1"/>
          <p:nvPr/>
        </p:nvSpPr>
        <p:spPr>
          <a:xfrm>
            <a:off x="1706577" y="1384604"/>
            <a:ext cx="130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뉴스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F5566D7-0E81-A3F9-F03A-BA5BC77AD300}"/>
              </a:ext>
            </a:extLst>
          </p:cNvPr>
          <p:cNvCxnSpPr>
            <a:cxnSpLocks/>
          </p:cNvCxnSpPr>
          <p:nvPr/>
        </p:nvCxnSpPr>
        <p:spPr>
          <a:xfrm>
            <a:off x="2629404" y="131795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AA3DF56-64A3-DC70-C4B0-4C6DBCD654DC}"/>
              </a:ext>
            </a:extLst>
          </p:cNvPr>
          <p:cNvCxnSpPr>
            <a:cxnSpLocks/>
          </p:cNvCxnSpPr>
          <p:nvPr/>
        </p:nvCxnSpPr>
        <p:spPr>
          <a:xfrm>
            <a:off x="3884289" y="1301772"/>
            <a:ext cx="0" cy="54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5DC1B8C-3E63-D654-1995-49FF4690D336}"/>
              </a:ext>
            </a:extLst>
          </p:cNvPr>
          <p:cNvSpPr txBox="1"/>
          <p:nvPr/>
        </p:nvSpPr>
        <p:spPr>
          <a:xfrm>
            <a:off x="2897862" y="1400656"/>
            <a:ext cx="90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7FA99B-C60E-69CC-B12B-36C427812A6F}"/>
              </a:ext>
            </a:extLst>
          </p:cNvPr>
          <p:cNvSpPr txBox="1"/>
          <p:nvPr/>
        </p:nvSpPr>
        <p:spPr>
          <a:xfrm>
            <a:off x="5993002" y="1400656"/>
            <a:ext cx="118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듀오 찾기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D676611-7D0A-EEF8-0540-7C323DC6002A}"/>
              </a:ext>
            </a:extLst>
          </p:cNvPr>
          <p:cNvCxnSpPr>
            <a:cxnSpLocks/>
          </p:cNvCxnSpPr>
          <p:nvPr/>
        </p:nvCxnSpPr>
        <p:spPr>
          <a:xfrm>
            <a:off x="717486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B7BDFC-F5CB-0867-FAF9-A0E09C6FC18E}"/>
              </a:ext>
            </a:extLst>
          </p:cNvPr>
          <p:cNvSpPr txBox="1"/>
          <p:nvPr/>
        </p:nvSpPr>
        <p:spPr>
          <a:xfrm>
            <a:off x="7345377" y="1389610"/>
            <a:ext cx="174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포인트 교환소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BCD752-7E5A-F327-D48C-8376CAD97F70}"/>
              </a:ext>
            </a:extLst>
          </p:cNvPr>
          <p:cNvSpPr txBox="1"/>
          <p:nvPr/>
        </p:nvSpPr>
        <p:spPr>
          <a:xfrm>
            <a:off x="468165" y="199706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리더보드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36B0351-07D2-2816-0A73-849C76BBBABB}"/>
              </a:ext>
            </a:extLst>
          </p:cNvPr>
          <p:cNvCxnSpPr>
            <a:cxnSpLocks/>
          </p:cNvCxnSpPr>
          <p:nvPr/>
        </p:nvCxnSpPr>
        <p:spPr>
          <a:xfrm>
            <a:off x="10550305" y="175968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C930F47-58CF-0585-B43F-F1100E23FCA3}"/>
              </a:ext>
            </a:extLst>
          </p:cNvPr>
          <p:cNvSpPr/>
          <p:nvPr/>
        </p:nvSpPr>
        <p:spPr>
          <a:xfrm>
            <a:off x="10934334" y="2409431"/>
            <a:ext cx="972483" cy="2589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6E141C-2F59-4A7C-67F4-571503654330}"/>
              </a:ext>
            </a:extLst>
          </p:cNvPr>
          <p:cNvSpPr txBox="1"/>
          <p:nvPr/>
        </p:nvSpPr>
        <p:spPr>
          <a:xfrm>
            <a:off x="10975816" y="2587853"/>
            <a:ext cx="111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AIR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50F1133-6DEB-9DD7-0FF3-0F349BC632EA}"/>
              </a:ext>
            </a:extLst>
          </p:cNvPr>
          <p:cNvCxnSpPr>
            <a:cxnSpLocks/>
          </p:cNvCxnSpPr>
          <p:nvPr/>
        </p:nvCxnSpPr>
        <p:spPr>
          <a:xfrm>
            <a:off x="5841205" y="1292332"/>
            <a:ext cx="0" cy="54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BB0E0E-0BB5-7D78-3633-0334FF163444}"/>
              </a:ext>
            </a:extLst>
          </p:cNvPr>
          <p:cNvSpPr txBox="1"/>
          <p:nvPr/>
        </p:nvSpPr>
        <p:spPr>
          <a:xfrm>
            <a:off x="4216875" y="1382611"/>
            <a:ext cx="118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경쟁하기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F112C7-6CB7-48C6-BF7E-E3209C373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65" y="2126061"/>
            <a:ext cx="1488092" cy="135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1E731F-5AFB-8D8D-950B-F69E7C2ADD78}"/>
              </a:ext>
            </a:extLst>
          </p:cNvPr>
          <p:cNvSpPr txBox="1"/>
          <p:nvPr/>
        </p:nvSpPr>
        <p:spPr>
          <a:xfrm>
            <a:off x="285183" y="3590162"/>
            <a:ext cx="19077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effectLst/>
                <a:latin typeface="Motiva Sans"/>
              </a:rPr>
              <a:t>강철 </a:t>
            </a:r>
            <a:r>
              <a:rPr lang="ko-KR" altLang="en-US" sz="1400" b="0" i="0" dirty="0" err="1">
                <a:effectLst/>
                <a:latin typeface="Motiva Sans"/>
              </a:rPr>
              <a:t>요새：시냅스</a:t>
            </a:r>
            <a:r>
              <a:rPr lang="ko-KR" altLang="en-US" sz="1400" b="0" i="0" dirty="0">
                <a:effectLst/>
                <a:latin typeface="Motiva Sans"/>
              </a:rPr>
              <a:t> </a:t>
            </a:r>
            <a:r>
              <a:rPr lang="en-US" altLang="ko-KR" sz="1400" b="0" i="0" dirty="0">
                <a:effectLst/>
                <a:latin typeface="Motiva Sans"/>
              </a:rPr>
              <a:t>TD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7D08E6-431A-1C9C-46E9-9151CC988E96}"/>
              </a:ext>
            </a:extLst>
          </p:cNvPr>
          <p:cNvSpPr txBox="1"/>
          <p:nvPr/>
        </p:nvSpPr>
        <p:spPr>
          <a:xfrm>
            <a:off x="207938" y="4075389"/>
            <a:ext cx="177171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0" i="0" dirty="0">
                <a:effectLst/>
                <a:latin typeface="Motiva Sans"/>
              </a:rPr>
              <a:t>당신의 세상</a:t>
            </a:r>
            <a:r>
              <a:rPr lang="en-US" altLang="ko-KR" sz="900" b="0" i="0" dirty="0">
                <a:effectLst/>
                <a:latin typeface="Motiva Sans"/>
              </a:rPr>
              <a:t>, </a:t>
            </a:r>
            <a:r>
              <a:rPr lang="ko-KR" altLang="en-US" sz="900" b="0" i="0" dirty="0">
                <a:effectLst/>
                <a:latin typeface="Motiva Sans"/>
              </a:rPr>
              <a:t>당신이 창조하세요</a:t>
            </a:r>
            <a:r>
              <a:rPr lang="en-US" altLang="ko-KR" sz="900" b="0" i="0" dirty="0">
                <a:effectLst/>
                <a:latin typeface="Motiva Sans"/>
              </a:rPr>
              <a:t>! </a:t>
            </a:r>
            <a:endParaRPr lang="en-US" altLang="ko-KR" sz="900" dirty="0">
              <a:latin typeface="Motiva Sans"/>
            </a:endParaRPr>
          </a:p>
          <a:p>
            <a:r>
              <a:rPr lang="en-US" altLang="ko-KR" sz="900" b="0" i="0" dirty="0">
                <a:effectLst/>
                <a:latin typeface="Motiva Sans"/>
              </a:rPr>
              <a:t>《</a:t>
            </a:r>
            <a:r>
              <a:rPr lang="ko-KR" altLang="en-US" sz="900" b="0" i="0" dirty="0">
                <a:effectLst/>
                <a:latin typeface="Motiva Sans"/>
              </a:rPr>
              <a:t>강철 </a:t>
            </a:r>
            <a:r>
              <a:rPr lang="ko-KR" altLang="en-US" sz="900" b="0" i="0" dirty="0" err="1">
                <a:effectLst/>
                <a:latin typeface="Motiva Sans"/>
              </a:rPr>
              <a:t>요새：시냅스</a:t>
            </a:r>
            <a:r>
              <a:rPr lang="ko-KR" altLang="en-US" sz="900" b="0" i="0" dirty="0">
                <a:effectLst/>
                <a:latin typeface="Motiva Sans"/>
              </a:rPr>
              <a:t> </a:t>
            </a:r>
            <a:r>
              <a:rPr lang="en-US" altLang="ko-KR" sz="900" b="0" i="0" dirty="0">
                <a:effectLst/>
                <a:latin typeface="Motiva Sans"/>
              </a:rPr>
              <a:t>TD》</a:t>
            </a:r>
            <a:r>
              <a:rPr lang="ko-KR" altLang="en-US" sz="900" b="0" i="0" dirty="0">
                <a:effectLst/>
                <a:latin typeface="Motiva Sans"/>
              </a:rPr>
              <a:t>에서 당신은 지도 설계자가 됩니다</a:t>
            </a:r>
            <a:r>
              <a:rPr lang="en-US" altLang="ko-KR" sz="900" b="0" i="0" dirty="0">
                <a:effectLst/>
                <a:latin typeface="Motiva Sans"/>
              </a:rPr>
              <a:t>. </a:t>
            </a:r>
          </a:p>
          <a:p>
            <a:r>
              <a:rPr lang="ko-KR" altLang="en-US" sz="900" b="0" i="0" dirty="0">
                <a:effectLst/>
                <a:latin typeface="Motiva Sans"/>
              </a:rPr>
              <a:t>기존의 타워 디펜스에서 벗어나</a:t>
            </a:r>
            <a:r>
              <a:rPr lang="en-US" altLang="ko-KR" sz="900" b="0" i="0" dirty="0">
                <a:effectLst/>
                <a:latin typeface="Motiva Sans"/>
              </a:rPr>
              <a:t>, </a:t>
            </a:r>
            <a:r>
              <a:rPr lang="ko-KR" altLang="en-US" sz="900" b="0" i="0" dirty="0">
                <a:effectLst/>
                <a:latin typeface="Motiva Sans"/>
              </a:rPr>
              <a:t>경로 위에 타워를 배치하여 적의 길을 더 길게 만드는 것뿐만 아니라</a:t>
            </a:r>
            <a:r>
              <a:rPr lang="en-US" altLang="ko-KR" sz="900" b="0" i="0" dirty="0">
                <a:effectLst/>
                <a:latin typeface="Motiva Sans"/>
              </a:rPr>
              <a:t>, </a:t>
            </a:r>
            <a:r>
              <a:rPr lang="ko-KR" altLang="en-US" sz="900" b="0" i="0" dirty="0">
                <a:effectLst/>
                <a:latin typeface="Motiva Sans"/>
              </a:rPr>
              <a:t>플랫폼을 설치하고 길을 연결해 독창적인 방어 요새를 만들 수 있습니다</a:t>
            </a:r>
            <a:r>
              <a:rPr lang="en-US" altLang="ko-KR" sz="900" b="0" i="0" dirty="0">
                <a:effectLst/>
                <a:latin typeface="Motiva Sans"/>
              </a:rPr>
              <a:t>. </a:t>
            </a:r>
          </a:p>
          <a:p>
            <a:r>
              <a:rPr lang="ko-KR" altLang="en-US" sz="900" b="0" i="0" dirty="0">
                <a:effectLst/>
                <a:latin typeface="Motiva Sans"/>
              </a:rPr>
              <a:t>이 모든 것이 가능한 지도가 바로 당신의 캔버스입니다</a:t>
            </a:r>
            <a:r>
              <a:rPr lang="en-US" altLang="ko-KR" sz="900" b="0" i="0" dirty="0">
                <a:effectLst/>
                <a:latin typeface="Motiva Sans"/>
              </a:rPr>
              <a:t>. </a:t>
            </a:r>
            <a:r>
              <a:rPr lang="ko-KR" altLang="en-US" sz="900" b="0" i="0" dirty="0">
                <a:effectLst/>
                <a:latin typeface="Motiva Sans"/>
              </a:rPr>
              <a:t>당신의 상상력을 마음껏 발휘해 창의력을 현실로 만들어 보세요</a:t>
            </a:r>
            <a:r>
              <a:rPr lang="en-US" altLang="ko-KR" sz="900" b="0" i="0" dirty="0">
                <a:effectLst/>
                <a:latin typeface="Motiva Sans"/>
              </a:rPr>
              <a:t>!</a:t>
            </a:r>
            <a:endParaRPr lang="ko-KR" alt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00B386-2BCC-471E-8C65-4A5A56640593}"/>
              </a:ext>
            </a:extLst>
          </p:cNvPr>
          <p:cNvSpPr txBox="1"/>
          <p:nvPr/>
        </p:nvSpPr>
        <p:spPr>
          <a:xfrm>
            <a:off x="2601910" y="5166901"/>
            <a:ext cx="65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DC72DE-12CB-CBB3-CC4F-1E763A433CDD}"/>
              </a:ext>
            </a:extLst>
          </p:cNvPr>
          <p:cNvSpPr/>
          <p:nvPr/>
        </p:nvSpPr>
        <p:spPr>
          <a:xfrm>
            <a:off x="2616510" y="2587853"/>
            <a:ext cx="3687173" cy="2566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FA2F2E-52E6-8077-190C-7BA006CF362D}"/>
              </a:ext>
            </a:extLst>
          </p:cNvPr>
          <p:cNvSpPr txBox="1"/>
          <p:nvPr/>
        </p:nvSpPr>
        <p:spPr>
          <a:xfrm>
            <a:off x="2768723" y="2692564"/>
            <a:ext cx="3417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No.             Name	            Score	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D63E6F-572C-8FE8-5EE0-155C16FFD77B}"/>
              </a:ext>
            </a:extLst>
          </p:cNvPr>
          <p:cNvSpPr/>
          <p:nvPr/>
        </p:nvSpPr>
        <p:spPr>
          <a:xfrm>
            <a:off x="2616509" y="5565667"/>
            <a:ext cx="3687173" cy="1076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F504B-79CC-70CD-EF08-4FFB203038D1}"/>
              </a:ext>
            </a:extLst>
          </p:cNvPr>
          <p:cNvSpPr txBox="1"/>
          <p:nvPr/>
        </p:nvSpPr>
        <p:spPr>
          <a:xfrm>
            <a:off x="2601910" y="2272190"/>
            <a:ext cx="148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Rank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18543-0F52-06F6-FC9A-2AD9325834D2}"/>
              </a:ext>
            </a:extLst>
          </p:cNvPr>
          <p:cNvSpPr txBox="1"/>
          <p:nvPr/>
        </p:nvSpPr>
        <p:spPr>
          <a:xfrm>
            <a:off x="2840304" y="3066395"/>
            <a:ext cx="3152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	Nickname              176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95BD00-E05F-F34F-A2D6-BEA9D6A6A00B}"/>
              </a:ext>
            </a:extLst>
          </p:cNvPr>
          <p:cNvSpPr txBox="1"/>
          <p:nvPr/>
        </p:nvSpPr>
        <p:spPr>
          <a:xfrm>
            <a:off x="2840304" y="3429417"/>
            <a:ext cx="3152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	Nickname              175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DB5F5-4A4F-1863-7EA0-EACF34A660DD}"/>
              </a:ext>
            </a:extLst>
          </p:cNvPr>
          <p:cNvSpPr txBox="1"/>
          <p:nvPr/>
        </p:nvSpPr>
        <p:spPr>
          <a:xfrm>
            <a:off x="2829792" y="4158146"/>
            <a:ext cx="3152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4.	Nickname              160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3939ED-FA4F-AF38-B877-2C24EBCF0FCD}"/>
              </a:ext>
            </a:extLst>
          </p:cNvPr>
          <p:cNvSpPr txBox="1"/>
          <p:nvPr/>
        </p:nvSpPr>
        <p:spPr>
          <a:xfrm>
            <a:off x="2840304" y="4522982"/>
            <a:ext cx="3152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5.	Nickname              156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006B88-5E5F-19B4-822F-CA435E7C8932}"/>
              </a:ext>
            </a:extLst>
          </p:cNvPr>
          <p:cNvSpPr txBox="1"/>
          <p:nvPr/>
        </p:nvSpPr>
        <p:spPr>
          <a:xfrm>
            <a:off x="2829792" y="3792439"/>
            <a:ext cx="3152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3.	Nickname              174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F45B46-B7A2-CF6E-B7EB-65A03D8373D6}"/>
              </a:ext>
            </a:extLst>
          </p:cNvPr>
          <p:cNvSpPr txBox="1"/>
          <p:nvPr/>
        </p:nvSpPr>
        <p:spPr>
          <a:xfrm>
            <a:off x="2780037" y="5657240"/>
            <a:ext cx="33272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Name	        Comment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5760D7-BE9B-F8AA-52B8-5029A8FE74E8}"/>
              </a:ext>
            </a:extLst>
          </p:cNvPr>
          <p:cNvSpPr/>
          <p:nvPr/>
        </p:nvSpPr>
        <p:spPr>
          <a:xfrm>
            <a:off x="2784912" y="6428422"/>
            <a:ext cx="2863926" cy="105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89820C-924C-03B4-1AA8-BF945BA0FE63}"/>
              </a:ext>
            </a:extLst>
          </p:cNvPr>
          <p:cNvSpPr/>
          <p:nvPr/>
        </p:nvSpPr>
        <p:spPr>
          <a:xfrm>
            <a:off x="5824649" y="6426640"/>
            <a:ext cx="315681" cy="105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9F2CFD-C915-FD27-066D-B6B0BEB7AD91}"/>
              </a:ext>
            </a:extLst>
          </p:cNvPr>
          <p:cNvSpPr/>
          <p:nvPr/>
        </p:nvSpPr>
        <p:spPr>
          <a:xfrm>
            <a:off x="2784912" y="5947275"/>
            <a:ext cx="2863926" cy="105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2AE5D41-1836-F1D0-1C00-F532A2C9D8B9}"/>
              </a:ext>
            </a:extLst>
          </p:cNvPr>
          <p:cNvSpPr/>
          <p:nvPr/>
        </p:nvSpPr>
        <p:spPr>
          <a:xfrm>
            <a:off x="5824649" y="5947275"/>
            <a:ext cx="315681" cy="105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36690F57-AD19-1F76-041C-E3CEC5D6CB60}"/>
              </a:ext>
            </a:extLst>
          </p:cNvPr>
          <p:cNvCxnSpPr>
            <a:stCxn id="28" idx="0"/>
          </p:cNvCxnSpPr>
          <p:nvPr/>
        </p:nvCxnSpPr>
        <p:spPr>
          <a:xfrm rot="5400000" flipH="1" flipV="1">
            <a:off x="4285008" y="5283434"/>
            <a:ext cx="595708" cy="7319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1E6E072-1F46-6879-4721-4644F11F641F}"/>
              </a:ext>
            </a:extLst>
          </p:cNvPr>
          <p:cNvSpPr txBox="1"/>
          <p:nvPr/>
        </p:nvSpPr>
        <p:spPr>
          <a:xfrm>
            <a:off x="4880114" y="5175478"/>
            <a:ext cx="119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댓글내용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FF9921F3-43A4-8D7A-5AB3-736BF596333E}"/>
              </a:ext>
            </a:extLst>
          </p:cNvPr>
          <p:cNvCxnSpPr>
            <a:stCxn id="36" idx="3"/>
          </p:cNvCxnSpPr>
          <p:nvPr/>
        </p:nvCxnSpPr>
        <p:spPr>
          <a:xfrm flipV="1">
            <a:off x="6140330" y="5649421"/>
            <a:ext cx="576059" cy="3504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6F85259-E7D1-AC16-3531-60E0DF0D628B}"/>
              </a:ext>
            </a:extLst>
          </p:cNvPr>
          <p:cNvSpPr txBox="1"/>
          <p:nvPr/>
        </p:nvSpPr>
        <p:spPr>
          <a:xfrm>
            <a:off x="6705226" y="5457344"/>
            <a:ext cx="73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</a:t>
            </a: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F3F4F756-DBB7-E66F-763D-90D5525F3B79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6140330" y="6208284"/>
            <a:ext cx="664018" cy="2709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18251BC-09BA-F0A4-E002-7AA1020C3E9F}"/>
              </a:ext>
            </a:extLst>
          </p:cNvPr>
          <p:cNvSpPr txBox="1"/>
          <p:nvPr/>
        </p:nvSpPr>
        <p:spPr>
          <a:xfrm>
            <a:off x="6736390" y="6057308"/>
            <a:ext cx="73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등록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3365424-231A-9D00-C9F9-12B70CF29DCD}"/>
              </a:ext>
            </a:extLst>
          </p:cNvPr>
          <p:cNvSpPr txBox="1"/>
          <p:nvPr/>
        </p:nvSpPr>
        <p:spPr>
          <a:xfrm>
            <a:off x="4359698" y="6079616"/>
            <a:ext cx="119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댓글내용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F209B90-9E26-B4F5-AD51-5A2922FCF8DA}"/>
              </a:ext>
            </a:extLst>
          </p:cNvPr>
          <p:cNvCxnSpPr>
            <a:cxnSpLocks/>
            <a:stCxn id="24" idx="0"/>
          </p:cNvCxnSpPr>
          <p:nvPr/>
        </p:nvCxnSpPr>
        <p:spPr>
          <a:xfrm rot="5400000" flipH="1" flipV="1">
            <a:off x="4263980" y="6232307"/>
            <a:ext cx="149010" cy="2432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192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F1949D-38CB-3B37-9868-345FBBE2732D}"/>
              </a:ext>
            </a:extLst>
          </p:cNvPr>
          <p:cNvSpPr txBox="1"/>
          <p:nvPr/>
        </p:nvSpPr>
        <p:spPr>
          <a:xfrm>
            <a:off x="581454" y="410099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로그인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945501-085D-EF2B-1655-991A7BA123C4}"/>
              </a:ext>
            </a:extLst>
          </p:cNvPr>
          <p:cNvSpPr/>
          <p:nvPr/>
        </p:nvSpPr>
        <p:spPr>
          <a:xfrm>
            <a:off x="2581360" y="1383738"/>
            <a:ext cx="6182315" cy="4863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76DF59-C717-AF3B-F374-351C0718E917}"/>
              </a:ext>
            </a:extLst>
          </p:cNvPr>
          <p:cNvSpPr/>
          <p:nvPr/>
        </p:nvSpPr>
        <p:spPr>
          <a:xfrm>
            <a:off x="3625232" y="2217217"/>
            <a:ext cx="3641416" cy="37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DA4D0D-B0D4-EB35-6D2A-62827D3FB36B}"/>
              </a:ext>
            </a:extLst>
          </p:cNvPr>
          <p:cNvSpPr/>
          <p:nvPr/>
        </p:nvSpPr>
        <p:spPr>
          <a:xfrm>
            <a:off x="3625232" y="2782311"/>
            <a:ext cx="3641416" cy="37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81E0597-9F72-ACC6-86E0-4126B9800C8B}"/>
              </a:ext>
            </a:extLst>
          </p:cNvPr>
          <p:cNvSpPr/>
          <p:nvPr/>
        </p:nvSpPr>
        <p:spPr>
          <a:xfrm>
            <a:off x="4980648" y="3818626"/>
            <a:ext cx="926538" cy="7977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293F41-CF90-6D11-F60E-585A436FA771}"/>
              </a:ext>
            </a:extLst>
          </p:cNvPr>
          <p:cNvSpPr txBox="1"/>
          <p:nvPr/>
        </p:nvSpPr>
        <p:spPr>
          <a:xfrm>
            <a:off x="3382471" y="4814761"/>
            <a:ext cx="1197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FC3413-463F-878B-C685-5E5F8C1D0CCF}"/>
              </a:ext>
            </a:extLst>
          </p:cNvPr>
          <p:cNvSpPr txBox="1"/>
          <p:nvPr/>
        </p:nvSpPr>
        <p:spPr>
          <a:xfrm>
            <a:off x="4806669" y="4814761"/>
            <a:ext cx="1197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 찾기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39DD2-B219-8B1B-F72B-6A7423423FCA}"/>
              </a:ext>
            </a:extLst>
          </p:cNvPr>
          <p:cNvSpPr txBox="1"/>
          <p:nvPr/>
        </p:nvSpPr>
        <p:spPr>
          <a:xfrm>
            <a:off x="6230867" y="4814760"/>
            <a:ext cx="1327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비밀번호 찾기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1E9A11-50D6-F7B6-E9AC-CC423925FF61}"/>
              </a:ext>
            </a:extLst>
          </p:cNvPr>
          <p:cNvSpPr/>
          <p:nvPr/>
        </p:nvSpPr>
        <p:spPr>
          <a:xfrm>
            <a:off x="4926026" y="3323129"/>
            <a:ext cx="1035781" cy="37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B8D4A5F-C3B0-DF53-C1BE-6A52CAF9AA8B}"/>
              </a:ext>
            </a:extLst>
          </p:cNvPr>
          <p:cNvCxnSpPr>
            <a:cxnSpLocks/>
          </p:cNvCxnSpPr>
          <p:nvPr/>
        </p:nvCxnSpPr>
        <p:spPr>
          <a:xfrm flipV="1">
            <a:off x="6004290" y="1483539"/>
            <a:ext cx="3892269" cy="20229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C8902E-A94F-964D-02D1-A32EB8435AB1}"/>
              </a:ext>
            </a:extLst>
          </p:cNvPr>
          <p:cNvSpPr txBox="1"/>
          <p:nvPr/>
        </p:nvSpPr>
        <p:spPr>
          <a:xfrm>
            <a:off x="9807547" y="1211178"/>
            <a:ext cx="1731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엔터</a:t>
            </a:r>
            <a:r>
              <a:rPr lang="ko-KR" altLang="en-US" dirty="0"/>
              <a:t> 혹은 버튼 누르면 로그인 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4881777-9AC8-E4B3-139B-DE2B07A7C23D}"/>
              </a:ext>
            </a:extLst>
          </p:cNvPr>
          <p:cNvCxnSpPr>
            <a:cxnSpLocks/>
          </p:cNvCxnSpPr>
          <p:nvPr/>
        </p:nvCxnSpPr>
        <p:spPr>
          <a:xfrm flipV="1">
            <a:off x="5907186" y="2403334"/>
            <a:ext cx="3989373" cy="1842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8EBD425-EE2B-EBED-B3F5-5436E18B2C47}"/>
              </a:ext>
            </a:extLst>
          </p:cNvPr>
          <p:cNvSpPr txBox="1"/>
          <p:nvPr/>
        </p:nvSpPr>
        <p:spPr>
          <a:xfrm>
            <a:off x="9807546" y="2130973"/>
            <a:ext cx="1869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Oauth</a:t>
            </a:r>
            <a:r>
              <a:rPr lang="en-US" altLang="ko-KR" dirty="0"/>
              <a:t> </a:t>
            </a:r>
            <a:r>
              <a:rPr lang="ko-KR" altLang="en-US" dirty="0"/>
              <a:t>이용하여 스팀 연동</a:t>
            </a:r>
          </a:p>
        </p:txBody>
      </p:sp>
    </p:spTree>
    <p:extLst>
      <p:ext uri="{BB962C8B-B14F-4D97-AF65-F5344CB8AC3E}">
        <p14:creationId xmlns:p14="http://schemas.microsoft.com/office/powerpoint/2010/main" val="350843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7299D8-2E64-7198-915B-90E1D03830F6}"/>
              </a:ext>
            </a:extLst>
          </p:cNvPr>
          <p:cNvSpPr/>
          <p:nvPr/>
        </p:nvSpPr>
        <p:spPr>
          <a:xfrm>
            <a:off x="884411" y="1488935"/>
            <a:ext cx="3509564" cy="4960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4AEC287F-5E48-BE81-2CD0-3943C31462B3}"/>
              </a:ext>
            </a:extLst>
          </p:cNvPr>
          <p:cNvSpPr/>
          <p:nvPr/>
        </p:nvSpPr>
        <p:spPr>
          <a:xfrm>
            <a:off x="1321828" y="1774309"/>
            <a:ext cx="2291457" cy="805909"/>
          </a:xfrm>
          <a:prstGeom prst="wedgeRectCallout">
            <a:avLst>
              <a:gd name="adj1" fmla="val -58549"/>
              <a:gd name="adj2" fmla="val 292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추천 받고 싶은 장르나 평소 즐기는 게임을 알려주세요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BFEBCA6-8D80-FE95-38C1-5B993F18AF5C}"/>
              </a:ext>
            </a:extLst>
          </p:cNvPr>
          <p:cNvSpPr/>
          <p:nvPr/>
        </p:nvSpPr>
        <p:spPr>
          <a:xfrm>
            <a:off x="1010576" y="5545760"/>
            <a:ext cx="2476544" cy="6009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입력하세요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7" name="순서도: 대체 처리 6">
            <a:extLst>
              <a:ext uri="{FF2B5EF4-FFF2-40B4-BE49-F238E27FC236}">
                <a16:creationId xmlns:a16="http://schemas.microsoft.com/office/drawing/2014/main" id="{CD72DA0D-E72A-4916-AEE9-5ECA6568FF1C}"/>
              </a:ext>
            </a:extLst>
          </p:cNvPr>
          <p:cNvSpPr/>
          <p:nvPr/>
        </p:nvSpPr>
        <p:spPr>
          <a:xfrm>
            <a:off x="3613285" y="5545760"/>
            <a:ext cx="650786" cy="60093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전송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8C1A2F8-830B-D50A-9D25-704188A06CEB}"/>
              </a:ext>
            </a:extLst>
          </p:cNvPr>
          <p:cNvCxnSpPr>
            <a:cxnSpLocks/>
          </p:cNvCxnSpPr>
          <p:nvPr/>
        </p:nvCxnSpPr>
        <p:spPr>
          <a:xfrm>
            <a:off x="884411" y="5251730"/>
            <a:ext cx="3509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5697B160-30EB-9480-8DD7-8A858AB4C51E}"/>
              </a:ext>
            </a:extLst>
          </p:cNvPr>
          <p:cNvCxnSpPr>
            <a:cxnSpLocks/>
          </p:cNvCxnSpPr>
          <p:nvPr/>
        </p:nvCxnSpPr>
        <p:spPr>
          <a:xfrm flipV="1">
            <a:off x="3613285" y="1110949"/>
            <a:ext cx="5091596" cy="11166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4AD9DE-373F-7B5E-C96B-33F03663E295}"/>
              </a:ext>
            </a:extLst>
          </p:cNvPr>
          <p:cNvSpPr txBox="1"/>
          <p:nvPr/>
        </p:nvSpPr>
        <p:spPr>
          <a:xfrm>
            <a:off x="8885055" y="849339"/>
            <a:ext cx="2662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사용자에게 예시문구를 보여주면서 사용 방법 알려줌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151E56-24FE-733D-EFAF-D629EFB8E188}"/>
              </a:ext>
            </a:extLst>
          </p:cNvPr>
          <p:cNvSpPr txBox="1"/>
          <p:nvPr/>
        </p:nvSpPr>
        <p:spPr>
          <a:xfrm>
            <a:off x="884411" y="392023"/>
            <a:ext cx="194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9F4BA65C-0745-7FC2-AD36-B9F0B7D3407D}"/>
              </a:ext>
            </a:extLst>
          </p:cNvPr>
          <p:cNvCxnSpPr>
            <a:cxnSpLocks/>
          </p:cNvCxnSpPr>
          <p:nvPr/>
        </p:nvCxnSpPr>
        <p:spPr>
          <a:xfrm flipV="1">
            <a:off x="2467556" y="1942223"/>
            <a:ext cx="6237326" cy="4204471"/>
          </a:xfrm>
          <a:prstGeom prst="bentConnector3">
            <a:avLst>
              <a:gd name="adj1" fmla="val 615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A58658F-120E-3B3B-DAFC-B0C0F24128DC}"/>
              </a:ext>
            </a:extLst>
          </p:cNvPr>
          <p:cNvSpPr txBox="1"/>
          <p:nvPr/>
        </p:nvSpPr>
        <p:spPr>
          <a:xfrm>
            <a:off x="8885055" y="1757557"/>
            <a:ext cx="2516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사용자의 입력을 받을 공간</a:t>
            </a:r>
          </a:p>
        </p:txBody>
      </p: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782CB620-0B56-8A30-3595-8EF0C607DFF7}"/>
              </a:ext>
            </a:extLst>
          </p:cNvPr>
          <p:cNvSpPr/>
          <p:nvPr/>
        </p:nvSpPr>
        <p:spPr>
          <a:xfrm>
            <a:off x="1566293" y="4277783"/>
            <a:ext cx="2291457" cy="805909"/>
          </a:xfrm>
          <a:prstGeom prst="wedgeRectCallout">
            <a:avLst>
              <a:gd name="adj1" fmla="val 59046"/>
              <a:gd name="adj2" fmla="val 252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둘이서 할 </a:t>
            </a:r>
            <a:r>
              <a:rPr lang="ko-KR" altLang="en-US" sz="900" dirty="0" err="1">
                <a:solidFill>
                  <a:schemeClr val="tx1"/>
                </a:solidFill>
              </a:rPr>
              <a:t>총게임</a:t>
            </a:r>
            <a:r>
              <a:rPr lang="ko-KR" altLang="en-US" sz="900" dirty="0">
                <a:solidFill>
                  <a:schemeClr val="tx1"/>
                </a:solidFill>
              </a:rPr>
              <a:t> 알려줘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F4DCBDA-FBFE-14B8-F0AE-E040D70AC5F0}"/>
              </a:ext>
            </a:extLst>
          </p:cNvPr>
          <p:cNvCxnSpPr>
            <a:cxnSpLocks/>
          </p:cNvCxnSpPr>
          <p:nvPr/>
        </p:nvCxnSpPr>
        <p:spPr>
          <a:xfrm flipV="1">
            <a:off x="4169002" y="2737112"/>
            <a:ext cx="4618948" cy="2145288"/>
          </a:xfrm>
          <a:prstGeom prst="bentConnector3">
            <a:avLst>
              <a:gd name="adj1" fmla="val 484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0015E8E-19AB-E980-70E1-2B85943C293B}"/>
              </a:ext>
            </a:extLst>
          </p:cNvPr>
          <p:cNvSpPr txBox="1"/>
          <p:nvPr/>
        </p:nvSpPr>
        <p:spPr>
          <a:xfrm>
            <a:off x="8885055" y="2596537"/>
            <a:ext cx="2516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사용자가 질문한 내용 출력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788E950-05C2-9B39-2865-E145F191E9E1}"/>
              </a:ext>
            </a:extLst>
          </p:cNvPr>
          <p:cNvCxnSpPr>
            <a:cxnSpLocks/>
          </p:cNvCxnSpPr>
          <p:nvPr/>
        </p:nvCxnSpPr>
        <p:spPr>
          <a:xfrm flipV="1">
            <a:off x="4264071" y="4094570"/>
            <a:ext cx="4370131" cy="17516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EEE35EA-6D07-1948-3100-7C04CA3DB6B8}"/>
              </a:ext>
            </a:extLst>
          </p:cNvPr>
          <p:cNvSpPr txBox="1"/>
          <p:nvPr/>
        </p:nvSpPr>
        <p:spPr>
          <a:xfrm>
            <a:off x="8704881" y="3681876"/>
            <a:ext cx="24054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전송 버튼 누르면 사용자가 입력한 내용을 </a:t>
            </a:r>
            <a:r>
              <a:rPr lang="ko-KR" altLang="en-US" sz="1400" dirty="0" err="1"/>
              <a:t>쳇봇에게</a:t>
            </a:r>
            <a:r>
              <a:rPr lang="ko-KR" altLang="en-US" sz="1400" dirty="0"/>
              <a:t> 전송</a:t>
            </a:r>
          </a:p>
        </p:txBody>
      </p:sp>
    </p:spTree>
    <p:extLst>
      <p:ext uri="{BB962C8B-B14F-4D97-AF65-F5344CB8AC3E}">
        <p14:creationId xmlns:p14="http://schemas.microsoft.com/office/powerpoint/2010/main" val="935983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FFB8C5-4407-2024-8736-247D5B64CCF8}"/>
              </a:ext>
            </a:extLst>
          </p:cNvPr>
          <p:cNvSpPr/>
          <p:nvPr/>
        </p:nvSpPr>
        <p:spPr>
          <a:xfrm>
            <a:off x="884411" y="1488935"/>
            <a:ext cx="3509564" cy="4960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7DCBD7A-021D-13C3-8B08-45347A872D72}"/>
              </a:ext>
            </a:extLst>
          </p:cNvPr>
          <p:cNvSpPr/>
          <p:nvPr/>
        </p:nvSpPr>
        <p:spPr>
          <a:xfrm>
            <a:off x="1010576" y="5545760"/>
            <a:ext cx="2476544" cy="6009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입력하세요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A289075B-F873-E031-0667-6105FE1BD6B1}"/>
              </a:ext>
            </a:extLst>
          </p:cNvPr>
          <p:cNvSpPr/>
          <p:nvPr/>
        </p:nvSpPr>
        <p:spPr>
          <a:xfrm>
            <a:off x="3613285" y="5545760"/>
            <a:ext cx="650786" cy="60093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전송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DCFC2A5-1732-EF3D-A120-4B4D1D1D3995}"/>
              </a:ext>
            </a:extLst>
          </p:cNvPr>
          <p:cNvCxnSpPr>
            <a:cxnSpLocks/>
          </p:cNvCxnSpPr>
          <p:nvPr/>
        </p:nvCxnSpPr>
        <p:spPr>
          <a:xfrm>
            <a:off x="884411" y="5251730"/>
            <a:ext cx="3509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A9C4FCF7-49A9-2F46-63DC-7919BF97128D}"/>
              </a:ext>
            </a:extLst>
          </p:cNvPr>
          <p:cNvSpPr/>
          <p:nvPr/>
        </p:nvSpPr>
        <p:spPr>
          <a:xfrm>
            <a:off x="1647221" y="3163234"/>
            <a:ext cx="2291457" cy="805909"/>
          </a:xfrm>
          <a:prstGeom prst="wedgeRectCallout">
            <a:avLst>
              <a:gd name="adj1" fmla="val 59046"/>
              <a:gd name="adj2" fmla="val 252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둘이서 할 </a:t>
            </a:r>
            <a:r>
              <a:rPr lang="ko-KR" altLang="en-US" sz="900" dirty="0" err="1">
                <a:solidFill>
                  <a:schemeClr val="tx1"/>
                </a:solidFill>
              </a:rPr>
              <a:t>총게임</a:t>
            </a:r>
            <a:r>
              <a:rPr lang="ko-KR" altLang="en-US" sz="900" dirty="0">
                <a:solidFill>
                  <a:schemeClr val="tx1"/>
                </a:solidFill>
              </a:rPr>
              <a:t> 알려줘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CDA3B3-5AF0-7829-C96F-63765C2CE6B4}"/>
              </a:ext>
            </a:extLst>
          </p:cNvPr>
          <p:cNvSpPr txBox="1"/>
          <p:nvPr/>
        </p:nvSpPr>
        <p:spPr>
          <a:xfrm>
            <a:off x="884411" y="392023"/>
            <a:ext cx="194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</a:t>
            </a: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23DA28AB-1E71-996C-42FD-BF0896D851A0}"/>
              </a:ext>
            </a:extLst>
          </p:cNvPr>
          <p:cNvSpPr/>
          <p:nvPr/>
        </p:nvSpPr>
        <p:spPr>
          <a:xfrm>
            <a:off x="1321828" y="4135030"/>
            <a:ext cx="2291457" cy="955929"/>
          </a:xfrm>
          <a:prstGeom prst="wedgeRectCallout">
            <a:avLst>
              <a:gd name="adj1" fmla="val -58903"/>
              <a:gd name="adj2" fmla="val 3025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요청하신 </a:t>
            </a:r>
            <a:r>
              <a:rPr lang="en-US" altLang="ko-KR" sz="900" dirty="0">
                <a:solidFill>
                  <a:schemeClr val="tx1"/>
                </a:solidFill>
              </a:rPr>
              <a:t>＂</a:t>
            </a:r>
            <a:r>
              <a:rPr lang="ko-KR" altLang="en-US" sz="900" dirty="0">
                <a:solidFill>
                  <a:schemeClr val="tx1"/>
                </a:solidFill>
              </a:rPr>
              <a:t>둘이서 할 </a:t>
            </a:r>
            <a:r>
              <a:rPr lang="ko-KR" altLang="en-US" sz="900" dirty="0" err="1">
                <a:solidFill>
                  <a:schemeClr val="tx1"/>
                </a:solidFill>
              </a:rPr>
              <a:t>총게임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“ </a:t>
            </a:r>
            <a:r>
              <a:rPr lang="ko-KR" altLang="en-US" sz="900" dirty="0">
                <a:solidFill>
                  <a:schemeClr val="tx1"/>
                </a:solidFill>
              </a:rPr>
              <a:t>에 대한 추천 게임입니다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1.Counter Strike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2.PUBG:BattleGrounds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3. </a:t>
            </a:r>
            <a:r>
              <a:rPr lang="en-US" altLang="ko-KR" sz="900" dirty="0" err="1">
                <a:solidFill>
                  <a:schemeClr val="tx1"/>
                </a:solidFill>
              </a:rPr>
              <a:t>Destinty</a:t>
            </a:r>
            <a:r>
              <a:rPr lang="en-US" altLang="ko-KR" sz="900" dirty="0">
                <a:solidFill>
                  <a:schemeClr val="tx1"/>
                </a:solidFill>
              </a:rPr>
              <a:t> Guardians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가 있습니다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</a:p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87C64905-6F54-305D-A25D-91C8B76C7261}"/>
              </a:ext>
            </a:extLst>
          </p:cNvPr>
          <p:cNvCxnSpPr/>
          <p:nvPr/>
        </p:nvCxnSpPr>
        <p:spPr>
          <a:xfrm flipV="1">
            <a:off x="3938678" y="995320"/>
            <a:ext cx="4112897" cy="24336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7C532F-3C90-3133-6971-B610922D034F}"/>
              </a:ext>
            </a:extLst>
          </p:cNvPr>
          <p:cNvSpPr txBox="1"/>
          <p:nvPr/>
        </p:nvSpPr>
        <p:spPr>
          <a:xfrm>
            <a:off x="8051575" y="761355"/>
            <a:ext cx="3050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출력된 정보를 입력한 시간순서로 올라가게 출력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C545BDF-D356-FBAA-411E-2199CD466BE1}"/>
              </a:ext>
            </a:extLst>
          </p:cNvPr>
          <p:cNvCxnSpPr>
            <a:cxnSpLocks/>
          </p:cNvCxnSpPr>
          <p:nvPr/>
        </p:nvCxnSpPr>
        <p:spPr>
          <a:xfrm flipV="1">
            <a:off x="3613285" y="2276897"/>
            <a:ext cx="4438290" cy="24425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8703E3-D5B9-43FC-4B71-3947BAB0C468}"/>
              </a:ext>
            </a:extLst>
          </p:cNvPr>
          <p:cNvSpPr txBox="1"/>
          <p:nvPr/>
        </p:nvSpPr>
        <p:spPr>
          <a:xfrm>
            <a:off x="8175652" y="1953731"/>
            <a:ext cx="30506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요청한 정보 분석하여 게임추천후 게임이름을 누르면 해당 게임 다운로드 페이지로 이동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DB110E2-727B-1B83-A16B-248F17B1849A}"/>
              </a:ext>
            </a:extLst>
          </p:cNvPr>
          <p:cNvSpPr/>
          <p:nvPr/>
        </p:nvSpPr>
        <p:spPr>
          <a:xfrm>
            <a:off x="4264071" y="4753376"/>
            <a:ext cx="56644" cy="33758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2B59C5B-8B45-FF1C-2860-2A20341988D6}"/>
              </a:ext>
            </a:extLst>
          </p:cNvPr>
          <p:cNvCxnSpPr>
            <a:stCxn id="18" idx="3"/>
          </p:cNvCxnSpPr>
          <p:nvPr/>
        </p:nvCxnSpPr>
        <p:spPr>
          <a:xfrm flipV="1">
            <a:off x="4320715" y="3163234"/>
            <a:ext cx="3649940" cy="1758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7BB4C1-94CA-2E64-C928-2D27F3B29235}"/>
              </a:ext>
            </a:extLst>
          </p:cNvPr>
          <p:cNvSpPr txBox="1"/>
          <p:nvPr/>
        </p:nvSpPr>
        <p:spPr>
          <a:xfrm>
            <a:off x="8108219" y="2905780"/>
            <a:ext cx="3050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요청한 정보가 많아서 화면을 </a:t>
            </a:r>
            <a:r>
              <a:rPr lang="ko-KR" altLang="en-US" sz="1400" dirty="0" err="1"/>
              <a:t>넘게되면</a:t>
            </a:r>
            <a:r>
              <a:rPr lang="ko-KR" altLang="en-US" sz="1400" dirty="0"/>
              <a:t> 스크롤</a:t>
            </a:r>
          </a:p>
        </p:txBody>
      </p:sp>
    </p:spTree>
    <p:extLst>
      <p:ext uri="{BB962C8B-B14F-4D97-AF65-F5344CB8AC3E}">
        <p14:creationId xmlns:p14="http://schemas.microsoft.com/office/powerpoint/2010/main" val="4014738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7164E8-4AEB-A64A-790A-976CEA6F62EE}"/>
              </a:ext>
            </a:extLst>
          </p:cNvPr>
          <p:cNvSpPr txBox="1"/>
          <p:nvPr/>
        </p:nvSpPr>
        <p:spPr>
          <a:xfrm>
            <a:off x="637309" y="20781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 </a:t>
            </a:r>
            <a:r>
              <a:rPr lang="en-US" altLang="ko-KR" dirty="0"/>
              <a:t>(ERD </a:t>
            </a:r>
            <a:r>
              <a:rPr lang="ko-KR" altLang="en-US" dirty="0"/>
              <a:t>구상도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3AA64A-E274-E9E9-9110-8497167B0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97" y="577150"/>
            <a:ext cx="11467476" cy="628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04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E6F30-5D6A-1105-C72E-0470E099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리더보드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FDDF05-B87C-4776-B9A8-6476453AB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스팀</a:t>
            </a:r>
            <a:r>
              <a:rPr lang="en-US" altLang="ko-KR" dirty="0"/>
              <a:t>DB</a:t>
            </a:r>
            <a:r>
              <a:rPr lang="ko-KR" altLang="en-US" dirty="0"/>
              <a:t>에 저장된 게임 기반을 토대로 가져올 수 있는 기록으로 이용자들 간의 랭크 순위를 보여줌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주간 혹은 월간으로 게임을 바꾸며 해당 게임의 플레이 유저를 늘리게 되는 효과 기대</a:t>
            </a:r>
          </a:p>
        </p:txBody>
      </p:sp>
    </p:spTree>
    <p:extLst>
      <p:ext uri="{BB962C8B-B14F-4D97-AF65-F5344CB8AC3E}">
        <p14:creationId xmlns:p14="http://schemas.microsoft.com/office/powerpoint/2010/main" val="2670253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38AFA-734F-24D5-8AE9-9A6E13C3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포인트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ACA67-B4F5-B76A-BFAB-BF2B7C6FB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Steam DB</a:t>
            </a:r>
            <a:r>
              <a:rPr lang="ko-KR" altLang="en-US" dirty="0"/>
              <a:t>에 저장 되어있는 게임 플레이 타임 및 </a:t>
            </a:r>
            <a:r>
              <a:rPr lang="ko-KR" altLang="en-US" dirty="0" err="1"/>
              <a:t>업적등</a:t>
            </a:r>
            <a:r>
              <a:rPr lang="ko-KR" altLang="en-US" dirty="0"/>
              <a:t> 데이터를 가져와 게시글을 작성하면 포인트 부여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부여된 포인트를 포인트 </a:t>
            </a:r>
            <a:r>
              <a:rPr lang="ko-KR" altLang="en-US" dirty="0" err="1"/>
              <a:t>샵에서</a:t>
            </a:r>
            <a:r>
              <a:rPr lang="ko-KR" altLang="en-US" dirty="0"/>
              <a:t> 활용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포인트 </a:t>
            </a:r>
            <a:r>
              <a:rPr lang="ko-KR" altLang="en-US" dirty="0" err="1"/>
              <a:t>샵에는</a:t>
            </a:r>
            <a:r>
              <a:rPr lang="ko-KR" altLang="en-US" dirty="0"/>
              <a:t> 스팀 쿠폰 및 오픈마켓의 컴퓨터 장비 리스트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혹은 오픈마켓과 제휴시스템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6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4D8F7-1C73-893A-2A89-F94AEC5C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예상되는 필요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D811AF-1364-D41D-9B8F-69564EDE1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웹 페이지 디자인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로그인 </a:t>
            </a:r>
            <a:r>
              <a:rPr lang="en-US" altLang="ko-KR" dirty="0"/>
              <a:t>– security, </a:t>
            </a:r>
            <a:r>
              <a:rPr lang="en-US" altLang="ko-KR" dirty="0" err="1"/>
              <a:t>Oauth</a:t>
            </a:r>
            <a:r>
              <a:rPr lang="en-US" altLang="ko-KR" dirty="0"/>
              <a:t>(steam)</a:t>
            </a:r>
          </a:p>
          <a:p>
            <a:pPr marL="0" indent="0">
              <a:buNone/>
            </a:pPr>
            <a:r>
              <a:rPr lang="ko-KR" altLang="en-US" dirty="0" err="1"/>
              <a:t>쳇봇</a:t>
            </a:r>
            <a:r>
              <a:rPr lang="ko-KR" altLang="en-US" dirty="0"/>
              <a:t> 구현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뉴스 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게시판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DB</a:t>
            </a:r>
          </a:p>
          <a:p>
            <a:pPr marL="0" indent="0">
              <a:buNone/>
            </a:pPr>
            <a:r>
              <a:rPr lang="ko-KR" altLang="en-US" dirty="0"/>
              <a:t>포인트 시스템 결제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563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D66F2-925E-F5C1-596E-EA6E3086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35C24-6C47-A086-7904-7000C293C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B76CBA7-F8A5-A6A5-9E6C-E57CF2C6E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58617"/>
              </p:ext>
            </p:extLst>
          </p:nvPr>
        </p:nvGraphicFramePr>
        <p:xfrm>
          <a:off x="1108608" y="2727892"/>
          <a:ext cx="9945110" cy="2750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988">
                  <a:extLst>
                    <a:ext uri="{9D8B030D-6E8A-4147-A177-3AD203B41FA5}">
                      <a16:colId xmlns:a16="http://schemas.microsoft.com/office/drawing/2014/main" val="3420386347"/>
                    </a:ext>
                  </a:extLst>
                </a:gridCol>
                <a:gridCol w="1028532">
                  <a:extLst>
                    <a:ext uri="{9D8B030D-6E8A-4147-A177-3AD203B41FA5}">
                      <a16:colId xmlns:a16="http://schemas.microsoft.com/office/drawing/2014/main" val="1890548665"/>
                    </a:ext>
                  </a:extLst>
                </a:gridCol>
                <a:gridCol w="1028532">
                  <a:extLst>
                    <a:ext uri="{9D8B030D-6E8A-4147-A177-3AD203B41FA5}">
                      <a16:colId xmlns:a16="http://schemas.microsoft.com/office/drawing/2014/main" val="2613348232"/>
                    </a:ext>
                  </a:extLst>
                </a:gridCol>
                <a:gridCol w="967154">
                  <a:extLst>
                    <a:ext uri="{9D8B030D-6E8A-4147-A177-3AD203B41FA5}">
                      <a16:colId xmlns:a16="http://schemas.microsoft.com/office/drawing/2014/main" val="2359303602"/>
                    </a:ext>
                  </a:extLst>
                </a:gridCol>
                <a:gridCol w="1028532">
                  <a:extLst>
                    <a:ext uri="{9D8B030D-6E8A-4147-A177-3AD203B41FA5}">
                      <a16:colId xmlns:a16="http://schemas.microsoft.com/office/drawing/2014/main" val="2545440506"/>
                    </a:ext>
                  </a:extLst>
                </a:gridCol>
                <a:gridCol w="967154">
                  <a:extLst>
                    <a:ext uri="{9D8B030D-6E8A-4147-A177-3AD203B41FA5}">
                      <a16:colId xmlns:a16="http://schemas.microsoft.com/office/drawing/2014/main" val="1770325253"/>
                    </a:ext>
                  </a:extLst>
                </a:gridCol>
                <a:gridCol w="967154">
                  <a:extLst>
                    <a:ext uri="{9D8B030D-6E8A-4147-A177-3AD203B41FA5}">
                      <a16:colId xmlns:a16="http://schemas.microsoft.com/office/drawing/2014/main" val="397547924"/>
                    </a:ext>
                  </a:extLst>
                </a:gridCol>
                <a:gridCol w="1028532">
                  <a:extLst>
                    <a:ext uri="{9D8B030D-6E8A-4147-A177-3AD203B41FA5}">
                      <a16:colId xmlns:a16="http://schemas.microsoft.com/office/drawing/2014/main" val="1276571637"/>
                    </a:ext>
                  </a:extLst>
                </a:gridCol>
                <a:gridCol w="1028532">
                  <a:extLst>
                    <a:ext uri="{9D8B030D-6E8A-4147-A177-3AD203B41FA5}">
                      <a16:colId xmlns:a16="http://schemas.microsoft.com/office/drawing/2014/main" val="721151418"/>
                    </a:ext>
                  </a:extLst>
                </a:gridCol>
              </a:tblGrid>
              <a:tr h="347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 2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r>
                        <a:rPr lang="ko-KR" altLang="en-US" sz="1000" dirty="0"/>
                        <a:t>월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r>
                        <a:rPr lang="ko-KR" altLang="en-US" sz="1000" dirty="0"/>
                        <a:t>월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067043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26295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네비게이션 바 기능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454850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포인트시스템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375795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쳇봇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694266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디자인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779097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보완점 및 오류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587054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4EEE5D2-E2C3-4341-1720-54B8A6CCA796}"/>
              </a:ext>
            </a:extLst>
          </p:cNvPr>
          <p:cNvSpPr/>
          <p:nvPr/>
        </p:nvSpPr>
        <p:spPr>
          <a:xfrm>
            <a:off x="3015161" y="3197363"/>
            <a:ext cx="1001657" cy="1895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17A1B3D-22F9-C1FF-68F7-250CC40A6A47}"/>
              </a:ext>
            </a:extLst>
          </p:cNvPr>
          <p:cNvSpPr/>
          <p:nvPr/>
        </p:nvSpPr>
        <p:spPr>
          <a:xfrm>
            <a:off x="4050942" y="3582478"/>
            <a:ext cx="1001657" cy="2085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E78375F-975D-2E45-B92E-9D334E25857F}"/>
              </a:ext>
            </a:extLst>
          </p:cNvPr>
          <p:cNvSpPr/>
          <p:nvPr/>
        </p:nvSpPr>
        <p:spPr>
          <a:xfrm>
            <a:off x="4573826" y="3977883"/>
            <a:ext cx="1469096" cy="2056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5D5D915-42AE-D454-BF8D-0CE02604A21C}"/>
              </a:ext>
            </a:extLst>
          </p:cNvPr>
          <p:cNvSpPr/>
          <p:nvPr/>
        </p:nvSpPr>
        <p:spPr>
          <a:xfrm>
            <a:off x="8998691" y="4779433"/>
            <a:ext cx="1018890" cy="2100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7DCFBE3-B681-A4C5-99CD-85B5E206F212}"/>
              </a:ext>
            </a:extLst>
          </p:cNvPr>
          <p:cNvSpPr/>
          <p:nvPr/>
        </p:nvSpPr>
        <p:spPr>
          <a:xfrm>
            <a:off x="6060689" y="4371321"/>
            <a:ext cx="2938002" cy="2100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FE7FC5E-EBE4-EEDB-CFFA-3D103237666A}"/>
              </a:ext>
            </a:extLst>
          </p:cNvPr>
          <p:cNvSpPr/>
          <p:nvPr/>
        </p:nvSpPr>
        <p:spPr>
          <a:xfrm>
            <a:off x="10016730" y="5164213"/>
            <a:ext cx="1018890" cy="2097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217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881C9-F819-11EB-D24F-5F2B3A28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BEEB665-B9A4-EB77-9AE2-D586049CCC92}"/>
              </a:ext>
            </a:extLst>
          </p:cNvPr>
          <p:cNvSpPr/>
          <p:nvPr/>
        </p:nvSpPr>
        <p:spPr>
          <a:xfrm>
            <a:off x="1630995" y="2723582"/>
            <a:ext cx="1525349" cy="16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F16C478-2B5B-E6F2-C1A5-861FE27C90FF}"/>
              </a:ext>
            </a:extLst>
          </p:cNvPr>
          <p:cNvSpPr/>
          <p:nvPr/>
        </p:nvSpPr>
        <p:spPr>
          <a:xfrm>
            <a:off x="8119458" y="2723581"/>
            <a:ext cx="1602673" cy="16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오픈마켓</a:t>
            </a:r>
            <a:r>
              <a:rPr lang="en-US" altLang="ko-KR" dirty="0"/>
              <a:t>&amp;</a:t>
            </a:r>
          </a:p>
          <a:p>
            <a:pPr algn="ctr"/>
            <a:r>
              <a:rPr lang="ko-KR" altLang="en-US" dirty="0"/>
              <a:t>게임업체</a:t>
            </a:r>
            <a:endParaRPr lang="en-US" altLang="ko-KR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2FE0359-CC04-E9F1-6229-7DE777993B92}"/>
              </a:ext>
            </a:extLst>
          </p:cNvPr>
          <p:cNvSpPr/>
          <p:nvPr/>
        </p:nvSpPr>
        <p:spPr>
          <a:xfrm>
            <a:off x="4875226" y="2723581"/>
            <a:ext cx="1525349" cy="16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겜색기</a:t>
            </a:r>
            <a:endParaRPr lang="ko-KR" altLang="en-US" dirty="0"/>
          </a:p>
        </p:txBody>
      </p:sp>
      <p:sp>
        <p:nvSpPr>
          <p:cNvPr id="12" name="화살표: 아래로 구부러짐 11">
            <a:extLst>
              <a:ext uri="{FF2B5EF4-FFF2-40B4-BE49-F238E27FC236}">
                <a16:creationId xmlns:a16="http://schemas.microsoft.com/office/drawing/2014/main" id="{5AC741F9-CD59-DE4C-16B9-4B09CCAF3D14}"/>
              </a:ext>
            </a:extLst>
          </p:cNvPr>
          <p:cNvSpPr/>
          <p:nvPr/>
        </p:nvSpPr>
        <p:spPr>
          <a:xfrm>
            <a:off x="2316344" y="1909720"/>
            <a:ext cx="3321556" cy="81386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아래로 구부러짐 13">
            <a:extLst>
              <a:ext uri="{FF2B5EF4-FFF2-40B4-BE49-F238E27FC236}">
                <a16:creationId xmlns:a16="http://schemas.microsoft.com/office/drawing/2014/main" id="{0475B040-15B7-E79C-7330-442A5BD1FF13}"/>
              </a:ext>
            </a:extLst>
          </p:cNvPr>
          <p:cNvSpPr/>
          <p:nvPr/>
        </p:nvSpPr>
        <p:spPr>
          <a:xfrm>
            <a:off x="5637900" y="1909719"/>
            <a:ext cx="3550382" cy="81386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아래로 구부러짐 14">
            <a:extLst>
              <a:ext uri="{FF2B5EF4-FFF2-40B4-BE49-F238E27FC236}">
                <a16:creationId xmlns:a16="http://schemas.microsoft.com/office/drawing/2014/main" id="{6D9AF681-5E6F-2AEC-8A8E-18345AE100C7}"/>
              </a:ext>
            </a:extLst>
          </p:cNvPr>
          <p:cNvSpPr/>
          <p:nvPr/>
        </p:nvSpPr>
        <p:spPr>
          <a:xfrm rot="10800000">
            <a:off x="2087518" y="4341988"/>
            <a:ext cx="3550382" cy="81386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아래로 구부러짐 15">
            <a:extLst>
              <a:ext uri="{FF2B5EF4-FFF2-40B4-BE49-F238E27FC236}">
                <a16:creationId xmlns:a16="http://schemas.microsoft.com/office/drawing/2014/main" id="{E3D305DE-9282-AB38-CA14-165FEE436A33}"/>
              </a:ext>
            </a:extLst>
          </p:cNvPr>
          <p:cNvSpPr/>
          <p:nvPr/>
        </p:nvSpPr>
        <p:spPr>
          <a:xfrm rot="10800000">
            <a:off x="5637900" y="4341988"/>
            <a:ext cx="3550382" cy="81386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71817D-AB99-3A74-2380-9F0A8C8979AF}"/>
              </a:ext>
            </a:extLst>
          </p:cNvPr>
          <p:cNvSpPr txBox="1"/>
          <p:nvPr/>
        </p:nvSpPr>
        <p:spPr>
          <a:xfrm>
            <a:off x="3110538" y="1283804"/>
            <a:ext cx="1733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취향정보</a:t>
            </a:r>
            <a:endParaRPr lang="en-US" altLang="ko-KR" dirty="0"/>
          </a:p>
          <a:p>
            <a:r>
              <a:rPr lang="ko-KR" altLang="en-US" dirty="0"/>
              <a:t>게임 후기 작성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A2CC18-8EBE-5001-28C8-864B4D8312BF}"/>
              </a:ext>
            </a:extLst>
          </p:cNvPr>
          <p:cNvSpPr txBox="1"/>
          <p:nvPr/>
        </p:nvSpPr>
        <p:spPr>
          <a:xfrm>
            <a:off x="3308710" y="530028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게임추천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5670D4-0281-472C-9A74-6FB9AEB7EBC9}"/>
              </a:ext>
            </a:extLst>
          </p:cNvPr>
          <p:cNvSpPr txBox="1"/>
          <p:nvPr/>
        </p:nvSpPr>
        <p:spPr>
          <a:xfrm>
            <a:off x="6859093" y="528532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투자비용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8C381F-6F0B-D0FD-71EC-ACB87DE660AC}"/>
              </a:ext>
            </a:extLst>
          </p:cNvPr>
          <p:cNvSpPr txBox="1"/>
          <p:nvPr/>
        </p:nvSpPr>
        <p:spPr>
          <a:xfrm>
            <a:off x="6554102" y="1451287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홍보 </a:t>
            </a:r>
            <a:r>
              <a:rPr lang="ko-KR" altLang="en-US"/>
              <a:t>및 판매 촉진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479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D1315-3B5C-22DB-8EA2-D2489536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B06DE-319E-86C8-6D95-CD88FFA6B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romanUcPeriod"/>
            </a:pPr>
            <a:r>
              <a:rPr lang="ko-KR" altLang="en-US" dirty="0"/>
              <a:t>목표 및 방향성</a:t>
            </a: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romanUcPeriod"/>
            </a:pPr>
            <a:r>
              <a:rPr lang="ko-KR" altLang="en-US" dirty="0"/>
              <a:t>한국 게이머의 현 상황 </a:t>
            </a: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romanUcPeriod"/>
            </a:pPr>
            <a:r>
              <a:rPr lang="ko-KR" altLang="en-US" dirty="0"/>
              <a:t>구성도</a:t>
            </a:r>
            <a:endParaRPr lang="en-US" altLang="ko-KR" dirty="0"/>
          </a:p>
          <a:p>
            <a:pPr marL="514350" indent="-514350">
              <a:buAutoNum type="romanUcPeriod"/>
            </a:pPr>
            <a:r>
              <a:rPr lang="ko-KR" altLang="en-US" dirty="0"/>
              <a:t>기간</a:t>
            </a:r>
            <a:endParaRPr lang="en-US" altLang="ko-KR" dirty="0"/>
          </a:p>
          <a:p>
            <a:pPr marL="514350" indent="-514350">
              <a:buAutoNum type="romanUcPeriod"/>
            </a:pPr>
            <a:r>
              <a:rPr lang="ko-KR" altLang="en-US" dirty="0"/>
              <a:t>고객가치</a:t>
            </a: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endParaRPr lang="en-US" altLang="ko-KR" dirty="0"/>
          </a:p>
          <a:p>
            <a:pPr marL="514350" indent="-514350">
              <a:buAutoNum type="romanU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0050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F4E06-EFCB-D151-4BD9-8C2C9CCE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가치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3803-395D-7E87-DA7B-2FBE4D8DA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한국의 게임 스팀 유저 수의 증가와 커뮤니티 활성화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새로 출시된 게임의 홍보 및 컴퓨터 관련 상품 판매 촉진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고객의 게임 </a:t>
            </a:r>
            <a:r>
              <a:rPr lang="ko-KR" altLang="en-US" dirty="0" err="1"/>
              <a:t>서치를</a:t>
            </a:r>
            <a:r>
              <a:rPr lang="ko-KR" altLang="en-US" dirty="0"/>
              <a:t> 간편화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후기 작성을 통한 포인트 시스템을 통하여 유저의 참여 증가와 보상을 통하여 만족도 기대</a:t>
            </a:r>
          </a:p>
        </p:txBody>
      </p:sp>
    </p:spTree>
    <p:extLst>
      <p:ext uri="{BB962C8B-B14F-4D97-AF65-F5344CB8AC3E}">
        <p14:creationId xmlns:p14="http://schemas.microsoft.com/office/powerpoint/2010/main" val="229033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FFCB1-6970-B468-7064-F129D395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 algn="ctr">
              <a:buFont typeface="+mj-lt"/>
              <a:buAutoNum type="romanUcPeriod"/>
            </a:pPr>
            <a:r>
              <a:rPr lang="ko-KR" altLang="en-US" dirty="0"/>
              <a:t>목표 및 방향성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FAFD8-07AF-57C3-6390-A58E9E34E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dirty="0"/>
              <a:t>서비스 제공의 목표층은 스팀을 이용하는 게이머이며 스팀 게임의 검색이 다소 불편함</a:t>
            </a:r>
            <a:endParaRPr lang="en-US" altLang="ko-KR" dirty="0"/>
          </a:p>
          <a:p>
            <a:pPr marL="0" indent="0" algn="just">
              <a:buNone/>
            </a:pPr>
            <a:r>
              <a:rPr lang="ko-KR" altLang="en-US" dirty="0"/>
              <a:t>따라서 </a:t>
            </a:r>
            <a:r>
              <a:rPr lang="ko-KR" altLang="en-US" dirty="0" err="1"/>
              <a:t>쳇봇을</a:t>
            </a:r>
            <a:r>
              <a:rPr lang="ko-KR" altLang="en-US" dirty="0"/>
              <a:t> 이용하여 자신의 성향에 맞는 카테고리의 게임을 쉽게 </a:t>
            </a:r>
            <a:r>
              <a:rPr lang="ko-KR" altLang="en-US" dirty="0" err="1"/>
              <a:t>추천받고</a:t>
            </a:r>
            <a:r>
              <a:rPr lang="ko-KR" altLang="en-US" dirty="0"/>
              <a:t> 검색하기 위한 사이트</a:t>
            </a:r>
            <a:endParaRPr lang="en-US" altLang="ko-KR" dirty="0"/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ko-KR" altLang="en-US" dirty="0"/>
              <a:t>추가적으로 각종 종합 게시판을 통하여 </a:t>
            </a:r>
            <a:r>
              <a:rPr lang="ko-KR" altLang="en-US" dirty="0" err="1"/>
              <a:t>챗봇</a:t>
            </a:r>
            <a:r>
              <a:rPr lang="ko-KR" altLang="en-US" dirty="0"/>
              <a:t> 뿐만 아니라 유저간 게임을 추천하고 의견을 주고받을 수 있는 사이트이다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272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54A6F-FAC2-A172-7520-49BB8CEB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086" y="359594"/>
            <a:ext cx="4969184" cy="1325563"/>
          </a:xfrm>
        </p:spPr>
        <p:txBody>
          <a:bodyPr/>
          <a:lstStyle/>
          <a:p>
            <a:r>
              <a:rPr lang="en-US" altLang="ko-KR" dirty="0"/>
              <a:t>II.</a:t>
            </a:r>
            <a:r>
              <a:rPr lang="ko-KR" altLang="en-US" dirty="0"/>
              <a:t>게이머의 현 상황</a:t>
            </a:r>
          </a:p>
        </p:txBody>
      </p:sp>
      <p:pic>
        <p:nvPicPr>
          <p:cNvPr id="2050" name="Picture 2" descr="7fed817eb58069f53cec87e446856a37ad5b02b8fbb7b9e6629a6f48cead828e0068">
            <a:extLst>
              <a:ext uri="{FF2B5EF4-FFF2-40B4-BE49-F238E27FC236}">
                <a16:creationId xmlns:a16="http://schemas.microsoft.com/office/drawing/2014/main" id="{6B57BFC1-60A1-3A2B-BD16-1A933C4CB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57" y="1856857"/>
            <a:ext cx="330517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0482cac301f76ac7ebad1fb1cc1231dbab52c614068308764d1">
            <a:extLst>
              <a:ext uri="{FF2B5EF4-FFF2-40B4-BE49-F238E27FC236}">
                <a16:creationId xmlns:a16="http://schemas.microsoft.com/office/drawing/2014/main" id="{A31FD0C8-8CFC-67F4-528A-51893405E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719" y="1856857"/>
            <a:ext cx="31813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7667B4-EB80-0B7E-ABB1-3145867C774B}"/>
              </a:ext>
            </a:extLst>
          </p:cNvPr>
          <p:cNvSpPr txBox="1"/>
          <p:nvPr/>
        </p:nvSpPr>
        <p:spPr>
          <a:xfrm>
            <a:off x="1186005" y="4838182"/>
            <a:ext cx="142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D1B35A-BAE0-EA13-E507-8FAEE1EC83F1}"/>
              </a:ext>
            </a:extLst>
          </p:cNvPr>
          <p:cNvSpPr txBox="1"/>
          <p:nvPr/>
        </p:nvSpPr>
        <p:spPr>
          <a:xfrm>
            <a:off x="6290651" y="4825262"/>
            <a:ext cx="142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6BBE32BA-ABC9-3EFA-D1D2-EC03182AED23}"/>
                  </a:ext>
                </a:extLst>
              </p14:cNvPr>
              <p14:cNvContentPartPr/>
              <p14:nvPr/>
            </p14:nvContentPartPr>
            <p14:xfrm>
              <a:off x="1085903" y="3086865"/>
              <a:ext cx="2357640" cy="280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6BBE32BA-ABC9-3EFA-D1D2-EC03182AED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2263" y="2978865"/>
                <a:ext cx="24652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54862AA4-7F7C-FCE9-0DFE-B3E77033AFB2}"/>
                  </a:ext>
                </a:extLst>
              </p14:cNvPr>
              <p14:cNvContentPartPr/>
              <p14:nvPr/>
            </p14:nvContentPartPr>
            <p14:xfrm>
              <a:off x="6282503" y="3068865"/>
              <a:ext cx="2342880" cy="54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54862AA4-7F7C-FCE9-0DFE-B3E77033AF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28863" y="2960865"/>
                <a:ext cx="2450520" cy="270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1F234BF-CAE7-9EAB-B247-EE9008FCC48B}"/>
              </a:ext>
            </a:extLst>
          </p:cNvPr>
          <p:cNvSpPr txBox="1"/>
          <p:nvPr/>
        </p:nvSpPr>
        <p:spPr>
          <a:xfrm>
            <a:off x="2960484" y="5395866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유저 수 </a:t>
            </a:r>
            <a:r>
              <a:rPr lang="en-US" altLang="ko-KR" dirty="0"/>
              <a:t>: 400</a:t>
            </a:r>
            <a:r>
              <a:rPr lang="ko-KR" altLang="en-US" dirty="0"/>
              <a:t>만 </a:t>
            </a:r>
            <a:r>
              <a:rPr lang="en-US" altLang="ko-KR" dirty="0"/>
              <a:t>-&gt; </a:t>
            </a:r>
            <a:r>
              <a:rPr lang="en-US" altLang="ko-KR" dirty="0">
                <a:solidFill>
                  <a:srgbClr val="FF0000"/>
                </a:solidFill>
              </a:rPr>
              <a:t>460</a:t>
            </a:r>
            <a:r>
              <a:rPr lang="ko-KR" altLang="en-US" dirty="0"/>
              <a:t>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40DB52-F1BA-F688-CB29-1A8CCF4EBDAD}"/>
              </a:ext>
            </a:extLst>
          </p:cNvPr>
          <p:cNvSpPr txBox="1"/>
          <p:nvPr/>
        </p:nvSpPr>
        <p:spPr>
          <a:xfrm>
            <a:off x="1376127" y="6192570"/>
            <a:ext cx="746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※</a:t>
            </a:r>
            <a:r>
              <a:rPr lang="ko-KR" altLang="en-US" dirty="0">
                <a:solidFill>
                  <a:srgbClr val="FF0000"/>
                </a:solidFill>
              </a:rPr>
              <a:t>팬데믹 사태 이후 인터넷 방송의 증가로 유저 수 증가가 예상되어 짐</a:t>
            </a:r>
          </a:p>
        </p:txBody>
      </p:sp>
    </p:spTree>
    <p:extLst>
      <p:ext uri="{BB962C8B-B14F-4D97-AF65-F5344CB8AC3E}">
        <p14:creationId xmlns:p14="http://schemas.microsoft.com/office/powerpoint/2010/main" val="371642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54A6F-FAC2-A172-7520-49BB8CEB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158" y="228055"/>
            <a:ext cx="5172797" cy="1325563"/>
          </a:xfrm>
        </p:spPr>
        <p:txBody>
          <a:bodyPr/>
          <a:lstStyle/>
          <a:p>
            <a:r>
              <a:rPr lang="en-US" altLang="ko-KR" dirty="0"/>
              <a:t>II.</a:t>
            </a:r>
            <a:r>
              <a:rPr lang="ko-KR" altLang="en-US" dirty="0"/>
              <a:t>게이머의 현 상황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CC3427-B615-7B08-D0D5-32CBBAC011DE}"/>
              </a:ext>
            </a:extLst>
          </p:cNvPr>
          <p:cNvSpPr txBox="1"/>
          <p:nvPr/>
        </p:nvSpPr>
        <p:spPr>
          <a:xfrm>
            <a:off x="128682" y="6362798"/>
            <a:ext cx="7992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https://www.gametrics.com/news/News01_View.aspx?seqid=52647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0FD0FE-91E0-47E5-1965-FEA1A869E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81" y="1553618"/>
            <a:ext cx="5172797" cy="1143160"/>
          </a:xfrm>
          <a:prstGeom prst="rect">
            <a:avLst/>
          </a:prstGeom>
        </p:spPr>
      </p:pic>
      <p:pic>
        <p:nvPicPr>
          <p:cNvPr id="1028" name="Picture 4" descr="2018년 1월부터 2023년 2월까지 월 별 스팀에서 출시된 한국어 지원 게임 수 (자료: 게임메카 제작)">
            <a:extLst>
              <a:ext uri="{FF2B5EF4-FFF2-40B4-BE49-F238E27FC236}">
                <a16:creationId xmlns:a16="http://schemas.microsoft.com/office/drawing/2014/main" id="{323A2237-5337-0575-BD41-63EC1EFB9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04" y="2696778"/>
            <a:ext cx="799227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053E0A-4128-7626-D8C6-F1B5FD75E409}"/>
              </a:ext>
            </a:extLst>
          </p:cNvPr>
          <p:cNvSpPr txBox="1"/>
          <p:nvPr/>
        </p:nvSpPr>
        <p:spPr>
          <a:xfrm>
            <a:off x="2271996" y="5914544"/>
            <a:ext cx="60975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▲ 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2018</a:t>
            </a:r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년 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월부터 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2023</a:t>
            </a:r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년 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월까지 월 별 스팀에서 출시된 한국어 지원 게임 수 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800" b="0" i="0" dirty="0" err="1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자료출처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스팀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645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42545E-3B59-045A-BEC4-C61664F7E6AE}"/>
              </a:ext>
            </a:extLst>
          </p:cNvPr>
          <p:cNvSpPr txBox="1"/>
          <p:nvPr/>
        </p:nvSpPr>
        <p:spPr>
          <a:xfrm>
            <a:off x="4948850" y="706814"/>
            <a:ext cx="744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로고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51CA58-EEF2-2896-7DFC-EAF326312288}"/>
              </a:ext>
            </a:extLst>
          </p:cNvPr>
          <p:cNvCxnSpPr/>
          <p:nvPr/>
        </p:nvCxnSpPr>
        <p:spPr>
          <a:xfrm>
            <a:off x="81481" y="1312752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F30385D-8F51-1DEE-A14F-48331D32945D}"/>
              </a:ext>
            </a:extLst>
          </p:cNvPr>
          <p:cNvCxnSpPr>
            <a:cxnSpLocks/>
          </p:cNvCxnSpPr>
          <p:nvPr/>
        </p:nvCxnSpPr>
        <p:spPr>
          <a:xfrm>
            <a:off x="81481" y="1828800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A3072B0-A9E5-BC4E-BC34-E0759E090B2E}"/>
              </a:ext>
            </a:extLst>
          </p:cNvPr>
          <p:cNvCxnSpPr>
            <a:cxnSpLocks/>
          </p:cNvCxnSpPr>
          <p:nvPr/>
        </p:nvCxnSpPr>
        <p:spPr>
          <a:xfrm>
            <a:off x="5284205" y="182729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C0160E-DA76-E829-9493-5D24B929E0FA}"/>
              </a:ext>
            </a:extLst>
          </p:cNvPr>
          <p:cNvSpPr txBox="1"/>
          <p:nvPr/>
        </p:nvSpPr>
        <p:spPr>
          <a:xfrm>
            <a:off x="3123443" y="2098733"/>
            <a:ext cx="78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쳇봇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E8D0EA-3067-4412-60C2-A1777C664C19}"/>
              </a:ext>
            </a:extLst>
          </p:cNvPr>
          <p:cNvCxnSpPr>
            <a:cxnSpLocks/>
          </p:cNvCxnSpPr>
          <p:nvPr/>
        </p:nvCxnSpPr>
        <p:spPr>
          <a:xfrm>
            <a:off x="7795033" y="185789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59B36A-5306-8A21-D032-5D0190A57606}"/>
              </a:ext>
            </a:extLst>
          </p:cNvPr>
          <p:cNvSpPr txBox="1"/>
          <p:nvPr/>
        </p:nvSpPr>
        <p:spPr>
          <a:xfrm>
            <a:off x="6136740" y="2946840"/>
            <a:ext cx="106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</a:t>
            </a:r>
            <a:endParaRPr lang="en-US" altLang="ko-KR" dirty="0"/>
          </a:p>
          <a:p>
            <a:r>
              <a:rPr lang="ko-KR" altLang="en-US" dirty="0"/>
              <a:t>순위표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D319B-1646-8783-0326-3ADC037BA0D9}"/>
              </a:ext>
            </a:extLst>
          </p:cNvPr>
          <p:cNvSpPr txBox="1"/>
          <p:nvPr/>
        </p:nvSpPr>
        <p:spPr>
          <a:xfrm>
            <a:off x="8637005" y="2264688"/>
            <a:ext cx="155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4826BFA-9CA9-134A-1535-1467976DCDBE}"/>
              </a:ext>
            </a:extLst>
          </p:cNvPr>
          <p:cNvCxnSpPr/>
          <p:nvPr/>
        </p:nvCxnSpPr>
        <p:spPr>
          <a:xfrm>
            <a:off x="7779946" y="3024553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0827E3-7A23-710A-661C-246F2B246DD3}"/>
              </a:ext>
            </a:extLst>
          </p:cNvPr>
          <p:cNvSpPr txBox="1"/>
          <p:nvPr/>
        </p:nvSpPr>
        <p:spPr>
          <a:xfrm>
            <a:off x="917418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인기게시글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C3C9DC-6BC1-4195-A272-B11B0ECC3228}"/>
              </a:ext>
            </a:extLst>
          </p:cNvPr>
          <p:cNvSpPr/>
          <p:nvPr/>
        </p:nvSpPr>
        <p:spPr>
          <a:xfrm>
            <a:off x="9263203" y="1325853"/>
            <a:ext cx="2272419" cy="504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통합검색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8C68FDE-191D-5EAD-C01B-D56BFC7DD0D8}"/>
              </a:ext>
            </a:extLst>
          </p:cNvPr>
          <p:cNvCxnSpPr>
            <a:cxnSpLocks/>
          </p:cNvCxnSpPr>
          <p:nvPr/>
        </p:nvCxnSpPr>
        <p:spPr>
          <a:xfrm>
            <a:off x="124258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8AEC86E-E653-8ADF-068B-9C7E0267BFE8}"/>
              </a:ext>
            </a:extLst>
          </p:cNvPr>
          <p:cNvCxnSpPr/>
          <p:nvPr/>
        </p:nvCxnSpPr>
        <p:spPr>
          <a:xfrm>
            <a:off x="7779946" y="3477568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2B37F8-4CC1-4197-9E11-84CF396B2D0A}"/>
              </a:ext>
            </a:extLst>
          </p:cNvPr>
          <p:cNvSpPr txBox="1"/>
          <p:nvPr/>
        </p:nvSpPr>
        <p:spPr>
          <a:xfrm>
            <a:off x="784332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최신게시글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33AD353-3650-761F-9A9C-F5C002AD351C}"/>
              </a:ext>
            </a:extLst>
          </p:cNvPr>
          <p:cNvCxnSpPr/>
          <p:nvPr/>
        </p:nvCxnSpPr>
        <p:spPr>
          <a:xfrm>
            <a:off x="9174182" y="3024553"/>
            <a:ext cx="0" cy="453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9AADED-DB8C-79A0-E91B-39788F19A83B}"/>
              </a:ext>
            </a:extLst>
          </p:cNvPr>
          <p:cNvSpPr txBox="1"/>
          <p:nvPr/>
        </p:nvSpPr>
        <p:spPr>
          <a:xfrm>
            <a:off x="530381" y="1371565"/>
            <a:ext cx="14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A18680-5A49-36A1-628A-578EF0C8AB59}"/>
              </a:ext>
            </a:extLst>
          </p:cNvPr>
          <p:cNvSpPr txBox="1"/>
          <p:nvPr/>
        </p:nvSpPr>
        <p:spPr>
          <a:xfrm>
            <a:off x="1706577" y="1384604"/>
            <a:ext cx="130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뉴스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F5566D7-0E81-A3F9-F03A-BA5BC77AD300}"/>
              </a:ext>
            </a:extLst>
          </p:cNvPr>
          <p:cNvCxnSpPr>
            <a:cxnSpLocks/>
          </p:cNvCxnSpPr>
          <p:nvPr/>
        </p:nvCxnSpPr>
        <p:spPr>
          <a:xfrm>
            <a:off x="3017820" y="1293680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AA3DF56-64A3-DC70-C4B0-4C6DBCD654DC}"/>
              </a:ext>
            </a:extLst>
          </p:cNvPr>
          <p:cNvCxnSpPr>
            <a:cxnSpLocks/>
          </p:cNvCxnSpPr>
          <p:nvPr/>
        </p:nvCxnSpPr>
        <p:spPr>
          <a:xfrm>
            <a:off x="5284205" y="1293680"/>
            <a:ext cx="0" cy="54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5DC1B8C-3E63-D654-1995-49FF4690D336}"/>
              </a:ext>
            </a:extLst>
          </p:cNvPr>
          <p:cNvSpPr txBox="1"/>
          <p:nvPr/>
        </p:nvSpPr>
        <p:spPr>
          <a:xfrm>
            <a:off x="3561406" y="1400656"/>
            <a:ext cx="138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7FA99B-C60E-69CC-B12B-36C427812A6F}"/>
              </a:ext>
            </a:extLst>
          </p:cNvPr>
          <p:cNvSpPr txBox="1"/>
          <p:nvPr/>
        </p:nvSpPr>
        <p:spPr>
          <a:xfrm>
            <a:off x="5572218" y="1400656"/>
            <a:ext cx="131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듀오 찾기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D676611-7D0A-EEF8-0540-7C323DC6002A}"/>
              </a:ext>
            </a:extLst>
          </p:cNvPr>
          <p:cNvCxnSpPr>
            <a:cxnSpLocks/>
          </p:cNvCxnSpPr>
          <p:nvPr/>
        </p:nvCxnSpPr>
        <p:spPr>
          <a:xfrm>
            <a:off x="717486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B7BDFC-F5CB-0867-FAF9-A0E09C6FC18E}"/>
              </a:ext>
            </a:extLst>
          </p:cNvPr>
          <p:cNvSpPr txBox="1"/>
          <p:nvPr/>
        </p:nvSpPr>
        <p:spPr>
          <a:xfrm>
            <a:off x="7345377" y="1389610"/>
            <a:ext cx="174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 교환소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BCD752-7E5A-F327-D48C-8376CAD97F70}"/>
              </a:ext>
            </a:extLst>
          </p:cNvPr>
          <p:cNvSpPr txBox="1"/>
          <p:nvPr/>
        </p:nvSpPr>
        <p:spPr>
          <a:xfrm>
            <a:off x="468165" y="199706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 err="1"/>
              <a:t>메인화면</a:t>
            </a:r>
            <a:endParaRPr lang="ko-KR" altLang="en-US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9961D85-9458-A9DF-0B43-B030EB33553C}"/>
              </a:ext>
            </a:extLst>
          </p:cNvPr>
          <p:cNvCxnSpPr>
            <a:cxnSpLocks/>
          </p:cNvCxnSpPr>
          <p:nvPr/>
        </p:nvCxnSpPr>
        <p:spPr>
          <a:xfrm>
            <a:off x="1774479" y="1857891"/>
            <a:ext cx="0" cy="4998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36B0351-07D2-2816-0A73-849C76BBBABB}"/>
              </a:ext>
            </a:extLst>
          </p:cNvPr>
          <p:cNvCxnSpPr>
            <a:cxnSpLocks/>
          </p:cNvCxnSpPr>
          <p:nvPr/>
        </p:nvCxnSpPr>
        <p:spPr>
          <a:xfrm>
            <a:off x="10550305" y="175968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1CB7E90-211F-93C1-25F7-CA8EADE7F69C}"/>
              </a:ext>
            </a:extLst>
          </p:cNvPr>
          <p:cNvSpPr txBox="1"/>
          <p:nvPr/>
        </p:nvSpPr>
        <p:spPr>
          <a:xfrm>
            <a:off x="333852" y="2264688"/>
            <a:ext cx="1159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게시판 목록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C930F47-58CF-0585-B43F-F1100E23FCA3}"/>
              </a:ext>
            </a:extLst>
          </p:cNvPr>
          <p:cNvSpPr/>
          <p:nvPr/>
        </p:nvSpPr>
        <p:spPr>
          <a:xfrm>
            <a:off x="10934334" y="2409431"/>
            <a:ext cx="972483" cy="2589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6E141C-2F59-4A7C-67F4-571503654330}"/>
              </a:ext>
            </a:extLst>
          </p:cNvPr>
          <p:cNvSpPr txBox="1"/>
          <p:nvPr/>
        </p:nvSpPr>
        <p:spPr>
          <a:xfrm>
            <a:off x="10975816" y="2587853"/>
            <a:ext cx="111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AIR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289FC4-E0E3-F874-AC0B-427495579A6A}"/>
              </a:ext>
            </a:extLst>
          </p:cNvPr>
          <p:cNvSpPr/>
          <p:nvPr/>
        </p:nvSpPr>
        <p:spPr>
          <a:xfrm>
            <a:off x="2130584" y="2662280"/>
            <a:ext cx="2560619" cy="3738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8BC2B63E-77FF-4737-1735-74500A7E0C79}"/>
              </a:ext>
            </a:extLst>
          </p:cNvPr>
          <p:cNvSpPr/>
          <p:nvPr/>
        </p:nvSpPr>
        <p:spPr>
          <a:xfrm>
            <a:off x="2487437" y="3072480"/>
            <a:ext cx="1671874" cy="607390"/>
          </a:xfrm>
          <a:prstGeom prst="wedgeRectCallout">
            <a:avLst>
              <a:gd name="adj1" fmla="val -58549"/>
              <a:gd name="adj2" fmla="val 292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추천 받고 싶은 장르나 평소 즐기는 게임을 알려주세요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839CED4-1FC8-35D0-55C3-2F5E50654709}"/>
              </a:ext>
            </a:extLst>
          </p:cNvPr>
          <p:cNvSpPr/>
          <p:nvPr/>
        </p:nvSpPr>
        <p:spPr>
          <a:xfrm>
            <a:off x="2248657" y="5826266"/>
            <a:ext cx="1806916" cy="3803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입력하세요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CE5C7268-5F3A-CA97-FED6-14A9C244A1D5}"/>
              </a:ext>
            </a:extLst>
          </p:cNvPr>
          <p:cNvSpPr/>
          <p:nvPr/>
        </p:nvSpPr>
        <p:spPr>
          <a:xfrm>
            <a:off x="4143954" y="5826266"/>
            <a:ext cx="474821" cy="38031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전송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FE292E1-FF58-81C4-D504-A7B81393B685}"/>
              </a:ext>
            </a:extLst>
          </p:cNvPr>
          <p:cNvCxnSpPr/>
          <p:nvPr/>
        </p:nvCxnSpPr>
        <p:spPr>
          <a:xfrm>
            <a:off x="2130584" y="5551136"/>
            <a:ext cx="25606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A039B3-A8B6-492B-C367-F8CB79B80F5D}"/>
              </a:ext>
            </a:extLst>
          </p:cNvPr>
          <p:cNvSpPr txBox="1"/>
          <p:nvPr/>
        </p:nvSpPr>
        <p:spPr>
          <a:xfrm>
            <a:off x="273505" y="3066395"/>
            <a:ext cx="12520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e.g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자유게시판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후기 게시판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질문게시판</a:t>
            </a:r>
          </a:p>
        </p:txBody>
      </p:sp>
    </p:spTree>
    <p:extLst>
      <p:ext uri="{BB962C8B-B14F-4D97-AF65-F5344CB8AC3E}">
        <p14:creationId xmlns:p14="http://schemas.microsoft.com/office/powerpoint/2010/main" val="201025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42545E-3B59-045A-BEC4-C61664F7E6AE}"/>
              </a:ext>
            </a:extLst>
          </p:cNvPr>
          <p:cNvSpPr txBox="1"/>
          <p:nvPr/>
        </p:nvSpPr>
        <p:spPr>
          <a:xfrm>
            <a:off x="4948850" y="706814"/>
            <a:ext cx="744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로고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51CA58-EEF2-2896-7DFC-EAF326312288}"/>
              </a:ext>
            </a:extLst>
          </p:cNvPr>
          <p:cNvCxnSpPr/>
          <p:nvPr/>
        </p:nvCxnSpPr>
        <p:spPr>
          <a:xfrm>
            <a:off x="81481" y="1312752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F30385D-8F51-1DEE-A14F-48331D32945D}"/>
              </a:ext>
            </a:extLst>
          </p:cNvPr>
          <p:cNvCxnSpPr>
            <a:cxnSpLocks/>
          </p:cNvCxnSpPr>
          <p:nvPr/>
        </p:nvCxnSpPr>
        <p:spPr>
          <a:xfrm>
            <a:off x="81481" y="1828800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A3072B0-A9E5-BC4E-BC34-E0759E090B2E}"/>
              </a:ext>
            </a:extLst>
          </p:cNvPr>
          <p:cNvCxnSpPr>
            <a:cxnSpLocks/>
          </p:cNvCxnSpPr>
          <p:nvPr/>
        </p:nvCxnSpPr>
        <p:spPr>
          <a:xfrm>
            <a:off x="1558516" y="180972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E8D0EA-3067-4412-60C2-A1777C664C19}"/>
              </a:ext>
            </a:extLst>
          </p:cNvPr>
          <p:cNvCxnSpPr>
            <a:cxnSpLocks/>
          </p:cNvCxnSpPr>
          <p:nvPr/>
        </p:nvCxnSpPr>
        <p:spPr>
          <a:xfrm>
            <a:off x="7795033" y="185789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7D319B-1646-8783-0326-3ADC037BA0D9}"/>
              </a:ext>
            </a:extLst>
          </p:cNvPr>
          <p:cNvSpPr txBox="1"/>
          <p:nvPr/>
        </p:nvSpPr>
        <p:spPr>
          <a:xfrm>
            <a:off x="8637005" y="2264688"/>
            <a:ext cx="155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4826BFA-9CA9-134A-1535-1467976DCDBE}"/>
              </a:ext>
            </a:extLst>
          </p:cNvPr>
          <p:cNvCxnSpPr/>
          <p:nvPr/>
        </p:nvCxnSpPr>
        <p:spPr>
          <a:xfrm>
            <a:off x="7779946" y="3024553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0827E3-7A23-710A-661C-246F2B246DD3}"/>
              </a:ext>
            </a:extLst>
          </p:cNvPr>
          <p:cNvSpPr txBox="1"/>
          <p:nvPr/>
        </p:nvSpPr>
        <p:spPr>
          <a:xfrm>
            <a:off x="917418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인기게시글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C3C9DC-6BC1-4195-A272-B11B0ECC3228}"/>
              </a:ext>
            </a:extLst>
          </p:cNvPr>
          <p:cNvSpPr/>
          <p:nvPr/>
        </p:nvSpPr>
        <p:spPr>
          <a:xfrm>
            <a:off x="9263203" y="1323733"/>
            <a:ext cx="2272419" cy="504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통합검색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8C68FDE-191D-5EAD-C01B-D56BFC7DD0D8}"/>
              </a:ext>
            </a:extLst>
          </p:cNvPr>
          <p:cNvCxnSpPr>
            <a:cxnSpLocks/>
          </p:cNvCxnSpPr>
          <p:nvPr/>
        </p:nvCxnSpPr>
        <p:spPr>
          <a:xfrm>
            <a:off x="124258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8AEC86E-E653-8ADF-068B-9C7E0267BFE8}"/>
              </a:ext>
            </a:extLst>
          </p:cNvPr>
          <p:cNvCxnSpPr/>
          <p:nvPr/>
        </p:nvCxnSpPr>
        <p:spPr>
          <a:xfrm>
            <a:off x="7779946" y="3477568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2B37F8-4CC1-4197-9E11-84CF396B2D0A}"/>
              </a:ext>
            </a:extLst>
          </p:cNvPr>
          <p:cNvSpPr txBox="1"/>
          <p:nvPr/>
        </p:nvSpPr>
        <p:spPr>
          <a:xfrm>
            <a:off x="784332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최신게시글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33AD353-3650-761F-9A9C-F5C002AD351C}"/>
              </a:ext>
            </a:extLst>
          </p:cNvPr>
          <p:cNvCxnSpPr/>
          <p:nvPr/>
        </p:nvCxnSpPr>
        <p:spPr>
          <a:xfrm>
            <a:off x="9174182" y="3024553"/>
            <a:ext cx="0" cy="453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9AADED-DB8C-79A0-E91B-39788F19A83B}"/>
              </a:ext>
            </a:extLst>
          </p:cNvPr>
          <p:cNvSpPr txBox="1"/>
          <p:nvPr/>
        </p:nvSpPr>
        <p:spPr>
          <a:xfrm>
            <a:off x="530381" y="1371565"/>
            <a:ext cx="14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A18680-5A49-36A1-628A-578EF0C8AB59}"/>
              </a:ext>
            </a:extLst>
          </p:cNvPr>
          <p:cNvSpPr txBox="1"/>
          <p:nvPr/>
        </p:nvSpPr>
        <p:spPr>
          <a:xfrm>
            <a:off x="1706577" y="1384604"/>
            <a:ext cx="130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뉴스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F5566D7-0E81-A3F9-F03A-BA5BC77AD300}"/>
              </a:ext>
            </a:extLst>
          </p:cNvPr>
          <p:cNvCxnSpPr>
            <a:cxnSpLocks/>
          </p:cNvCxnSpPr>
          <p:nvPr/>
        </p:nvCxnSpPr>
        <p:spPr>
          <a:xfrm>
            <a:off x="3017820" y="1293680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AA3DF56-64A3-DC70-C4B0-4C6DBCD654DC}"/>
              </a:ext>
            </a:extLst>
          </p:cNvPr>
          <p:cNvCxnSpPr>
            <a:cxnSpLocks/>
          </p:cNvCxnSpPr>
          <p:nvPr/>
        </p:nvCxnSpPr>
        <p:spPr>
          <a:xfrm>
            <a:off x="5284205" y="1293680"/>
            <a:ext cx="0" cy="54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5DC1B8C-3E63-D654-1995-49FF4690D336}"/>
              </a:ext>
            </a:extLst>
          </p:cNvPr>
          <p:cNvSpPr txBox="1"/>
          <p:nvPr/>
        </p:nvSpPr>
        <p:spPr>
          <a:xfrm>
            <a:off x="3561406" y="1400656"/>
            <a:ext cx="138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7FA99B-C60E-69CC-B12B-36C427812A6F}"/>
              </a:ext>
            </a:extLst>
          </p:cNvPr>
          <p:cNvSpPr txBox="1"/>
          <p:nvPr/>
        </p:nvSpPr>
        <p:spPr>
          <a:xfrm>
            <a:off x="5572218" y="1400656"/>
            <a:ext cx="131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듀오 찾기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D676611-7D0A-EEF8-0540-7C323DC6002A}"/>
              </a:ext>
            </a:extLst>
          </p:cNvPr>
          <p:cNvCxnSpPr>
            <a:cxnSpLocks/>
          </p:cNvCxnSpPr>
          <p:nvPr/>
        </p:nvCxnSpPr>
        <p:spPr>
          <a:xfrm>
            <a:off x="717486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B7BDFC-F5CB-0867-FAF9-A0E09C6FC18E}"/>
              </a:ext>
            </a:extLst>
          </p:cNvPr>
          <p:cNvSpPr txBox="1"/>
          <p:nvPr/>
        </p:nvSpPr>
        <p:spPr>
          <a:xfrm>
            <a:off x="7345377" y="1389610"/>
            <a:ext cx="174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포인트 교환소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BCD752-7E5A-F327-D48C-8376CAD97F70}"/>
              </a:ext>
            </a:extLst>
          </p:cNvPr>
          <p:cNvSpPr txBox="1"/>
          <p:nvPr/>
        </p:nvSpPr>
        <p:spPr>
          <a:xfrm>
            <a:off x="468165" y="19970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게시판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36B0351-07D2-2816-0A73-849C76BBBABB}"/>
              </a:ext>
            </a:extLst>
          </p:cNvPr>
          <p:cNvCxnSpPr>
            <a:cxnSpLocks/>
          </p:cNvCxnSpPr>
          <p:nvPr/>
        </p:nvCxnSpPr>
        <p:spPr>
          <a:xfrm>
            <a:off x="10550305" y="175968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C930F47-58CF-0585-B43F-F1100E23FCA3}"/>
              </a:ext>
            </a:extLst>
          </p:cNvPr>
          <p:cNvSpPr/>
          <p:nvPr/>
        </p:nvSpPr>
        <p:spPr>
          <a:xfrm>
            <a:off x="10934334" y="2409431"/>
            <a:ext cx="972483" cy="2589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6E141C-2F59-4A7C-67F4-571503654330}"/>
              </a:ext>
            </a:extLst>
          </p:cNvPr>
          <p:cNvSpPr txBox="1"/>
          <p:nvPr/>
        </p:nvSpPr>
        <p:spPr>
          <a:xfrm>
            <a:off x="10975816" y="2587853"/>
            <a:ext cx="111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AIR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473226-0CFE-ACC8-2780-3B9D181EDB62}"/>
              </a:ext>
            </a:extLst>
          </p:cNvPr>
          <p:cNvSpPr txBox="1"/>
          <p:nvPr/>
        </p:nvSpPr>
        <p:spPr>
          <a:xfrm>
            <a:off x="273184" y="2170380"/>
            <a:ext cx="1252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게시판 목록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D3DB3-A9D7-7D38-1678-03391EE487AF}"/>
              </a:ext>
            </a:extLst>
          </p:cNvPr>
          <p:cNvSpPr txBox="1"/>
          <p:nvPr/>
        </p:nvSpPr>
        <p:spPr>
          <a:xfrm>
            <a:off x="306500" y="2769471"/>
            <a:ext cx="12520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e.g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자유게시판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후기 게시판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질문게시판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6995E2-1452-E430-4B70-519895B4B492}"/>
              </a:ext>
            </a:extLst>
          </p:cNvPr>
          <p:cNvSpPr txBox="1"/>
          <p:nvPr/>
        </p:nvSpPr>
        <p:spPr>
          <a:xfrm>
            <a:off x="1726657" y="2016491"/>
            <a:ext cx="1252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XX </a:t>
            </a:r>
            <a:r>
              <a:rPr lang="ko-KR" altLang="en-US" sz="1400" dirty="0"/>
              <a:t>게시판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BBF556-E246-0726-3168-BEA34173F096}"/>
              </a:ext>
            </a:extLst>
          </p:cNvPr>
          <p:cNvSpPr txBox="1"/>
          <p:nvPr/>
        </p:nvSpPr>
        <p:spPr>
          <a:xfrm>
            <a:off x="1706576" y="2478157"/>
            <a:ext cx="6073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번호</a:t>
            </a:r>
            <a:r>
              <a:rPr lang="en-US" altLang="ko-KR" sz="1000" dirty="0"/>
              <a:t>		</a:t>
            </a:r>
            <a:r>
              <a:rPr lang="ko-KR" altLang="en-US" sz="1000" dirty="0"/>
              <a:t>제목</a:t>
            </a:r>
            <a:r>
              <a:rPr lang="en-US" altLang="ko-KR" sz="1000" dirty="0"/>
              <a:t>		</a:t>
            </a:r>
            <a:r>
              <a:rPr lang="ko-KR" altLang="en-US" sz="1000" dirty="0"/>
              <a:t>작성자          조회수</a:t>
            </a:r>
            <a:r>
              <a:rPr lang="en-US" altLang="ko-KR" sz="1000" dirty="0"/>
              <a:t>            </a:t>
            </a:r>
            <a:r>
              <a:rPr lang="ko-KR" altLang="en-US" sz="1000" dirty="0" err="1"/>
              <a:t>추천수</a:t>
            </a:r>
            <a:endParaRPr lang="ko-KR" altLang="en-US" sz="10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2500A80-B9BB-C6F3-FCC8-4739AF3D6E9E}"/>
              </a:ext>
            </a:extLst>
          </p:cNvPr>
          <p:cNvCxnSpPr/>
          <p:nvPr/>
        </p:nvCxnSpPr>
        <p:spPr>
          <a:xfrm flipV="1">
            <a:off x="1558516" y="2769471"/>
            <a:ext cx="6284805" cy="1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DF51E6E-C15A-47A5-AEFC-E59D4864D004}"/>
              </a:ext>
            </a:extLst>
          </p:cNvPr>
          <p:cNvCxnSpPr/>
          <p:nvPr/>
        </p:nvCxnSpPr>
        <p:spPr>
          <a:xfrm flipV="1">
            <a:off x="1546322" y="2460625"/>
            <a:ext cx="6284805" cy="1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210EF4E-9C04-6779-4C6C-79FC4C8911C7}"/>
              </a:ext>
            </a:extLst>
          </p:cNvPr>
          <p:cNvSpPr txBox="1"/>
          <p:nvPr/>
        </p:nvSpPr>
        <p:spPr>
          <a:xfrm>
            <a:off x="1726657" y="2911019"/>
            <a:ext cx="601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	        </a:t>
            </a:r>
            <a:r>
              <a:rPr lang="ko-KR" altLang="en-US" sz="1000" dirty="0"/>
              <a:t>뭐라뭐라</a:t>
            </a:r>
            <a:r>
              <a:rPr lang="en-US" altLang="ko-KR" sz="1000" dirty="0"/>
              <a:t>~</a:t>
            </a:r>
            <a:r>
              <a:rPr lang="en-US" altLang="ko-KR" sz="1400" dirty="0"/>
              <a:t>		</a:t>
            </a:r>
            <a:r>
              <a:rPr lang="en-US" altLang="ko-KR" sz="1000" dirty="0"/>
              <a:t>OOO	XX                11</a:t>
            </a:r>
            <a:r>
              <a:rPr lang="en-US" altLang="ko-KR" sz="1400" dirty="0"/>
              <a:t>	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1F5E2B-060B-35DB-5569-4303CAF80F11}"/>
              </a:ext>
            </a:extLst>
          </p:cNvPr>
          <p:cNvSpPr txBox="1"/>
          <p:nvPr/>
        </p:nvSpPr>
        <p:spPr>
          <a:xfrm>
            <a:off x="1726657" y="3176907"/>
            <a:ext cx="601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	        </a:t>
            </a:r>
            <a:r>
              <a:rPr lang="ko-KR" altLang="en-US" sz="1000" dirty="0" err="1"/>
              <a:t>어쩌구저쩌구</a:t>
            </a:r>
            <a:r>
              <a:rPr lang="en-US" altLang="ko-KR" sz="1000" dirty="0"/>
              <a:t>~</a:t>
            </a:r>
            <a:r>
              <a:rPr lang="en-US" altLang="ko-KR" sz="1400" dirty="0"/>
              <a:t>		</a:t>
            </a:r>
            <a:r>
              <a:rPr lang="en-US" altLang="ko-KR" sz="1000" dirty="0"/>
              <a:t>OOO	XX                11</a:t>
            </a:r>
            <a:r>
              <a:rPr lang="en-US" altLang="ko-KR" sz="1400" dirty="0"/>
              <a:t>	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FBA4A9-D3A5-CB3A-7CC8-AED0D8380547}"/>
              </a:ext>
            </a:extLst>
          </p:cNvPr>
          <p:cNvSpPr txBox="1"/>
          <p:nvPr/>
        </p:nvSpPr>
        <p:spPr>
          <a:xfrm>
            <a:off x="1734661" y="3431190"/>
            <a:ext cx="601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3	        ABDCDGA~</a:t>
            </a:r>
            <a:r>
              <a:rPr lang="en-US" altLang="ko-KR" sz="1400" dirty="0"/>
              <a:t>		</a:t>
            </a:r>
            <a:r>
              <a:rPr lang="en-US" altLang="ko-KR" sz="1000" dirty="0"/>
              <a:t>OOO	XX                11	</a:t>
            </a:r>
            <a:r>
              <a:rPr lang="en-US" altLang="ko-KR" sz="1400" dirty="0"/>
              <a:t>	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83EC8-1B65-DDC8-FA69-5D070F8CDC26}"/>
              </a:ext>
            </a:extLst>
          </p:cNvPr>
          <p:cNvSpPr txBox="1"/>
          <p:nvPr/>
        </p:nvSpPr>
        <p:spPr>
          <a:xfrm>
            <a:off x="1744704" y="3700330"/>
            <a:ext cx="601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4	        </a:t>
            </a:r>
            <a:r>
              <a:rPr lang="ko-KR" altLang="en-US" sz="1000" dirty="0" err="1"/>
              <a:t>궁시렁</a:t>
            </a:r>
            <a:r>
              <a:rPr lang="en-US" altLang="ko-KR" sz="1400" dirty="0"/>
              <a:t>			</a:t>
            </a:r>
            <a:r>
              <a:rPr lang="en-US" altLang="ko-KR" sz="1000" dirty="0"/>
              <a:t>OOO	XX                11</a:t>
            </a:r>
            <a:r>
              <a:rPr lang="en-US" altLang="ko-KR" sz="1400" dirty="0"/>
              <a:t>	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684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42545E-3B59-045A-BEC4-C61664F7E6AE}"/>
              </a:ext>
            </a:extLst>
          </p:cNvPr>
          <p:cNvSpPr txBox="1"/>
          <p:nvPr/>
        </p:nvSpPr>
        <p:spPr>
          <a:xfrm>
            <a:off x="4948850" y="706814"/>
            <a:ext cx="744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로고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51CA58-EEF2-2896-7DFC-EAF326312288}"/>
              </a:ext>
            </a:extLst>
          </p:cNvPr>
          <p:cNvCxnSpPr/>
          <p:nvPr/>
        </p:nvCxnSpPr>
        <p:spPr>
          <a:xfrm>
            <a:off x="81481" y="1312752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F30385D-8F51-1DEE-A14F-48331D32945D}"/>
              </a:ext>
            </a:extLst>
          </p:cNvPr>
          <p:cNvCxnSpPr>
            <a:cxnSpLocks/>
          </p:cNvCxnSpPr>
          <p:nvPr/>
        </p:nvCxnSpPr>
        <p:spPr>
          <a:xfrm>
            <a:off x="81481" y="1828800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A3072B0-A9E5-BC4E-BC34-E0759E090B2E}"/>
              </a:ext>
            </a:extLst>
          </p:cNvPr>
          <p:cNvCxnSpPr>
            <a:cxnSpLocks/>
          </p:cNvCxnSpPr>
          <p:nvPr/>
        </p:nvCxnSpPr>
        <p:spPr>
          <a:xfrm>
            <a:off x="1558516" y="180972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E8D0EA-3067-4412-60C2-A1777C664C19}"/>
              </a:ext>
            </a:extLst>
          </p:cNvPr>
          <p:cNvCxnSpPr>
            <a:cxnSpLocks/>
          </p:cNvCxnSpPr>
          <p:nvPr/>
        </p:nvCxnSpPr>
        <p:spPr>
          <a:xfrm>
            <a:off x="7795033" y="185789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7D319B-1646-8783-0326-3ADC037BA0D9}"/>
              </a:ext>
            </a:extLst>
          </p:cNvPr>
          <p:cNvSpPr txBox="1"/>
          <p:nvPr/>
        </p:nvSpPr>
        <p:spPr>
          <a:xfrm>
            <a:off x="8637005" y="2264688"/>
            <a:ext cx="155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4826BFA-9CA9-134A-1535-1467976DCDBE}"/>
              </a:ext>
            </a:extLst>
          </p:cNvPr>
          <p:cNvCxnSpPr/>
          <p:nvPr/>
        </p:nvCxnSpPr>
        <p:spPr>
          <a:xfrm>
            <a:off x="7779946" y="3024553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0827E3-7A23-710A-661C-246F2B246DD3}"/>
              </a:ext>
            </a:extLst>
          </p:cNvPr>
          <p:cNvSpPr txBox="1"/>
          <p:nvPr/>
        </p:nvSpPr>
        <p:spPr>
          <a:xfrm>
            <a:off x="917418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인기게시글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C3C9DC-6BC1-4195-A272-B11B0ECC3228}"/>
              </a:ext>
            </a:extLst>
          </p:cNvPr>
          <p:cNvSpPr/>
          <p:nvPr/>
        </p:nvSpPr>
        <p:spPr>
          <a:xfrm>
            <a:off x="9263203" y="1323733"/>
            <a:ext cx="2272419" cy="504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통합검색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8C68FDE-191D-5EAD-C01B-D56BFC7DD0D8}"/>
              </a:ext>
            </a:extLst>
          </p:cNvPr>
          <p:cNvCxnSpPr>
            <a:cxnSpLocks/>
          </p:cNvCxnSpPr>
          <p:nvPr/>
        </p:nvCxnSpPr>
        <p:spPr>
          <a:xfrm>
            <a:off x="124258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8AEC86E-E653-8ADF-068B-9C7E0267BFE8}"/>
              </a:ext>
            </a:extLst>
          </p:cNvPr>
          <p:cNvCxnSpPr/>
          <p:nvPr/>
        </p:nvCxnSpPr>
        <p:spPr>
          <a:xfrm>
            <a:off x="7779946" y="3477568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2B37F8-4CC1-4197-9E11-84CF396B2D0A}"/>
              </a:ext>
            </a:extLst>
          </p:cNvPr>
          <p:cNvSpPr txBox="1"/>
          <p:nvPr/>
        </p:nvSpPr>
        <p:spPr>
          <a:xfrm>
            <a:off x="784332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최신게시글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33AD353-3650-761F-9A9C-F5C002AD351C}"/>
              </a:ext>
            </a:extLst>
          </p:cNvPr>
          <p:cNvCxnSpPr/>
          <p:nvPr/>
        </p:nvCxnSpPr>
        <p:spPr>
          <a:xfrm>
            <a:off x="9174182" y="3024553"/>
            <a:ext cx="0" cy="453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9AADED-DB8C-79A0-E91B-39788F19A83B}"/>
              </a:ext>
            </a:extLst>
          </p:cNvPr>
          <p:cNvSpPr txBox="1"/>
          <p:nvPr/>
        </p:nvSpPr>
        <p:spPr>
          <a:xfrm>
            <a:off x="530381" y="1371565"/>
            <a:ext cx="14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A18680-5A49-36A1-628A-578EF0C8AB59}"/>
              </a:ext>
            </a:extLst>
          </p:cNvPr>
          <p:cNvSpPr txBox="1"/>
          <p:nvPr/>
        </p:nvSpPr>
        <p:spPr>
          <a:xfrm>
            <a:off x="1706577" y="1384604"/>
            <a:ext cx="130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뉴스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F5566D7-0E81-A3F9-F03A-BA5BC77AD300}"/>
              </a:ext>
            </a:extLst>
          </p:cNvPr>
          <p:cNvCxnSpPr>
            <a:cxnSpLocks/>
          </p:cNvCxnSpPr>
          <p:nvPr/>
        </p:nvCxnSpPr>
        <p:spPr>
          <a:xfrm>
            <a:off x="3017820" y="1293680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AA3DF56-64A3-DC70-C4B0-4C6DBCD654DC}"/>
              </a:ext>
            </a:extLst>
          </p:cNvPr>
          <p:cNvCxnSpPr>
            <a:cxnSpLocks/>
          </p:cNvCxnSpPr>
          <p:nvPr/>
        </p:nvCxnSpPr>
        <p:spPr>
          <a:xfrm>
            <a:off x="5284205" y="1293680"/>
            <a:ext cx="0" cy="54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5DC1B8C-3E63-D654-1995-49FF4690D336}"/>
              </a:ext>
            </a:extLst>
          </p:cNvPr>
          <p:cNvSpPr txBox="1"/>
          <p:nvPr/>
        </p:nvSpPr>
        <p:spPr>
          <a:xfrm>
            <a:off x="3561406" y="1400656"/>
            <a:ext cx="138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7FA99B-C60E-69CC-B12B-36C427812A6F}"/>
              </a:ext>
            </a:extLst>
          </p:cNvPr>
          <p:cNvSpPr txBox="1"/>
          <p:nvPr/>
        </p:nvSpPr>
        <p:spPr>
          <a:xfrm>
            <a:off x="5572218" y="1400656"/>
            <a:ext cx="131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듀오 찾기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D676611-7D0A-EEF8-0540-7C323DC6002A}"/>
              </a:ext>
            </a:extLst>
          </p:cNvPr>
          <p:cNvCxnSpPr>
            <a:cxnSpLocks/>
          </p:cNvCxnSpPr>
          <p:nvPr/>
        </p:nvCxnSpPr>
        <p:spPr>
          <a:xfrm>
            <a:off x="717486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B7BDFC-F5CB-0867-FAF9-A0E09C6FC18E}"/>
              </a:ext>
            </a:extLst>
          </p:cNvPr>
          <p:cNvSpPr txBox="1"/>
          <p:nvPr/>
        </p:nvSpPr>
        <p:spPr>
          <a:xfrm>
            <a:off x="7345377" y="1389610"/>
            <a:ext cx="174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포인트 교환소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BCD752-7E5A-F327-D48C-8376CAD97F70}"/>
              </a:ext>
            </a:extLst>
          </p:cNvPr>
          <p:cNvSpPr txBox="1"/>
          <p:nvPr/>
        </p:nvSpPr>
        <p:spPr>
          <a:xfrm>
            <a:off x="468165" y="199706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 err="1"/>
              <a:t>포인트샵</a:t>
            </a:r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36B0351-07D2-2816-0A73-849C76BBBABB}"/>
              </a:ext>
            </a:extLst>
          </p:cNvPr>
          <p:cNvCxnSpPr>
            <a:cxnSpLocks/>
          </p:cNvCxnSpPr>
          <p:nvPr/>
        </p:nvCxnSpPr>
        <p:spPr>
          <a:xfrm>
            <a:off x="10550305" y="175968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C930F47-58CF-0585-B43F-F1100E23FCA3}"/>
              </a:ext>
            </a:extLst>
          </p:cNvPr>
          <p:cNvSpPr/>
          <p:nvPr/>
        </p:nvSpPr>
        <p:spPr>
          <a:xfrm>
            <a:off x="10934334" y="2409431"/>
            <a:ext cx="972483" cy="2589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6E141C-2F59-4A7C-67F4-571503654330}"/>
              </a:ext>
            </a:extLst>
          </p:cNvPr>
          <p:cNvSpPr txBox="1"/>
          <p:nvPr/>
        </p:nvSpPr>
        <p:spPr>
          <a:xfrm>
            <a:off x="10975816" y="2587853"/>
            <a:ext cx="111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AIR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473226-0CFE-ACC8-2780-3B9D181EDB62}"/>
              </a:ext>
            </a:extLst>
          </p:cNvPr>
          <p:cNvSpPr txBox="1"/>
          <p:nvPr/>
        </p:nvSpPr>
        <p:spPr>
          <a:xfrm>
            <a:off x="273184" y="2170380"/>
            <a:ext cx="1252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아이템 분류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D3DB3-A9D7-7D38-1678-03391EE487AF}"/>
              </a:ext>
            </a:extLst>
          </p:cNvPr>
          <p:cNvSpPr txBox="1"/>
          <p:nvPr/>
        </p:nvSpPr>
        <p:spPr>
          <a:xfrm>
            <a:off x="306500" y="2769471"/>
            <a:ext cx="12520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e.g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키보드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마우스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스피커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2500A80-B9BB-C6F3-FCC8-4739AF3D6E9E}"/>
              </a:ext>
            </a:extLst>
          </p:cNvPr>
          <p:cNvCxnSpPr>
            <a:cxnSpLocks/>
          </p:cNvCxnSpPr>
          <p:nvPr/>
        </p:nvCxnSpPr>
        <p:spPr>
          <a:xfrm>
            <a:off x="1558516" y="2259954"/>
            <a:ext cx="6221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DF51E6E-C15A-47A5-AEFC-E59D4864D004}"/>
              </a:ext>
            </a:extLst>
          </p:cNvPr>
          <p:cNvCxnSpPr>
            <a:cxnSpLocks/>
          </p:cNvCxnSpPr>
          <p:nvPr/>
        </p:nvCxnSpPr>
        <p:spPr>
          <a:xfrm>
            <a:off x="1558516" y="1959083"/>
            <a:ext cx="6221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489AB7-FD47-629D-6D11-CE9587DFD108}"/>
              </a:ext>
            </a:extLst>
          </p:cNvPr>
          <p:cNvSpPr txBox="1"/>
          <p:nvPr/>
        </p:nvSpPr>
        <p:spPr>
          <a:xfrm>
            <a:off x="1887153" y="1959083"/>
            <a:ext cx="5516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정렬       가격순 </a:t>
            </a:r>
            <a:r>
              <a:rPr lang="en-US" altLang="ko-KR" sz="1400" dirty="0"/>
              <a:t>	</a:t>
            </a:r>
            <a:r>
              <a:rPr lang="ko-KR" altLang="en-US" sz="1400" dirty="0"/>
              <a:t>판매량순 </a:t>
            </a:r>
            <a:r>
              <a:rPr lang="en-US" altLang="ko-KR" sz="1400" dirty="0"/>
              <a:t>	     </a:t>
            </a:r>
            <a:r>
              <a:rPr lang="ko-KR" altLang="en-US" sz="1400" dirty="0"/>
              <a:t>최신순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8D9A9F3-FBFA-683B-F8E7-80667DC53DDA}"/>
              </a:ext>
            </a:extLst>
          </p:cNvPr>
          <p:cNvSpPr/>
          <p:nvPr/>
        </p:nvSpPr>
        <p:spPr>
          <a:xfrm>
            <a:off x="1888703" y="2634876"/>
            <a:ext cx="972483" cy="9207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829647A-4605-95EA-055D-EDAF6E1D1284}"/>
              </a:ext>
            </a:extLst>
          </p:cNvPr>
          <p:cNvSpPr/>
          <p:nvPr/>
        </p:nvSpPr>
        <p:spPr>
          <a:xfrm>
            <a:off x="5797947" y="2629538"/>
            <a:ext cx="972483" cy="9207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C588A7D-B457-09AA-DDC0-6BFF01B711FF}"/>
              </a:ext>
            </a:extLst>
          </p:cNvPr>
          <p:cNvSpPr/>
          <p:nvPr/>
        </p:nvSpPr>
        <p:spPr>
          <a:xfrm>
            <a:off x="4494520" y="2643560"/>
            <a:ext cx="972483" cy="9207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2679111-EFD4-8277-A1E6-6E0DCEF2435E}"/>
              </a:ext>
            </a:extLst>
          </p:cNvPr>
          <p:cNvSpPr/>
          <p:nvPr/>
        </p:nvSpPr>
        <p:spPr>
          <a:xfrm>
            <a:off x="3191851" y="2631423"/>
            <a:ext cx="972483" cy="9207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217C7F-7BEB-774C-D522-937ECE97FB7C}"/>
              </a:ext>
            </a:extLst>
          </p:cNvPr>
          <p:cNvSpPr txBox="1"/>
          <p:nvPr/>
        </p:nvSpPr>
        <p:spPr>
          <a:xfrm>
            <a:off x="1900863" y="3564290"/>
            <a:ext cx="1002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아이템 명</a:t>
            </a:r>
            <a:endParaRPr lang="en-US" altLang="ko-KR" sz="1000" dirty="0"/>
          </a:p>
          <a:p>
            <a:r>
              <a:rPr lang="ko-KR" altLang="en-US" sz="1000" dirty="0"/>
              <a:t>가격</a:t>
            </a:r>
            <a:endParaRPr lang="en-US" altLang="ko-KR" sz="1000" dirty="0"/>
          </a:p>
          <a:p>
            <a:r>
              <a:rPr lang="ko-KR" altLang="en-US" sz="1000" dirty="0"/>
              <a:t>평점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B084E5-59F6-B5A4-A48F-94CD5FF636F7}"/>
              </a:ext>
            </a:extLst>
          </p:cNvPr>
          <p:cNvSpPr txBox="1"/>
          <p:nvPr/>
        </p:nvSpPr>
        <p:spPr>
          <a:xfrm>
            <a:off x="4617672" y="3543304"/>
            <a:ext cx="1002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아이템 명</a:t>
            </a:r>
            <a:endParaRPr lang="en-US" altLang="ko-KR" sz="1000" dirty="0"/>
          </a:p>
          <a:p>
            <a:r>
              <a:rPr lang="ko-KR" altLang="en-US" sz="1000" dirty="0"/>
              <a:t>가격</a:t>
            </a:r>
            <a:endParaRPr lang="en-US" altLang="ko-KR" sz="1000" dirty="0"/>
          </a:p>
          <a:p>
            <a:r>
              <a:rPr lang="ko-KR" altLang="en-US" sz="1000" dirty="0"/>
              <a:t>평점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2F447C-2DC5-985D-8E83-C65CA418E3A8}"/>
              </a:ext>
            </a:extLst>
          </p:cNvPr>
          <p:cNvSpPr txBox="1"/>
          <p:nvPr/>
        </p:nvSpPr>
        <p:spPr>
          <a:xfrm>
            <a:off x="3285557" y="3559992"/>
            <a:ext cx="1002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아이템 명</a:t>
            </a:r>
            <a:endParaRPr lang="en-US" altLang="ko-KR" sz="1000" dirty="0"/>
          </a:p>
          <a:p>
            <a:r>
              <a:rPr lang="ko-KR" altLang="en-US" sz="1000" dirty="0"/>
              <a:t>가격</a:t>
            </a:r>
            <a:endParaRPr lang="en-US" altLang="ko-KR" sz="1000" dirty="0"/>
          </a:p>
          <a:p>
            <a:r>
              <a:rPr lang="ko-KR" altLang="en-US" sz="1000" dirty="0"/>
              <a:t>평점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AEBB16-DBC0-6300-0A40-62DBE21BC5E1}"/>
              </a:ext>
            </a:extLst>
          </p:cNvPr>
          <p:cNvSpPr txBox="1"/>
          <p:nvPr/>
        </p:nvSpPr>
        <p:spPr>
          <a:xfrm>
            <a:off x="5822392" y="3559992"/>
            <a:ext cx="1002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아이템 명</a:t>
            </a:r>
            <a:endParaRPr lang="en-US" altLang="ko-KR" sz="1000" dirty="0"/>
          </a:p>
          <a:p>
            <a:r>
              <a:rPr lang="ko-KR" altLang="en-US" sz="1000" dirty="0"/>
              <a:t>가격</a:t>
            </a:r>
            <a:endParaRPr lang="en-US" altLang="ko-KR" sz="1000" dirty="0"/>
          </a:p>
          <a:p>
            <a:r>
              <a:rPr lang="ko-KR" altLang="en-US" sz="1000" dirty="0"/>
              <a:t>평점</a:t>
            </a:r>
          </a:p>
        </p:txBody>
      </p:sp>
    </p:spTree>
    <p:extLst>
      <p:ext uri="{BB962C8B-B14F-4D97-AF65-F5344CB8AC3E}">
        <p14:creationId xmlns:p14="http://schemas.microsoft.com/office/powerpoint/2010/main" val="418106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C17E8EB-B340-25F5-947B-42450E942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53" y="3842372"/>
            <a:ext cx="1501268" cy="133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42545E-3B59-045A-BEC4-C61664F7E6AE}"/>
              </a:ext>
            </a:extLst>
          </p:cNvPr>
          <p:cNvSpPr txBox="1"/>
          <p:nvPr/>
        </p:nvSpPr>
        <p:spPr>
          <a:xfrm>
            <a:off x="4948850" y="706814"/>
            <a:ext cx="744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로고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51CA58-EEF2-2896-7DFC-EAF326312288}"/>
              </a:ext>
            </a:extLst>
          </p:cNvPr>
          <p:cNvCxnSpPr/>
          <p:nvPr/>
        </p:nvCxnSpPr>
        <p:spPr>
          <a:xfrm>
            <a:off x="81481" y="1312752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F30385D-8F51-1DEE-A14F-48331D32945D}"/>
              </a:ext>
            </a:extLst>
          </p:cNvPr>
          <p:cNvCxnSpPr>
            <a:cxnSpLocks/>
          </p:cNvCxnSpPr>
          <p:nvPr/>
        </p:nvCxnSpPr>
        <p:spPr>
          <a:xfrm>
            <a:off x="81481" y="1828800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E8D0EA-3067-4412-60C2-A1777C664C19}"/>
              </a:ext>
            </a:extLst>
          </p:cNvPr>
          <p:cNvCxnSpPr>
            <a:cxnSpLocks/>
          </p:cNvCxnSpPr>
          <p:nvPr/>
        </p:nvCxnSpPr>
        <p:spPr>
          <a:xfrm>
            <a:off x="7795033" y="185789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7D319B-1646-8783-0326-3ADC037BA0D9}"/>
              </a:ext>
            </a:extLst>
          </p:cNvPr>
          <p:cNvSpPr txBox="1"/>
          <p:nvPr/>
        </p:nvSpPr>
        <p:spPr>
          <a:xfrm>
            <a:off x="8637005" y="2264688"/>
            <a:ext cx="155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4826BFA-9CA9-134A-1535-1467976DCDBE}"/>
              </a:ext>
            </a:extLst>
          </p:cNvPr>
          <p:cNvCxnSpPr/>
          <p:nvPr/>
        </p:nvCxnSpPr>
        <p:spPr>
          <a:xfrm>
            <a:off x="7779946" y="3024553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0827E3-7A23-710A-661C-246F2B246DD3}"/>
              </a:ext>
            </a:extLst>
          </p:cNvPr>
          <p:cNvSpPr txBox="1"/>
          <p:nvPr/>
        </p:nvSpPr>
        <p:spPr>
          <a:xfrm>
            <a:off x="917418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인기게시글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C3C9DC-6BC1-4195-A272-B11B0ECC3228}"/>
              </a:ext>
            </a:extLst>
          </p:cNvPr>
          <p:cNvSpPr/>
          <p:nvPr/>
        </p:nvSpPr>
        <p:spPr>
          <a:xfrm>
            <a:off x="9886287" y="1323733"/>
            <a:ext cx="2272419" cy="504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통합검색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8C68FDE-191D-5EAD-C01B-D56BFC7DD0D8}"/>
              </a:ext>
            </a:extLst>
          </p:cNvPr>
          <p:cNvCxnSpPr>
            <a:cxnSpLocks/>
          </p:cNvCxnSpPr>
          <p:nvPr/>
        </p:nvCxnSpPr>
        <p:spPr>
          <a:xfrm>
            <a:off x="124258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8AEC86E-E653-8ADF-068B-9C7E0267BFE8}"/>
              </a:ext>
            </a:extLst>
          </p:cNvPr>
          <p:cNvCxnSpPr/>
          <p:nvPr/>
        </p:nvCxnSpPr>
        <p:spPr>
          <a:xfrm>
            <a:off x="7779946" y="3477568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2B37F8-4CC1-4197-9E11-84CF396B2D0A}"/>
              </a:ext>
            </a:extLst>
          </p:cNvPr>
          <p:cNvSpPr txBox="1"/>
          <p:nvPr/>
        </p:nvSpPr>
        <p:spPr>
          <a:xfrm>
            <a:off x="784332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최신게시글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33AD353-3650-761F-9A9C-F5C002AD351C}"/>
              </a:ext>
            </a:extLst>
          </p:cNvPr>
          <p:cNvCxnSpPr/>
          <p:nvPr/>
        </p:nvCxnSpPr>
        <p:spPr>
          <a:xfrm>
            <a:off x="9174182" y="3024553"/>
            <a:ext cx="0" cy="453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9AADED-DB8C-79A0-E91B-39788F19A83B}"/>
              </a:ext>
            </a:extLst>
          </p:cNvPr>
          <p:cNvSpPr txBox="1"/>
          <p:nvPr/>
        </p:nvSpPr>
        <p:spPr>
          <a:xfrm>
            <a:off x="530381" y="1371565"/>
            <a:ext cx="14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A18680-5A49-36A1-628A-578EF0C8AB59}"/>
              </a:ext>
            </a:extLst>
          </p:cNvPr>
          <p:cNvSpPr txBox="1"/>
          <p:nvPr/>
        </p:nvSpPr>
        <p:spPr>
          <a:xfrm>
            <a:off x="1706577" y="1384604"/>
            <a:ext cx="130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뉴스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F5566D7-0E81-A3F9-F03A-BA5BC77AD300}"/>
              </a:ext>
            </a:extLst>
          </p:cNvPr>
          <p:cNvCxnSpPr>
            <a:cxnSpLocks/>
          </p:cNvCxnSpPr>
          <p:nvPr/>
        </p:nvCxnSpPr>
        <p:spPr>
          <a:xfrm>
            <a:off x="2629404" y="131795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AA3DF56-64A3-DC70-C4B0-4C6DBCD654DC}"/>
              </a:ext>
            </a:extLst>
          </p:cNvPr>
          <p:cNvCxnSpPr>
            <a:cxnSpLocks/>
          </p:cNvCxnSpPr>
          <p:nvPr/>
        </p:nvCxnSpPr>
        <p:spPr>
          <a:xfrm>
            <a:off x="3884289" y="1301772"/>
            <a:ext cx="0" cy="54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5DC1B8C-3E63-D654-1995-49FF4690D336}"/>
              </a:ext>
            </a:extLst>
          </p:cNvPr>
          <p:cNvSpPr txBox="1"/>
          <p:nvPr/>
        </p:nvSpPr>
        <p:spPr>
          <a:xfrm>
            <a:off x="2897862" y="1400656"/>
            <a:ext cx="90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7FA99B-C60E-69CC-B12B-36C427812A6F}"/>
              </a:ext>
            </a:extLst>
          </p:cNvPr>
          <p:cNvSpPr txBox="1"/>
          <p:nvPr/>
        </p:nvSpPr>
        <p:spPr>
          <a:xfrm>
            <a:off x="5879714" y="1400656"/>
            <a:ext cx="118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듀오 찾기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D676611-7D0A-EEF8-0540-7C323DC6002A}"/>
              </a:ext>
            </a:extLst>
          </p:cNvPr>
          <p:cNvCxnSpPr>
            <a:cxnSpLocks/>
          </p:cNvCxnSpPr>
          <p:nvPr/>
        </p:nvCxnSpPr>
        <p:spPr>
          <a:xfrm>
            <a:off x="717486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B7BDFC-F5CB-0867-FAF9-A0E09C6FC18E}"/>
              </a:ext>
            </a:extLst>
          </p:cNvPr>
          <p:cNvSpPr txBox="1"/>
          <p:nvPr/>
        </p:nvSpPr>
        <p:spPr>
          <a:xfrm>
            <a:off x="7345377" y="1389610"/>
            <a:ext cx="174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포인트 교환소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BCD752-7E5A-F327-D48C-8376CAD97F70}"/>
              </a:ext>
            </a:extLst>
          </p:cNvPr>
          <p:cNvSpPr txBox="1"/>
          <p:nvPr/>
        </p:nvSpPr>
        <p:spPr>
          <a:xfrm>
            <a:off x="468165" y="199706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리더보드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36B0351-07D2-2816-0A73-849C76BBBABB}"/>
              </a:ext>
            </a:extLst>
          </p:cNvPr>
          <p:cNvCxnSpPr>
            <a:cxnSpLocks/>
          </p:cNvCxnSpPr>
          <p:nvPr/>
        </p:nvCxnSpPr>
        <p:spPr>
          <a:xfrm>
            <a:off x="10550305" y="175968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C930F47-58CF-0585-B43F-F1100E23FCA3}"/>
              </a:ext>
            </a:extLst>
          </p:cNvPr>
          <p:cNvSpPr/>
          <p:nvPr/>
        </p:nvSpPr>
        <p:spPr>
          <a:xfrm>
            <a:off x="10934334" y="2409431"/>
            <a:ext cx="972483" cy="2589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6E141C-2F59-4A7C-67F4-571503654330}"/>
              </a:ext>
            </a:extLst>
          </p:cNvPr>
          <p:cNvSpPr txBox="1"/>
          <p:nvPr/>
        </p:nvSpPr>
        <p:spPr>
          <a:xfrm>
            <a:off x="10975816" y="2587853"/>
            <a:ext cx="111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AIR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50F1133-6DEB-9DD7-0FF3-0F349BC632EA}"/>
              </a:ext>
            </a:extLst>
          </p:cNvPr>
          <p:cNvCxnSpPr>
            <a:cxnSpLocks/>
          </p:cNvCxnSpPr>
          <p:nvPr/>
        </p:nvCxnSpPr>
        <p:spPr>
          <a:xfrm>
            <a:off x="5646997" y="1292332"/>
            <a:ext cx="0" cy="54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BB0E0E-0BB5-7D78-3633-0334FF163444}"/>
              </a:ext>
            </a:extLst>
          </p:cNvPr>
          <p:cNvSpPr txBox="1"/>
          <p:nvPr/>
        </p:nvSpPr>
        <p:spPr>
          <a:xfrm>
            <a:off x="4216875" y="1382611"/>
            <a:ext cx="118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경쟁하기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F112C7-6CB7-48C6-BF7E-E3209C373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65" y="2126061"/>
            <a:ext cx="1488092" cy="135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1E731F-5AFB-8D8D-950B-F69E7C2ADD78}"/>
              </a:ext>
            </a:extLst>
          </p:cNvPr>
          <p:cNvSpPr txBox="1"/>
          <p:nvPr/>
        </p:nvSpPr>
        <p:spPr>
          <a:xfrm>
            <a:off x="2416625" y="2126060"/>
            <a:ext cx="2435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  <a:latin typeface="Motiva Sans"/>
              </a:rPr>
              <a:t>강철 </a:t>
            </a:r>
            <a:r>
              <a:rPr lang="ko-KR" altLang="en-US" b="0" i="0" dirty="0" err="1">
                <a:effectLst/>
                <a:latin typeface="Motiva Sans"/>
              </a:rPr>
              <a:t>요새：시냅스</a:t>
            </a:r>
            <a:r>
              <a:rPr lang="ko-KR" altLang="en-US" b="0" i="0" dirty="0">
                <a:effectLst/>
                <a:latin typeface="Motiva Sans"/>
              </a:rPr>
              <a:t> </a:t>
            </a:r>
            <a:r>
              <a:rPr lang="en-US" altLang="ko-KR" b="0" i="0" dirty="0">
                <a:effectLst/>
                <a:latin typeface="Motiva Sans"/>
              </a:rPr>
              <a:t>TD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7D08E6-431A-1C9C-46E9-9151CC988E96}"/>
              </a:ext>
            </a:extLst>
          </p:cNvPr>
          <p:cNvSpPr txBox="1"/>
          <p:nvPr/>
        </p:nvSpPr>
        <p:spPr>
          <a:xfrm>
            <a:off x="2416624" y="2500840"/>
            <a:ext cx="46148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0" i="0" dirty="0">
                <a:effectLst/>
                <a:latin typeface="Motiva Sans"/>
              </a:rPr>
              <a:t>당신의 세상</a:t>
            </a:r>
            <a:r>
              <a:rPr lang="en-US" altLang="ko-KR" sz="900" b="0" i="0" dirty="0">
                <a:effectLst/>
                <a:latin typeface="Motiva Sans"/>
              </a:rPr>
              <a:t>, </a:t>
            </a:r>
            <a:r>
              <a:rPr lang="ko-KR" altLang="en-US" sz="900" b="0" i="0" dirty="0">
                <a:effectLst/>
                <a:latin typeface="Motiva Sans"/>
              </a:rPr>
              <a:t>당신이 창조하세요</a:t>
            </a:r>
            <a:r>
              <a:rPr lang="en-US" altLang="ko-KR" sz="900" b="0" i="0" dirty="0">
                <a:effectLst/>
                <a:latin typeface="Motiva Sans"/>
              </a:rPr>
              <a:t>! </a:t>
            </a:r>
            <a:endParaRPr lang="en-US" altLang="ko-KR" sz="900" dirty="0">
              <a:latin typeface="Motiva Sans"/>
            </a:endParaRPr>
          </a:p>
          <a:p>
            <a:r>
              <a:rPr lang="en-US" altLang="ko-KR" sz="900" b="0" i="0" dirty="0">
                <a:effectLst/>
                <a:latin typeface="Motiva Sans"/>
              </a:rPr>
              <a:t>《</a:t>
            </a:r>
            <a:r>
              <a:rPr lang="ko-KR" altLang="en-US" sz="900" b="0" i="0" dirty="0">
                <a:effectLst/>
                <a:latin typeface="Motiva Sans"/>
              </a:rPr>
              <a:t>강철 </a:t>
            </a:r>
            <a:r>
              <a:rPr lang="ko-KR" altLang="en-US" sz="900" b="0" i="0" dirty="0" err="1">
                <a:effectLst/>
                <a:latin typeface="Motiva Sans"/>
              </a:rPr>
              <a:t>요새：시냅스</a:t>
            </a:r>
            <a:r>
              <a:rPr lang="ko-KR" altLang="en-US" sz="900" b="0" i="0" dirty="0">
                <a:effectLst/>
                <a:latin typeface="Motiva Sans"/>
              </a:rPr>
              <a:t> </a:t>
            </a:r>
            <a:r>
              <a:rPr lang="en-US" altLang="ko-KR" sz="900" b="0" i="0" dirty="0">
                <a:effectLst/>
                <a:latin typeface="Motiva Sans"/>
              </a:rPr>
              <a:t>TD》</a:t>
            </a:r>
            <a:r>
              <a:rPr lang="ko-KR" altLang="en-US" sz="900" b="0" i="0" dirty="0">
                <a:effectLst/>
                <a:latin typeface="Motiva Sans"/>
              </a:rPr>
              <a:t>에서 당신은 지도 설계자가 됩니다</a:t>
            </a:r>
            <a:r>
              <a:rPr lang="en-US" altLang="ko-KR" sz="900" b="0" i="0" dirty="0">
                <a:effectLst/>
                <a:latin typeface="Motiva Sans"/>
              </a:rPr>
              <a:t>. </a:t>
            </a:r>
          </a:p>
          <a:p>
            <a:r>
              <a:rPr lang="ko-KR" altLang="en-US" sz="900" b="0" i="0" dirty="0">
                <a:effectLst/>
                <a:latin typeface="Motiva Sans"/>
              </a:rPr>
              <a:t>기존의 타워 디펜스에서 벗어나</a:t>
            </a:r>
            <a:r>
              <a:rPr lang="en-US" altLang="ko-KR" sz="900" b="0" i="0" dirty="0">
                <a:effectLst/>
                <a:latin typeface="Motiva Sans"/>
              </a:rPr>
              <a:t>, </a:t>
            </a:r>
            <a:r>
              <a:rPr lang="ko-KR" altLang="en-US" sz="900" b="0" i="0" dirty="0">
                <a:effectLst/>
                <a:latin typeface="Motiva Sans"/>
              </a:rPr>
              <a:t>경로 위에 타워를 배치하여 적의 길을 더 길게 만드는 것뿐만 아니라</a:t>
            </a:r>
            <a:r>
              <a:rPr lang="en-US" altLang="ko-KR" sz="900" b="0" i="0" dirty="0">
                <a:effectLst/>
                <a:latin typeface="Motiva Sans"/>
              </a:rPr>
              <a:t>, </a:t>
            </a:r>
            <a:r>
              <a:rPr lang="ko-KR" altLang="en-US" sz="900" b="0" i="0" dirty="0">
                <a:effectLst/>
                <a:latin typeface="Motiva Sans"/>
              </a:rPr>
              <a:t>플랫폼을 설치하고 길을 연결해 독창적인 방어 요새를 만들 수 있습니다</a:t>
            </a:r>
            <a:r>
              <a:rPr lang="en-US" altLang="ko-KR" sz="900" b="0" i="0" dirty="0">
                <a:effectLst/>
                <a:latin typeface="Motiva Sans"/>
              </a:rPr>
              <a:t>. </a:t>
            </a:r>
          </a:p>
          <a:p>
            <a:r>
              <a:rPr lang="ko-KR" altLang="en-US" sz="900" b="0" i="0" dirty="0">
                <a:effectLst/>
                <a:latin typeface="Motiva Sans"/>
              </a:rPr>
              <a:t>이 모든 것이 가능한 지도가 바로 당신의 캔버스입니다</a:t>
            </a:r>
            <a:r>
              <a:rPr lang="en-US" altLang="ko-KR" sz="900" b="0" i="0" dirty="0">
                <a:effectLst/>
                <a:latin typeface="Motiva Sans"/>
              </a:rPr>
              <a:t>. </a:t>
            </a:r>
            <a:r>
              <a:rPr lang="ko-KR" altLang="en-US" sz="900" b="0" i="0" dirty="0">
                <a:effectLst/>
                <a:latin typeface="Motiva Sans"/>
              </a:rPr>
              <a:t>당신의 상상력을 마음껏 발휘해 창의력을 현실로 만들어 보세요</a:t>
            </a:r>
            <a:r>
              <a:rPr lang="en-US" altLang="ko-KR" sz="900" b="0" i="0" dirty="0">
                <a:effectLst/>
                <a:latin typeface="Motiva Sans"/>
              </a:rPr>
              <a:t>!</a:t>
            </a:r>
            <a:endParaRPr lang="ko-KR" altLang="en-US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45EC7C-AD7D-AA9F-39C3-6576C599A9C6}"/>
              </a:ext>
            </a:extLst>
          </p:cNvPr>
          <p:cNvSpPr txBox="1"/>
          <p:nvPr/>
        </p:nvSpPr>
        <p:spPr>
          <a:xfrm>
            <a:off x="7042228" y="4328401"/>
            <a:ext cx="3032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이름이나 이미지를 누르면 해당 게임 리더보드 페이지로 이동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FB8268-9ACC-1442-8A69-055E06F177B4}"/>
              </a:ext>
            </a:extLst>
          </p:cNvPr>
          <p:cNvSpPr txBox="1"/>
          <p:nvPr/>
        </p:nvSpPr>
        <p:spPr>
          <a:xfrm>
            <a:off x="2416624" y="3770483"/>
            <a:ext cx="1488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Motiva Sans"/>
              </a:rPr>
              <a:t>Rogue Waters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F37FEE-7318-D48F-0C77-AE146E3CDC70}"/>
              </a:ext>
            </a:extLst>
          </p:cNvPr>
          <p:cNvSpPr txBox="1"/>
          <p:nvPr/>
        </p:nvSpPr>
        <p:spPr>
          <a:xfrm>
            <a:off x="2457000" y="4167298"/>
            <a:ext cx="45369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i="0" dirty="0">
                <a:effectLst/>
                <a:latin typeface="Arial" panose="020B0604020202020204" pitchFamily="34" charset="0"/>
              </a:rPr>
              <a:t>Rogue Waters</a:t>
            </a:r>
            <a:r>
              <a:rPr lang="ko-KR" altLang="en-US" sz="1000" b="0" i="0" dirty="0">
                <a:effectLst/>
                <a:latin typeface="Arial" panose="020B0604020202020204" pitchFamily="34" charset="0"/>
              </a:rPr>
              <a:t>는 전술적 </a:t>
            </a:r>
            <a:r>
              <a:rPr lang="ko-KR" altLang="en-US" sz="1000" b="0" i="0" dirty="0" err="1">
                <a:effectLst/>
                <a:latin typeface="Arial" panose="020B0604020202020204" pitchFamily="34" charset="0"/>
              </a:rPr>
              <a:t>턴제</a:t>
            </a:r>
            <a:r>
              <a:rPr lang="ko-KR" altLang="en-US" sz="1000" b="0" i="0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000" b="0" i="0" dirty="0" err="1">
                <a:effectLst/>
                <a:latin typeface="Arial" panose="020B0604020202020204" pitchFamily="34" charset="0"/>
              </a:rPr>
              <a:t>로그라이트입니다</a:t>
            </a:r>
            <a:r>
              <a:rPr lang="en-US" altLang="ko-KR" sz="1000" b="0" i="0" dirty="0">
                <a:effectLst/>
                <a:latin typeface="Arial" panose="020B0604020202020204" pitchFamily="34" charset="0"/>
              </a:rPr>
              <a:t>. </a:t>
            </a:r>
            <a:r>
              <a:rPr lang="ko-KR" altLang="en-US" sz="1000" b="0" i="0" dirty="0">
                <a:effectLst/>
                <a:latin typeface="Arial" panose="020B0604020202020204" pitchFamily="34" charset="0"/>
              </a:rPr>
              <a:t>캡틴 커터가 되어 배와 승무원을 지휘하며 절차적으로 생성된 전투를 통해 복수를 추구하세요</a:t>
            </a:r>
            <a:r>
              <a:rPr lang="en-US" altLang="ko-KR" sz="1000" b="0" i="0" dirty="0">
                <a:effectLst/>
                <a:latin typeface="Arial" panose="020B0604020202020204" pitchFamily="34" charset="0"/>
              </a:rPr>
              <a:t>. </a:t>
            </a:r>
            <a:r>
              <a:rPr lang="ko-KR" altLang="en-US" sz="1000" b="0" i="0" dirty="0">
                <a:effectLst/>
                <a:latin typeface="Arial" panose="020B0604020202020204" pitchFamily="34" charset="0"/>
              </a:rPr>
              <a:t>승무원을 모집</a:t>
            </a:r>
            <a:r>
              <a:rPr lang="en-US" altLang="ko-KR" sz="1000" b="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dirty="0">
                <a:effectLst/>
                <a:latin typeface="Arial" panose="020B0604020202020204" pitchFamily="34" charset="0"/>
              </a:rPr>
              <a:t>훈련</a:t>
            </a:r>
            <a:r>
              <a:rPr lang="en-US" altLang="ko-KR" sz="1000" b="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dirty="0">
                <a:effectLst/>
                <a:latin typeface="Arial" panose="020B0604020202020204" pitchFamily="34" charset="0"/>
              </a:rPr>
              <a:t>업그레이드하고 강력한 해양 생물을 사용하여 역동적인 해상 및 근접 전투에서 우위를 점하세요</a:t>
            </a:r>
            <a:r>
              <a:rPr lang="en-US" altLang="ko-KR" sz="1000" b="0" i="0" dirty="0">
                <a:effectLst/>
                <a:latin typeface="Arial" panose="020B0604020202020204" pitchFamily="34" charset="0"/>
              </a:rPr>
              <a:t>.</a:t>
            </a:r>
            <a:endParaRPr lang="ko-KR" altLang="en-US" sz="1000" dirty="0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47329A22-25A8-4537-C038-03BBD5F94019}"/>
              </a:ext>
            </a:extLst>
          </p:cNvPr>
          <p:cNvCxnSpPr>
            <a:cxnSpLocks/>
            <a:stCxn id="27" idx="2"/>
            <a:endCxn id="47" idx="1"/>
          </p:cNvCxnSpPr>
          <p:nvPr/>
        </p:nvCxnSpPr>
        <p:spPr>
          <a:xfrm rot="16200000" flipH="1">
            <a:off x="4191014" y="1938852"/>
            <a:ext cx="2294674" cy="340775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4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923</Words>
  <Application>Microsoft Office PowerPoint</Application>
  <PresentationFormat>와이드스크린</PresentationFormat>
  <Paragraphs>244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Motiva Sans</vt:lpstr>
      <vt:lpstr>돋움</vt:lpstr>
      <vt:lpstr>맑은 고딕</vt:lpstr>
      <vt:lpstr>Arial</vt:lpstr>
      <vt:lpstr>Office 테마</vt:lpstr>
      <vt:lpstr>GamSearch  겜색기</vt:lpstr>
      <vt:lpstr>목차</vt:lpstr>
      <vt:lpstr>목표 및 방향성</vt:lpstr>
      <vt:lpstr>II.게이머의 현 상황</vt:lpstr>
      <vt:lpstr>II.게이머의 현 상황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리더보드 시스템</vt:lpstr>
      <vt:lpstr>포인트 시스템</vt:lpstr>
      <vt:lpstr>예상되는 필요 기술</vt:lpstr>
      <vt:lpstr>기간</vt:lpstr>
      <vt:lpstr>서비스</vt:lpstr>
      <vt:lpstr>서비스 가치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ezen</dc:creator>
  <cp:lastModifiedBy>ezen</cp:lastModifiedBy>
  <cp:revision>13</cp:revision>
  <dcterms:created xsi:type="dcterms:W3CDTF">2024-09-23T01:48:39Z</dcterms:created>
  <dcterms:modified xsi:type="dcterms:W3CDTF">2024-10-01T03:07:20Z</dcterms:modified>
</cp:coreProperties>
</file>