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4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1770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1722426"/>
            <a:ext cx="12191999" cy="363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1722426"/>
            <a:ext cx="1142965" cy="3635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0" y="0"/>
            <a:ext cx="1142965" cy="1714488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0" y="4143380"/>
            <a:ext cx="1142965" cy="2714621"/>
          </a:xfrm>
          <a:prstGeom prst="rect">
            <a:avLst/>
          </a:prstGeom>
          <a:solidFill>
            <a:schemeClr val="tx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451394" y="2857496"/>
            <a:ext cx="10363199" cy="1100144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365794" y="4000504"/>
            <a:ext cx="8534399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2022-10-25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642918"/>
            <a:ext cx="12191999" cy="371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-2"/>
            <a:ext cx="12192007" cy="642919"/>
            <a:chOff x="0" y="4156762"/>
            <a:chExt cx="9144006" cy="357159"/>
          </a:xfrm>
        </p:grpSpPr>
        <p:sp>
          <p:nvSpPr>
            <p:cNvPr id="8" name="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09599" y="2643182"/>
            <a:ext cx="10972799" cy="1444652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2022-10-25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0"/>
            <a:ext cx="12191999" cy="2143116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" name=""/>
          <p:cNvGrpSpPr/>
          <p:nvPr/>
        </p:nvGrpSpPr>
        <p:grpSpPr>
          <a:xfrm rot="0">
            <a:off x="0" y="0"/>
            <a:ext cx="12192007" cy="176347"/>
            <a:chOff x="0" y="4156762"/>
            <a:chExt cx="9144006" cy="357159"/>
          </a:xfrm>
        </p:grpSpPr>
        <p:sp>
          <p:nvSpPr>
            <p:cNvPr id="9" name="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428717" y="928670"/>
            <a:ext cx="8572559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body" sz="quarter" idx="15"/>
          </p:nvPr>
        </p:nvSpPr>
        <p:spPr>
          <a:xfrm>
            <a:off x="1428717" y="2286000"/>
            <a:ext cx="8572499" cy="35718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2022-10-25</a:t>
            </a:fld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9620274" y="0"/>
            <a:ext cx="2571725" cy="685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" name=""/>
          <p:cNvGrpSpPr/>
          <p:nvPr/>
        </p:nvGrpSpPr>
        <p:grpSpPr>
          <a:xfrm rot="0">
            <a:off x="0" y="-1"/>
            <a:ext cx="285709" cy="6858001"/>
            <a:chOff x="0" y="-1"/>
            <a:chExt cx="214282" cy="6858001"/>
          </a:xfrm>
        </p:grpSpPr>
        <p:sp>
          <p:nvSpPr>
            <p:cNvPr id="9" name="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5" name=""/>
            <p:cNvGrpSpPr/>
            <p:nvPr/>
          </p:nvGrpSpPr>
          <p:grpSpPr>
            <a:xfrm rot="0">
              <a:off x="0" y="-1"/>
              <a:ext cx="214282" cy="6858001"/>
              <a:chOff x="-714412" y="-1"/>
              <a:chExt cx="214282" cy="6858001"/>
            </a:xfrm>
          </p:grpSpPr>
          <p:sp>
            <p:nvSpPr>
              <p:cNvPr id="11" name=""/>
              <p:cNvSpPr/>
              <p:nvPr/>
            </p:nvSpPr>
            <p:spPr>
              <a:xfrm>
                <a:off x="-714412" y="1722425"/>
                <a:ext cx="214282" cy="36354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-714412" y="-1"/>
                <a:ext cx="214282" cy="17144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714412" y="4143379"/>
                <a:ext cx="214282" cy="2714621"/>
              </a:xfrm>
              <a:prstGeom prst="rect">
                <a:avLst/>
              </a:prstGeom>
              <a:solidFill>
                <a:schemeClr val="tx2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2022-10-25</a:t>
            </a:fld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2022-10-25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2022-10-25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0"/>
            <a:ext cx="12191999" cy="4143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"/>
          <p:cNvGrpSpPr/>
          <p:nvPr/>
        </p:nvGrpSpPr>
        <p:grpSpPr>
          <a:xfrm rot="0">
            <a:off x="0" y="4156762"/>
            <a:ext cx="12192007" cy="700998"/>
            <a:chOff x="0" y="4156762"/>
            <a:chExt cx="9144006" cy="357159"/>
          </a:xfrm>
        </p:grpSpPr>
        <p:sp>
          <p:nvSpPr>
            <p:cNvPr id="9" name="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2158766"/>
            <a:ext cx="10363199" cy="1076323"/>
          </a:xfrm>
        </p:spPr>
        <p:txBody>
          <a:bodyPr anchor="ctr"/>
          <a:lstStyle>
            <a:lvl1pPr algn="ctr">
              <a:defRPr sz="4800" b="0" cap="all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263903"/>
            <a:ext cx="10363199" cy="66516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2022-10-25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2022-10-25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2022-10-25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2022-10-25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title" idx="0"/>
          </p:nvPr>
        </p:nvSpPr>
        <p:spPr>
          <a:xfrm>
            <a:off x="609599" y="198438"/>
            <a:ext cx="10972799" cy="77946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300163"/>
            <a:ext cx="10972799" cy="4889622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1"/>
          </p:nvPr>
        </p:nvSpPr>
        <p:spPr>
          <a:xfrm>
            <a:off x="609599" y="1286190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2"/>
          </p:nvPr>
        </p:nvSpPr>
        <p:spPr>
          <a:xfrm>
            <a:off x="6197599" y="1286190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3"/>
          </p:nvPr>
        </p:nvSpPr>
        <p:spPr>
          <a:xfrm>
            <a:off x="608037" y="3790019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4"/>
          </p:nvPr>
        </p:nvSpPr>
        <p:spPr>
          <a:xfrm>
            <a:off x="6196037" y="3790019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2022-10-25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85737"/>
            <a:ext cx="10991850" cy="804863"/>
          </a:xfrm>
        </p:spPr>
        <p:txBody>
          <a:bodyPr anchor="ctr"/>
          <a:lstStyle>
            <a:lvl1pPr algn="l">
              <a:defRPr sz="36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697567" y="1300163"/>
            <a:ext cx="8699498" cy="39100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697567" y="5367338"/>
            <a:ext cx="8699498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2022-10-25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조각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12191999" cy="1000108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" descr="132"/>
          <p:cNvPicPr>
            <a:picLocks noChangeAspect="1" noChangeArrowheads="1"/>
          </p:cNvPicPr>
          <p:nvPr/>
        </p:nvPicPr>
        <p:blipFill rotWithShape="1">
          <a:blip r:embed="rId14">
            <a:alphaModFix/>
            <a:grayscl/>
            <a:lum/>
          </a:blip>
          <a:srcRect/>
          <a:stretch>
            <a:fillRect/>
          </a:stretch>
        </p:blipFill>
        <p:spPr>
          <a:xfrm>
            <a:off x="0" y="4214818"/>
            <a:ext cx="12191999" cy="2643182"/>
          </a:xfrm>
          <a:prstGeom prst="rect">
            <a:avLst/>
          </a:prstGeom>
          <a:noFill/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2022-10-25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0"/>
            <a:ext cx="285709" cy="1000108"/>
            <a:chOff x="0" y="0"/>
            <a:chExt cx="357158" cy="1000108"/>
          </a:xfrm>
        </p:grpSpPr>
        <p:sp>
          <p:nvSpPr>
            <p:cNvPr id="22" name=""/>
            <p:cNvSpPr/>
            <p:nvPr/>
          </p:nvSpPr>
          <p:spPr>
            <a:xfrm>
              <a:off x="0" y="0"/>
              <a:ext cx="357158" cy="78579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0" y="631373"/>
              <a:ext cx="357158" cy="368735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8800" indent="-1778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Wingdings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87400" indent="-1905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3300" indent="-2032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indent="-1905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688" indent="-1825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1651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81188" indent="-1825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73275" indent="-17462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54080" y="1640028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en-US" altLang="ko-KR"/>
              <a:t>PBL</a:t>
            </a:r>
            <a:r>
              <a:rPr lang="ko-KR" altLang="en-US"/>
              <a:t> 요구사항 분석서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9295" y="3806227"/>
            <a:ext cx="8534399" cy="1752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고급모바일프로그래밍 </a:t>
            </a:r>
            <a:r>
              <a:rPr lang="en-US" altLang="ko-KR">
                <a:solidFill>
                  <a:schemeClr val="dk1"/>
                </a:solidFill>
              </a:rPr>
              <a:t>B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1871027</a:t>
            </a:r>
            <a:r>
              <a:rPr lang="ko-KR" altLang="en-US">
                <a:solidFill>
                  <a:schemeClr val="dk1"/>
                </a:solidFill>
              </a:rPr>
              <a:t> 김동준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2071477</a:t>
            </a:r>
            <a:r>
              <a:rPr lang="ko-KR" altLang="en-US">
                <a:solidFill>
                  <a:schemeClr val="dk1"/>
                </a:solidFill>
              </a:rPr>
              <a:t> 박경민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1771272</a:t>
            </a:r>
            <a:r>
              <a:rPr lang="ko-KR" altLang="en-US">
                <a:solidFill>
                  <a:schemeClr val="dk1"/>
                </a:solidFill>
              </a:rPr>
              <a:t> 최진현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  <a:defRPr/>
            </a:pPr>
            <a:endParaRPr lang="en-US" altLang="ko-KR"/>
          </a:p>
          <a:p>
            <a:pPr marL="0" indent="0" algn="ctr">
              <a:buNone/>
              <a:defRPr/>
            </a:pPr>
            <a:endParaRPr lang="en-US" altLang="ko-KR"/>
          </a:p>
          <a:p>
            <a:pPr marL="0" indent="0" algn="ctr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개요 </a:t>
            </a:r>
            <a:r>
              <a:rPr lang="en-US" altLang="ko-KR"/>
              <a:t>- Android SNS</a:t>
            </a:r>
            <a:endParaRPr lang="en-US" altLang="ko-KR"/>
          </a:p>
          <a:p>
            <a:pPr marL="0" indent="0" algn="ctr">
              <a:buNone/>
              <a:defRPr/>
            </a:pPr>
            <a:endParaRPr lang="en-US" altLang="ko-KR"/>
          </a:p>
          <a:p>
            <a:pPr marL="0" indent="0" algn="ctr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기능적 요구사항</a:t>
            </a:r>
            <a:endParaRPr lang="ko-KR" altLang="en-US"/>
          </a:p>
          <a:p>
            <a:pPr marL="0" indent="0" algn="ctr">
              <a:buNone/>
              <a:defRPr/>
            </a:pPr>
            <a:endParaRPr lang="ko-KR" altLang="en-US"/>
          </a:p>
          <a:p>
            <a:pPr marL="0" indent="0" algn="ctr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비기능적 요구사항 </a:t>
            </a:r>
            <a:r>
              <a:rPr lang="en-US" altLang="ko-KR"/>
              <a:t>&amp;</a:t>
            </a:r>
            <a:r>
              <a:rPr lang="ko-KR" altLang="en-US"/>
              <a:t> 제약사항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개요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  <a:defRPr/>
            </a:pPr>
            <a:endParaRPr lang="ko-KR" altLang="en-US"/>
          </a:p>
          <a:p>
            <a:pPr marL="0" indent="0" algn="ctr">
              <a:buNone/>
              <a:defRPr/>
            </a:pPr>
            <a:r>
              <a:rPr lang="ko-KR" altLang="en-US"/>
              <a:t>개요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Android SNS</a:t>
            </a:r>
            <a:r>
              <a:rPr lang="ko-KR" altLang="en-US"/>
              <a:t> </a:t>
            </a:r>
            <a:endParaRPr lang="ko-KR" altLang="en-US"/>
          </a:p>
          <a:p>
            <a:pPr marL="0" indent="0" algn="ctr">
              <a:buNone/>
              <a:defRPr/>
            </a:pPr>
            <a:endParaRPr lang="ko-KR" altLang="en-US"/>
          </a:p>
          <a:p>
            <a:pPr marL="0" indent="0" algn="ctr">
              <a:buNone/>
              <a:defRPr/>
            </a:pPr>
            <a:r>
              <a:rPr lang="ko-KR" altLang="en-US"/>
              <a:t>설명</a:t>
            </a:r>
            <a:endParaRPr lang="ko-KR" altLang="en-US"/>
          </a:p>
          <a:p>
            <a:pPr marL="0" indent="0" algn="ctr">
              <a:buNone/>
              <a:defRPr/>
            </a:pPr>
            <a:r>
              <a:rPr lang="ko-KR" altLang="en-US"/>
              <a:t>안드로이드 스튜디오와 코틀린을 이용</a:t>
            </a:r>
            <a:endParaRPr lang="ko-KR" altLang="en-US"/>
          </a:p>
          <a:p>
            <a:pPr marL="0" indent="0" algn="ctr">
              <a:buNone/>
              <a:defRPr/>
            </a:pPr>
            <a:r>
              <a:rPr lang="ko-KR" altLang="en-US"/>
              <a:t>인스타그램과 </a:t>
            </a:r>
            <a:r>
              <a:rPr lang="en-US" altLang="ko-KR"/>
              <a:t>UI</a:t>
            </a:r>
            <a:r>
              <a:rPr lang="ko-KR" altLang="en-US"/>
              <a:t>가 유사한 </a:t>
            </a:r>
            <a:r>
              <a:rPr lang="en-US" altLang="ko-KR"/>
              <a:t>SNS </a:t>
            </a:r>
            <a:r>
              <a:rPr lang="ko-KR" altLang="en-US"/>
              <a:t>어플을 만드는 것이 목표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기능적 요구사항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609599" y="1285860"/>
          <a:ext cx="10972799" cy="453061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60787"/>
                <a:gridCol w="4733352"/>
                <a:gridCol w="1939960"/>
                <a:gridCol w="2138700"/>
              </a:tblGrid>
              <a:tr h="5332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500"/>
                        <a:t>기능 이름</a:t>
                      </a:r>
                      <a:endParaRPr lang="ko-KR" altLang="en-US" sz="2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500"/>
                        <a:t>기능 설명</a:t>
                      </a:r>
                      <a:endParaRPr lang="ko-KR" altLang="en-US" sz="2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500"/>
                        <a:t>우선순위</a:t>
                      </a:r>
                      <a:endParaRPr lang="ko-KR" altLang="en-US" sz="2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500"/>
                        <a:t>비고</a:t>
                      </a:r>
                      <a:endParaRPr lang="ko-KR" altLang="en-US" sz="2500"/>
                    </a:p>
                  </a:txBody>
                  <a:tcPr marL="91440" marR="91440"/>
                </a:tc>
              </a:tr>
              <a:tr h="9993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회원가입	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이름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생년월일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이메일 주소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패스워드를 입력받아 회원가입을 한다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Firebase Auth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9993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로그인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이메일과 패스워드를 입력하고 로그인한다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Firebase Auth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9993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뉴스피드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나와 팔로우한 친구가 생성한 게시글들을 메인화면에서 보여준다</a:t>
                      </a:r>
                      <a:r>
                        <a:rPr lang="en-US" altLang="ko-KR"/>
                        <a:t>.</a:t>
                      </a:r>
                      <a:r>
                        <a:rPr lang="ko-KR" altLang="en-US"/>
                        <a:t>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Firebase Firestore, Firebase Storage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9993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게시물 업로드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사진과 글이 포함된 게시글을 업로드할 수 있다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Firebase Firestore,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Firebase Storage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기능적 요구사항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609599" y="1285860"/>
          <a:ext cx="10972799" cy="453061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60787"/>
                <a:gridCol w="4733352"/>
                <a:gridCol w="1939960"/>
                <a:gridCol w="2138700"/>
              </a:tblGrid>
              <a:tr h="5332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500"/>
                        <a:t>기능 이름</a:t>
                      </a:r>
                      <a:endParaRPr lang="ko-KR" altLang="en-US" sz="2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500"/>
                        <a:t>기능 설명</a:t>
                      </a:r>
                      <a:endParaRPr lang="ko-KR" altLang="en-US" sz="2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500"/>
                        <a:t>우선순위</a:t>
                      </a:r>
                      <a:endParaRPr lang="ko-KR" altLang="en-US" sz="2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500"/>
                        <a:t>비고</a:t>
                      </a:r>
                      <a:endParaRPr lang="ko-KR" altLang="en-US" sz="2500"/>
                    </a:p>
                  </a:txBody>
                  <a:tcPr marL="91440" marR="91440"/>
                </a:tc>
              </a:tr>
              <a:tr h="9993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하단바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좌측부터 순서대로 홈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검색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게시글 생성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알림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내 프로필 버튼을 갖고 있는 하단바를 구현한다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Bottom Navigation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9993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개인 프로필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유저마다 갖고 있는 프로필 화면을 구성한다</a:t>
                      </a:r>
                      <a:r>
                        <a:rPr lang="en-US" altLang="ko-KR"/>
                        <a:t>.</a:t>
                      </a:r>
                      <a:r>
                        <a:rPr lang="ko-KR" altLang="en-US"/>
                        <a:t> 프로필에는 프로필 사진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이름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게시글이 포함된다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Firebase Firestore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en-US" altLang="ko-KR"/>
                        <a:t>Firebase Storage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9993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팔로우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어떤 유저를 검색해서 팔로우 할 수 있고 팔로우 한 유저의 게시글은 뉴스피드에서 볼 수 있다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중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Firebase Firestore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9993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댓글 </a:t>
                      </a:r>
                      <a:r>
                        <a:rPr lang="en-US" altLang="ko-KR"/>
                        <a:t>&amp;</a:t>
                      </a:r>
                      <a:r>
                        <a:rPr lang="ko-KR" altLang="en-US"/>
                        <a:t> 좋아요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각 게시글에는 댓글을 달 수 있으며 좋아요를 누를 수 있다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중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Firebase Firestore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기능적 요구사항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609599" y="1285860"/>
          <a:ext cx="10972799" cy="253193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60787"/>
                <a:gridCol w="4733352"/>
                <a:gridCol w="1939960"/>
                <a:gridCol w="2138700"/>
              </a:tblGrid>
              <a:tr h="5332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500"/>
                        <a:t>기능 이름</a:t>
                      </a:r>
                      <a:endParaRPr lang="ko-KR" altLang="en-US" sz="2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500"/>
                        <a:t>기능 설명</a:t>
                      </a:r>
                      <a:endParaRPr lang="ko-KR" altLang="en-US" sz="2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500"/>
                        <a:t>우선순위</a:t>
                      </a:r>
                      <a:endParaRPr lang="ko-KR" altLang="en-US" sz="2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500"/>
                        <a:t>비고</a:t>
                      </a:r>
                      <a:endParaRPr lang="ko-KR" altLang="en-US" sz="2500"/>
                    </a:p>
                  </a:txBody>
                  <a:tcPr marL="91440" marR="91440"/>
                </a:tc>
              </a:tr>
              <a:tr h="9993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검색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유저이름을 검색하여 유저 프로필을 찾고 팔로우 요청을 할 수 있다</a:t>
                      </a:r>
                      <a:r>
                        <a:rPr lang="en-US" altLang="ko-KR"/>
                        <a:t>.</a:t>
                      </a:r>
                      <a:r>
                        <a:rPr lang="ko-KR" altLang="en-US"/>
                        <a:t>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중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Firebase Firestore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9993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알림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팔로우와 게시글 좋아요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댓글 등 유저와의 상호작용을 유저에게 알림으로 전송한다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중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Firebase Firestore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		비기능적 요구사항 </a:t>
            </a:r>
            <a:r>
              <a:rPr lang="en-US" altLang="ko-KR"/>
              <a:t>&amp;</a:t>
            </a:r>
            <a:r>
              <a:rPr lang="ko-KR" altLang="en-US"/>
              <a:t> 제약사항		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  <a:defRPr/>
            </a:pPr>
            <a:endParaRPr lang="en-US" altLang="ko-KR"/>
          </a:p>
          <a:p>
            <a:pPr marL="0" indent="0" algn="ctr">
              <a:buNone/>
              <a:defRPr/>
            </a:pPr>
            <a:r>
              <a:rPr lang="ko-KR" altLang="en-US"/>
              <a:t>비기능적 요구사항</a:t>
            </a:r>
            <a:endParaRPr lang="ko-KR" altLang="en-US"/>
          </a:p>
          <a:p>
            <a:pPr marL="0" indent="0" algn="ctr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모든 기능의 실행 대기시간은 </a:t>
            </a:r>
            <a:r>
              <a:rPr lang="en-US" altLang="ko-KR"/>
              <a:t>10</a:t>
            </a:r>
            <a:r>
              <a:rPr lang="ko-KR" altLang="en-US"/>
              <a:t>초를 넘지 않는다</a:t>
            </a:r>
            <a:r>
              <a:rPr lang="en-US" altLang="ko-KR"/>
              <a:t>.</a:t>
            </a:r>
            <a:endParaRPr lang="en-US" altLang="ko-KR"/>
          </a:p>
          <a:p>
            <a:pPr marL="0" indent="0" algn="ctr">
              <a:buNone/>
              <a:defRPr/>
            </a:pPr>
            <a:endParaRPr lang="en-US" altLang="ko-KR"/>
          </a:p>
          <a:p>
            <a:pPr marL="0" indent="0" algn="ctr">
              <a:buNone/>
              <a:defRPr/>
            </a:pPr>
            <a:r>
              <a:rPr lang="ko-KR" altLang="en-US"/>
              <a:t>제약사항</a:t>
            </a:r>
            <a:endParaRPr lang="ko-KR" altLang="en-US"/>
          </a:p>
          <a:p>
            <a:pPr marL="0" indent="0" algn="ctr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이메일과 비밀번호의 형식은 </a:t>
            </a:r>
            <a:r>
              <a:rPr lang="en-US" altLang="ko-KR"/>
              <a:t>FireBase Auth</a:t>
            </a:r>
            <a:r>
              <a:rPr lang="ko-KR" altLang="en-US"/>
              <a:t>의 제약을 사용</a:t>
            </a:r>
            <a:endParaRPr lang="ko-KR" altLang="en-US"/>
          </a:p>
          <a:p>
            <a:pPr marL="0" indent="0" algn="ctr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이메일은 중복이 불가하다</a:t>
            </a:r>
            <a:endParaRPr lang="ko-KR" altLang="en-US"/>
          </a:p>
          <a:p>
            <a:pPr marL="0" indent="0" algn="ctr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암호는 </a:t>
            </a:r>
            <a:r>
              <a:rPr lang="en-US" altLang="ko-KR"/>
              <a:t>6</a:t>
            </a:r>
            <a:r>
              <a:rPr lang="ko-KR" altLang="en-US"/>
              <a:t>자 이상 입력해야 한다</a:t>
            </a:r>
            <a:endParaRPr lang="ko-KR" altLang="en-US"/>
          </a:p>
          <a:p>
            <a:pPr marL="0" indent="0" algn="ctr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추가적으로 </a:t>
            </a:r>
            <a:r>
              <a:rPr lang="en-US" altLang="ko-KR"/>
              <a:t>username</a:t>
            </a:r>
            <a:r>
              <a:rPr lang="ko-KR" altLang="en-US"/>
              <a:t>은 중복이 불가하다</a:t>
            </a:r>
            <a:endParaRPr lang="ko-KR" altLang="en-US"/>
          </a:p>
          <a:p>
            <a:pPr marL="0" indent="0" algn="ctr">
              <a:buNone/>
              <a:defRPr/>
            </a:pPr>
            <a:endParaRPr lang="ko-KR" altLang="en-US"/>
          </a:p>
          <a:p>
            <a:pPr marL="0" indent="0" algn="ctr">
              <a:buNone/>
              <a:defRPr/>
            </a:pPr>
            <a:r>
              <a:rPr lang="ko-KR" altLang="en-US"/>
              <a:t> 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조각">
  <a:themeElements>
    <a:clrScheme name="조각">
      <a:dk1>
        <a:srgbClr val="101f24"/>
      </a:dk1>
      <a:lt1>
        <a:srgbClr val="ffffff"/>
      </a:lt1>
      <a:dk2>
        <a:srgbClr val="3366cc"/>
      </a:dk2>
      <a:lt2>
        <a:srgbClr val="0099cc"/>
      </a:lt2>
      <a:accent1>
        <a:srgbClr val="399aad"/>
      </a:accent1>
      <a:accent2>
        <a:srgbClr val="2b7381"/>
      </a:accent2>
      <a:accent3>
        <a:srgbClr val="003366"/>
      </a:accent3>
      <a:accent4>
        <a:srgbClr val="003399"/>
      </a:accent4>
      <a:accent5>
        <a:srgbClr val="009999"/>
      </a:accent5>
      <a:accent6>
        <a:srgbClr val="83bb71"/>
      </a:accent6>
      <a:hlink>
        <a:srgbClr val="00ffff"/>
      </a:hlink>
      <a:folHlink>
        <a:srgbClr val="333333"/>
      </a:folHlink>
    </a:clrScheme>
    <a:fontScheme name="조각">
      <a:majorFont>
        <a:latin typeface="Verdana"/>
        <a:ea typeface=""/>
        <a:cs typeface=""/>
        <a:font script="Jpan" typeface="MS PGothic"/>
        <a:font script="Hang" typeface="한컴 윤체 L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조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240</ep:Words>
  <ep:PresentationFormat>화면 슬라이드 쇼(4:3)</ep:PresentationFormat>
  <ep:Paragraphs>26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조각</vt:lpstr>
      <vt:lpstr>PBL 요구사항 분석서</vt:lpstr>
      <vt:lpstr>목차</vt:lpstr>
      <vt:lpstr>개요</vt:lpstr>
      <vt:lpstr>기능적 요구사항</vt:lpstr>
      <vt:lpstr>기능적 요구사항</vt:lpstr>
      <vt:lpstr>기능적 요구사항</vt:lpstr>
      <vt:lpstr>비기능적 요구사항 &amp; 제약사항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2022-10-25T03:23:04.871</dcterms:created>
  <dc:creator>chlwl</dc:creator>
  <cp:lastModifiedBy>chlwl</cp:lastModifiedBy>
  <dcterms:modified xsi:type="dcterms:W3CDTF">2022-11-26T09:41:46.896</dcterms:modified>
  <cp:revision>40</cp:revision>
  <dc:title>PBL 요구사항 분석서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