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9"/>
  </p:notesMasterIdLst>
  <p:handoutMasterIdLst>
    <p:handoutMasterId r:id="rId30"/>
  </p:handoutMasterIdLst>
  <p:sldIdLst>
    <p:sldId id="373" r:id="rId2"/>
    <p:sldId id="375" r:id="rId3"/>
    <p:sldId id="374" r:id="rId4"/>
    <p:sldId id="396" r:id="rId5"/>
    <p:sldId id="397" r:id="rId6"/>
    <p:sldId id="398" r:id="rId7"/>
    <p:sldId id="385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36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0" autoAdjust="0"/>
    <p:restoredTop sz="96429" autoAdjust="0"/>
  </p:normalViewPr>
  <p:slideViewPr>
    <p:cSldViewPr>
      <p:cViewPr varScale="1">
        <p:scale>
          <a:sx n="73" d="100"/>
          <a:sy n="73" d="100"/>
        </p:scale>
        <p:origin x="-102" y="-13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xmlns="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요구 분석과 시스템 설계의 중요성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데이터베이스 모델링의 개념</a:t>
            </a:r>
            <a:endParaRPr kumimoji="0" lang="ko-KR" alt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lang="ko-KR" altLang="en-US" dirty="0"/>
              <a:t>데이터베이스 모델링 실습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44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3-2 </a:t>
            </a:r>
            <a:r>
              <a:rPr lang="ko-KR" altLang="en-US" dirty="0"/>
              <a:t>고객 테이블의 중복 없애기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A5B36CE-D961-460D-A380-544F651A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91" y="863715"/>
            <a:ext cx="4443221" cy="47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017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3-3 </a:t>
            </a:r>
            <a:r>
              <a:rPr lang="ko-KR" altLang="en-US" dirty="0"/>
              <a:t>구매 테이블의 맨 앞 열에 회원 테이블의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기본키로 사용한 고객 이름 넣기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654FEBC-5793-41A9-9094-5B335AFA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921088"/>
            <a:ext cx="4111212" cy="54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098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9118"/>
          </a:xfrm>
        </p:spPr>
        <p:txBody>
          <a:bodyPr>
            <a:normAutofit lnSpcReduction="10000"/>
          </a:bodyPr>
          <a:lstStyle/>
          <a:p>
            <a:pPr marL="93662" indent="0">
              <a:buNone/>
            </a:pPr>
            <a:r>
              <a:rPr lang="en-US" altLang="ko-KR" dirty="0"/>
              <a:t>4</a:t>
            </a:r>
            <a:r>
              <a:rPr lang="en-US" altLang="ko-KR" sz="1400" dirty="0"/>
              <a:t> </a:t>
            </a:r>
            <a:r>
              <a:rPr lang="ko-KR" altLang="en-US" sz="1400" dirty="0"/>
              <a:t>관계 맺기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</a:t>
            </a:r>
            <a:r>
              <a:rPr lang="en-US" altLang="ko-KR" sz="1400" dirty="0"/>
              <a:t>-1 </a:t>
            </a:r>
            <a:r>
              <a:rPr lang="ko-KR" altLang="en-US" dirty="0"/>
              <a:t>고객 테이블을 부모 테이블로 구매 테이블을 자식 테이블로 관계 맺기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4-2 </a:t>
            </a:r>
            <a:r>
              <a:rPr lang="ko-KR" altLang="en-US" dirty="0"/>
              <a:t>관계 맺기를 위해 기본키와 </a:t>
            </a:r>
            <a:r>
              <a:rPr lang="ko-KR" altLang="en-US" dirty="0" err="1"/>
              <a:t>외래키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4-3 </a:t>
            </a:r>
            <a:r>
              <a:rPr lang="ko-KR" altLang="en-US" dirty="0"/>
              <a:t>부모와 자식 관계를 맺고 나면 제약 조건이 자동으로 설정됨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D708405-ADE7-48BA-AB8C-06EA530B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" y="1724841"/>
            <a:ext cx="5907248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210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911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5 </a:t>
            </a:r>
            <a:r>
              <a:rPr lang="ko-KR" altLang="en-US" dirty="0"/>
              <a:t>테이블 구조 정의하기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5-1 </a:t>
            </a:r>
            <a:r>
              <a:rPr lang="ko-KR" altLang="en-US" dirty="0"/>
              <a:t>완성된 고객 테이블과 구매 테이블의 구조 정의 </a:t>
            </a:r>
            <a:r>
              <a:rPr lang="en-US" altLang="ko-KR" dirty="0"/>
              <a:t>  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4411DB9-5500-4D35-BF63-30145A1B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1628800"/>
            <a:ext cx="7074105" cy="39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017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쿼리 창 닫기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열린 쿼리 창 모두 닫기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dirty="0"/>
              <a:t>모델 다이어그램 만들기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2-1</a:t>
            </a:r>
            <a:r>
              <a:rPr lang="ko-KR" altLang="en-US" sz="1400" dirty="0"/>
              <a:t> </a:t>
            </a:r>
            <a:r>
              <a:rPr lang="ko-KR" altLang="en-US" dirty="0"/>
              <a:t>메뉴의 </a:t>
            </a:r>
            <a:r>
              <a:rPr lang="en-US" altLang="ko-KR" dirty="0"/>
              <a:t>[File]-[New Model]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</a:t>
            </a:r>
            <a:r>
              <a:rPr lang="en-US" altLang="ko-KR" dirty="0"/>
              <a:t>2 </a:t>
            </a:r>
            <a:r>
              <a:rPr lang="en-US" altLang="ko-KR" dirty="0" err="1"/>
              <a:t>Mydb</a:t>
            </a:r>
            <a:r>
              <a:rPr lang="ko-KR" altLang="en-US" dirty="0"/>
              <a:t>의 </a:t>
            </a:r>
            <a:r>
              <a:rPr lang="en-US" altLang="ko-KR" dirty="0"/>
              <a:t>[Edit</a:t>
            </a:r>
            <a:r>
              <a:rPr lang="ko-KR" altLang="en-US" dirty="0"/>
              <a:t> </a:t>
            </a:r>
            <a:r>
              <a:rPr lang="en-US" altLang="ko-KR" dirty="0"/>
              <a:t>Schema]</a:t>
            </a:r>
            <a:r>
              <a:rPr lang="ko-KR" altLang="en-US" dirty="0"/>
              <a:t> 선택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2-3 </a:t>
            </a:r>
            <a:r>
              <a:rPr lang="ko-KR" altLang="en-US" dirty="0"/>
              <a:t>데이터베이스 이름을 </a:t>
            </a:r>
            <a:r>
              <a:rPr lang="en-US" altLang="ko-KR" dirty="0" err="1"/>
              <a:t>modelDB</a:t>
            </a:r>
            <a:r>
              <a:rPr lang="ko-KR" altLang="en-US" dirty="0"/>
              <a:t>로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변경하고 </a:t>
            </a:r>
            <a:r>
              <a:rPr lang="en-US" altLang="ko-KR" dirty="0"/>
              <a:t>Schema </a:t>
            </a:r>
            <a:r>
              <a:rPr lang="ko-KR" altLang="en-US" dirty="0"/>
              <a:t>창 닫기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54F4A97-5CEB-43E5-B7D5-E1012A974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1900" y="2035022"/>
            <a:ext cx="5012274" cy="1988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7551522-6679-4BAA-AA2A-54415A4C5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1900" y="4473860"/>
            <a:ext cx="5012273" cy="11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992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2-4 </a:t>
            </a:r>
            <a:r>
              <a:rPr lang="en-US" altLang="ko-KR" dirty="0"/>
              <a:t>Add Diagram</a:t>
            </a:r>
            <a:r>
              <a:rPr lang="ko-KR" altLang="en-US" dirty="0"/>
              <a:t> 더블클릭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2-5 </a:t>
            </a:r>
            <a:r>
              <a:rPr lang="ko-KR" altLang="en-US" dirty="0"/>
              <a:t>다이어그램을 그릴 수 있는 상태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완료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54C6BCF-6DC7-450D-A4E7-8C5BA8525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1900" y="878017"/>
            <a:ext cx="5014936" cy="1795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9CA45C6-6D22-4991-B56E-9B46296C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9238" y="2967969"/>
            <a:ext cx="5014936" cy="19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000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2-6 </a:t>
            </a:r>
            <a:r>
              <a:rPr lang="ko-KR" altLang="en-US" sz="1400" dirty="0"/>
              <a:t>테이블 생성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2-7 </a:t>
            </a:r>
            <a:r>
              <a:rPr lang="ko-KR" altLang="en-US" dirty="0"/>
              <a:t>고객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 </a:t>
            </a:r>
            <a:r>
              <a:rPr lang="ko-KR" altLang="en-US" dirty="0"/>
              <a:t>만들기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A7BD606-2432-4AC1-97E1-82043000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6985" y="878017"/>
            <a:ext cx="4247189" cy="21890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BCDBEAB-0E41-44A1-A81E-D90BC7AB3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6985" y="3234043"/>
            <a:ext cx="4247189" cy="34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957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2-8 </a:t>
            </a:r>
            <a:r>
              <a:rPr lang="ko-KR" altLang="en-US" dirty="0"/>
              <a:t>고객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의 다이어그램 완성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2-9 </a:t>
            </a:r>
            <a:r>
              <a:rPr lang="ko-KR" altLang="en-US" dirty="0"/>
              <a:t>구매 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 </a:t>
            </a:r>
            <a:r>
              <a:rPr lang="ko-KR" altLang="en-US" dirty="0"/>
              <a:t>완성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9702C87-0C0A-406F-A0FB-C6831647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6985" y="878017"/>
            <a:ext cx="4490855" cy="17204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11A196F-590D-4D4B-97C8-8E5EBC66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6954" y="2763256"/>
            <a:ext cx="4760885" cy="38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895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2-10 </a:t>
            </a:r>
            <a:r>
              <a:rPr lang="ko-KR" altLang="en-US" dirty="0"/>
              <a:t>두 테이블의 </a:t>
            </a:r>
            <a:r>
              <a:rPr lang="en-US" altLang="ko-KR" dirty="0"/>
              <a:t>1:N </a:t>
            </a:r>
            <a:r>
              <a:rPr lang="ko-KR" altLang="en-US" dirty="0"/>
              <a:t>관계 맺기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800" dirty="0"/>
          </a:p>
          <a:p>
            <a:pPr marL="93662" indent="0">
              <a:buNone/>
            </a:pPr>
            <a:r>
              <a:rPr lang="en-US" altLang="ko-KR" dirty="0"/>
              <a:t>   2-11 ‘</a:t>
            </a:r>
            <a:r>
              <a:rPr lang="en-US" altLang="ko-KR" dirty="0" err="1"/>
              <a:t>modelDB.mwb</a:t>
            </a:r>
            <a:r>
              <a:rPr lang="en-US" altLang="ko-KR" dirty="0"/>
              <a:t>’ </a:t>
            </a:r>
            <a:r>
              <a:rPr lang="ko-KR" altLang="en-US" dirty="0"/>
              <a:t>저장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340FB53-F82B-4548-A525-FEF8957B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1870" y="878017"/>
            <a:ext cx="5540727" cy="2700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12258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3</a:t>
            </a:r>
            <a:r>
              <a:rPr lang="en-US" altLang="ko-KR" sz="1400" dirty="0"/>
              <a:t> </a:t>
            </a:r>
            <a:r>
              <a:rPr lang="ko-KR" altLang="en-US" dirty="0"/>
              <a:t>모델링 파일을 실제 데이터베이스에 적용하기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3-1 </a:t>
            </a:r>
            <a:r>
              <a:rPr lang="en-US" altLang="ko-KR" dirty="0" err="1"/>
              <a:t>modelDB.mwb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3-2 </a:t>
            </a:r>
            <a:r>
              <a:rPr lang="ko-KR" altLang="en-US" dirty="0"/>
              <a:t>메뉴의 </a:t>
            </a:r>
            <a:r>
              <a:rPr lang="en-US" altLang="ko-KR" dirty="0"/>
              <a:t>[Database]-[Forward Engineer]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3-3 &lt;Next&gt;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3-4 &lt;Next&gt;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2FEE728-F833-47D3-9100-6268ED0E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1900" y="1752261"/>
            <a:ext cx="5012274" cy="21389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EDB2267-FBA7-481E-8653-835BC4198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1900" y="4138514"/>
            <a:ext cx="5033647" cy="15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02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요구 분석과 시스템 설계의 중요성을 이해한다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데이터베이스 모델링의 개념을 이해하고 실제 모델링을 통해 연습한다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ea"/>
              </a:rPr>
              <a:t>MySQL Workbench</a:t>
            </a:r>
            <a:r>
              <a:rPr lang="ko-KR" altLang="en-US" dirty="0">
                <a:latin typeface="+mn-ea"/>
              </a:rPr>
              <a:t>에서 제공하는 데이터베이스 모델링 툴을 실습한다</a:t>
            </a:r>
            <a:r>
              <a:rPr lang="en-US" altLang="ko-KR">
                <a:latin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94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3-5 </a:t>
            </a:r>
            <a:r>
              <a:rPr lang="en-US" altLang="ko-KR" dirty="0"/>
              <a:t>root</a:t>
            </a:r>
            <a:r>
              <a:rPr lang="ko-KR" altLang="en-US" dirty="0"/>
              <a:t>의 비밀번호 ‘</a:t>
            </a:r>
            <a:r>
              <a:rPr lang="en-US" altLang="ko-KR" dirty="0"/>
              <a:t>1234’</a:t>
            </a:r>
            <a:r>
              <a:rPr lang="ko-KR" altLang="en-US" dirty="0"/>
              <a:t> 입력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3-6 &lt;Next&gt; </a:t>
            </a:r>
            <a:r>
              <a:rPr lang="ko-KR" altLang="en-US" dirty="0"/>
              <a:t>클릭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3-7 &lt;Next&gt; </a:t>
            </a:r>
            <a:r>
              <a:rPr lang="ko-KR" altLang="en-US" dirty="0"/>
              <a:t>클릭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CC4981-2AFD-4DC2-8EEC-000E6659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1900" y="898014"/>
            <a:ext cx="5012274" cy="2273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F18A6DE-A556-4E57-B59C-116BB4EC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1900" y="3490977"/>
            <a:ext cx="5012274" cy="23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27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3-8 </a:t>
            </a:r>
            <a:r>
              <a:rPr lang="ko-KR" altLang="en-US" sz="1400" dirty="0"/>
              <a:t>데이터베이스에 적용되는 것 확인</a:t>
            </a:r>
            <a:endParaRPr lang="ko-KR" altLang="en-US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3-9 [EER Diagram] </a:t>
            </a:r>
            <a:r>
              <a:rPr lang="ko-KR" altLang="en-US" dirty="0"/>
              <a:t>탭과 </a:t>
            </a:r>
            <a:r>
              <a:rPr lang="en-US" altLang="ko-KR" dirty="0"/>
              <a:t>[MySQL Model (</a:t>
            </a:r>
            <a:r>
              <a:rPr lang="en-US" altLang="ko-KR" dirty="0" err="1"/>
              <a:t>modelDB.mwb</a:t>
            </a:r>
            <a:r>
              <a:rPr lang="en-US" altLang="ko-KR" dirty="0"/>
              <a:t>)] </a:t>
            </a:r>
            <a:r>
              <a:rPr lang="ko-KR" altLang="en-US" dirty="0"/>
              <a:t>탭 닫기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B27A5E-CF5D-4F82-9191-A93A9E11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9644" y="898014"/>
            <a:ext cx="5012274" cy="16856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26100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4 </a:t>
            </a:r>
            <a:r>
              <a:rPr lang="ko-KR" altLang="en-US" sz="1400" dirty="0"/>
              <a:t>다이어그램에서 데이터베이스로 내보내기한 결과 확인하기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</a:t>
            </a:r>
            <a:r>
              <a:rPr lang="en-US" altLang="ko-KR" sz="1400" dirty="0"/>
              <a:t>-1 </a:t>
            </a:r>
            <a:r>
              <a:rPr lang="en-US" altLang="ko-KR" dirty="0"/>
              <a:t>[Refresh All]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4-2 </a:t>
            </a:r>
            <a:r>
              <a:rPr lang="en-US" altLang="ko-KR" dirty="0" err="1"/>
              <a:t>modelDB</a:t>
            </a:r>
            <a:r>
              <a:rPr lang="en-US" altLang="ko-KR" dirty="0"/>
              <a:t> </a:t>
            </a:r>
            <a:r>
              <a:rPr lang="ko-KR" altLang="en-US" dirty="0"/>
              <a:t>데이터베이스 확장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60C2B53-5B18-47CA-B24B-0A57B8B51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2140" y="1202750"/>
            <a:ext cx="2852034" cy="23099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B52F1CB-8B8D-44A3-8ED2-C83AC5D7C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17205" y="3622454"/>
            <a:ext cx="2266969" cy="30122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79001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5 </a:t>
            </a:r>
            <a:r>
              <a:rPr lang="ko-KR" altLang="en-US" sz="1400" dirty="0"/>
              <a:t>기존 데이터베이스를 이용하여 다이어그램 만들기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5</a:t>
            </a:r>
            <a:r>
              <a:rPr lang="en-US" altLang="ko-KR" sz="1400" dirty="0"/>
              <a:t>-1 </a:t>
            </a:r>
            <a:r>
              <a:rPr lang="ko-KR" altLang="en-US" dirty="0"/>
              <a:t>메뉴의 </a:t>
            </a:r>
            <a:r>
              <a:rPr lang="en-US" altLang="ko-KR" dirty="0"/>
              <a:t>[Database]-[Reverse Engineer]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5-2 &lt;Next&gt; </a:t>
            </a:r>
            <a:r>
              <a:rPr lang="ko-KR" altLang="en-US" dirty="0"/>
              <a:t>클릭</a:t>
            </a:r>
            <a:r>
              <a:rPr lang="en-US" altLang="ko-KR" dirty="0"/>
              <a:t>(root</a:t>
            </a:r>
            <a:r>
              <a:rPr lang="ko-KR" altLang="en-US" dirty="0"/>
              <a:t>의 비밀번호를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물어보면 ‘</a:t>
            </a:r>
            <a:r>
              <a:rPr lang="en-US" altLang="ko-KR" dirty="0"/>
              <a:t>1234’</a:t>
            </a:r>
            <a:r>
              <a:rPr lang="ko-KR" altLang="en-US" dirty="0"/>
              <a:t>를 입력</a:t>
            </a:r>
            <a:r>
              <a:rPr lang="en-US" altLang="ko-KR" dirty="0"/>
              <a:t>)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dirty="0"/>
              <a:t>   5-3 </a:t>
            </a:r>
            <a:r>
              <a:rPr lang="ko-KR" altLang="en-US" dirty="0"/>
              <a:t>모두 체크 표시하고 </a:t>
            </a:r>
            <a:r>
              <a:rPr lang="en-US" altLang="ko-KR" dirty="0"/>
              <a:t>&lt;Next&gt;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79C75DD-DADF-4DC2-A260-F9D4DEA9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1901" y="1480732"/>
            <a:ext cx="5012274" cy="18835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DA2833A-6539-43C8-A9A3-AC6DFF53D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8704" y="3763406"/>
            <a:ext cx="5012273" cy="16728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836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</a:t>
            </a:r>
            <a:r>
              <a:rPr lang="en-US" altLang="ko-KR" sz="1400" dirty="0"/>
              <a:t>-4 </a:t>
            </a:r>
            <a:r>
              <a:rPr lang="ko-KR" altLang="en-US" dirty="0"/>
              <a:t>‘</a:t>
            </a:r>
            <a:r>
              <a:rPr lang="en-US" altLang="ko-KR" dirty="0" err="1"/>
              <a:t>sakila</a:t>
            </a:r>
            <a:r>
              <a:rPr lang="en-US" altLang="ko-KR" dirty="0"/>
              <a:t>’</a:t>
            </a:r>
            <a:r>
              <a:rPr lang="ko-KR" altLang="en-US" dirty="0"/>
              <a:t>를 선택하고 </a:t>
            </a:r>
            <a:r>
              <a:rPr lang="en-US" altLang="ko-KR" dirty="0"/>
              <a:t>&lt;Next&gt;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(root </a:t>
            </a:r>
            <a:r>
              <a:rPr lang="ko-KR" altLang="en-US" dirty="0"/>
              <a:t>의 비밀번호를 물어보면 ‘</a:t>
            </a:r>
            <a:r>
              <a:rPr lang="en-US" altLang="ko-KR" dirty="0"/>
              <a:t>1234’</a:t>
            </a:r>
            <a:r>
              <a:rPr lang="ko-KR" altLang="en-US" dirty="0"/>
              <a:t>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입력</a:t>
            </a:r>
            <a:r>
              <a:rPr lang="en-US" altLang="ko-KR" dirty="0"/>
              <a:t>)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5-5 </a:t>
            </a:r>
            <a:r>
              <a:rPr lang="ko-KR" altLang="en-US" dirty="0"/>
              <a:t>모두 체크 표시하고 </a:t>
            </a:r>
            <a:r>
              <a:rPr lang="en-US" altLang="ko-KR" dirty="0"/>
              <a:t>&lt;Next&gt;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E52C27B-FDEB-4E80-B4AC-C8E115779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4038" y="1203473"/>
            <a:ext cx="5099422" cy="15525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6AC2C60-23D2-4F93-A540-97A0F6036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4038" y="3003292"/>
            <a:ext cx="5117475" cy="15319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77741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</a:t>
            </a:r>
            <a:r>
              <a:rPr lang="en-US" altLang="ko-KR" sz="1400" dirty="0"/>
              <a:t>-6 </a:t>
            </a:r>
            <a:r>
              <a:rPr lang="ko-KR" altLang="en-US" dirty="0"/>
              <a:t>기본으로 선택된 상태를 그대로 두고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&lt;Execute&gt;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5-7 </a:t>
            </a:r>
            <a:r>
              <a:rPr lang="ko-KR" altLang="en-US" dirty="0"/>
              <a:t>체크 표시 확인하고 </a:t>
            </a:r>
            <a:r>
              <a:rPr lang="en-US" altLang="ko-KR" dirty="0"/>
              <a:t>&lt;Next&gt;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E12A169-619F-4DCE-8A76-01753B79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6956" y="908720"/>
            <a:ext cx="4744558" cy="32456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988D744-6527-4764-8435-737BE0107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4442093"/>
            <a:ext cx="5059594" cy="14566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920586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</a:t>
            </a:r>
            <a:r>
              <a:rPr lang="en-US" altLang="ko-KR" sz="1400" dirty="0"/>
              <a:t>-8 </a:t>
            </a:r>
            <a:r>
              <a:rPr lang="ko-KR" altLang="en-US" dirty="0"/>
              <a:t>테이블 </a:t>
            </a:r>
            <a:r>
              <a:rPr lang="en-US" altLang="ko-KR" dirty="0"/>
              <a:t>16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뷰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루틴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(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등</a:t>
            </a:r>
            <a:r>
              <a:rPr lang="en-US" altLang="ko-KR" dirty="0"/>
              <a:t>)</a:t>
            </a:r>
            <a:r>
              <a:rPr lang="ko-KR" altLang="en-US" dirty="0"/>
              <a:t> 변환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5-9 </a:t>
            </a:r>
            <a:r>
              <a:rPr lang="ko-KR" altLang="en-US" dirty="0"/>
              <a:t>변환이 완료된 다이어그램 확인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5-10 </a:t>
            </a:r>
            <a:r>
              <a:rPr lang="ko-KR" altLang="en-US" dirty="0"/>
              <a:t>변환된 다이어그램 저장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5-11 [EER Diagram] </a:t>
            </a:r>
            <a:r>
              <a:rPr lang="ko-KR" altLang="en-US" dirty="0"/>
              <a:t>탭과 </a:t>
            </a:r>
            <a:r>
              <a:rPr lang="en-US" altLang="ko-KR" dirty="0"/>
              <a:t>[MySQL Model </a:t>
            </a:r>
          </a:p>
          <a:p>
            <a:pPr marL="93662" indent="0">
              <a:buNone/>
            </a:pPr>
            <a:r>
              <a:rPr lang="en-US" altLang="ko-KR" dirty="0"/>
              <a:t>          (</a:t>
            </a:r>
            <a:r>
              <a:rPr lang="en-US" altLang="ko-KR" dirty="0" err="1"/>
              <a:t>sakila.mwb</a:t>
            </a:r>
            <a:r>
              <a:rPr lang="en-US" altLang="ko-KR" dirty="0"/>
              <a:t>)] </a:t>
            </a:r>
            <a:r>
              <a:rPr lang="ko-KR" altLang="en-US" dirty="0"/>
              <a:t>탭 닫기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CAE1E35-4539-4FCE-A2C6-EDF67CF7C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1" y="898020"/>
            <a:ext cx="5059594" cy="1443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BBC70EE-3D12-4052-8648-5B169E63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1" y="2745668"/>
            <a:ext cx="5059594" cy="30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123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프로젝트와 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endParaRPr lang="en-US" altLang="ko-KR" b="0" dirty="0"/>
          </a:p>
          <a:p>
            <a:pPr lvl="1"/>
            <a:r>
              <a:rPr lang="ko-KR" altLang="en-US" dirty="0"/>
              <a:t>현실 세계의 업무를 컴퓨터 시스템으로 옮겨놓는 일련의 과정</a:t>
            </a:r>
            <a:endParaRPr lang="en-US" altLang="ko-KR" dirty="0"/>
          </a:p>
          <a:p>
            <a:pPr lvl="1"/>
            <a:r>
              <a:rPr lang="ko-KR" altLang="en-US" dirty="0"/>
              <a:t>대규모 프로그램을 작성하기 위한 전체 과정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소프트웨어 개발 방법론 탄생</a:t>
            </a:r>
            <a:endParaRPr lang="en-US" altLang="ko-KR" b="0" dirty="0"/>
          </a:p>
          <a:p>
            <a:pPr lvl="1"/>
            <a:r>
              <a:rPr lang="ko-KR" altLang="en-US" dirty="0"/>
              <a:t>분석과 설계 작업을 소홀히 한 소프트웨어 분야의 고질적인 문제를 해결 </a:t>
            </a:r>
          </a:p>
        </p:txBody>
      </p:sp>
    </p:spTree>
    <p:extLst>
      <p:ext uri="{BB962C8B-B14F-4D97-AF65-F5344CB8AC3E}">
        <p14:creationId xmlns:p14="http://schemas.microsoft.com/office/powerpoint/2010/main" xmlns="" val="50480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프로젝트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r>
              <a:rPr lang="en-US" altLang="ko-KR" dirty="0"/>
              <a:t>(waterfall model)</a:t>
            </a:r>
          </a:p>
          <a:p>
            <a:pPr lvl="1"/>
            <a:r>
              <a:rPr lang="ko-KR" altLang="en-US" dirty="0"/>
              <a:t>폭포가 떨어지듯이 각 단계가 끝나면 다음 단계로 진행</a:t>
            </a:r>
            <a:endParaRPr lang="en-US" altLang="ko-KR" dirty="0"/>
          </a:p>
          <a:p>
            <a:pPr lvl="1"/>
            <a:r>
              <a:rPr lang="ko-KR" altLang="en-US" dirty="0"/>
              <a:t>각 단계가 명확히 구분되어 프로젝트의 진행 단계가 명확</a:t>
            </a:r>
            <a:endParaRPr lang="en-US" altLang="ko-KR" dirty="0"/>
          </a:p>
          <a:p>
            <a:pPr lvl="1"/>
            <a:r>
              <a:rPr lang="ko-KR" altLang="en-US" dirty="0"/>
              <a:t>앞 단계에서 문제가 발생했을 때 되돌아가기 어려움</a:t>
            </a:r>
            <a:endParaRPr lang="en-US" altLang="ko-KR" dirty="0"/>
          </a:p>
          <a:p>
            <a:pPr lvl="1"/>
            <a:r>
              <a:rPr lang="ko-KR" altLang="en-US" dirty="0"/>
              <a:t>폭포수 모델에서 가장 핵심적인 단계는 업무 분석과 시스템 설계</a:t>
            </a:r>
            <a:endParaRPr lang="en-US" altLang="ko-KR" dirty="0"/>
          </a:p>
          <a:p>
            <a:pPr lvl="1"/>
            <a:r>
              <a:rPr lang="ko-KR" altLang="en-US" dirty="0"/>
              <a:t>앞으로 살펴볼 데이터베이스 모델링은 분석과 설계 단계에서 가장 중요한 작업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35225"/>
            <a:ext cx="7605845" cy="322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5248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데이터베이스 모델링의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모델링</a:t>
            </a:r>
            <a:endParaRPr lang="en-US" altLang="ko-KR" dirty="0"/>
          </a:p>
          <a:p>
            <a:pPr lvl="1"/>
            <a:r>
              <a:rPr lang="ko-KR" altLang="en-US" dirty="0"/>
              <a:t>현실 세계에서 사용되는 작업이나 사물을 </a:t>
            </a:r>
            <a:r>
              <a:rPr lang="en-US" altLang="ko-KR" dirty="0"/>
              <a:t>DBMS</a:t>
            </a:r>
            <a:r>
              <a:rPr lang="ko-KR" altLang="en-US" dirty="0"/>
              <a:t>의 데이터베이스 개체로 옮기기 위한 과정</a:t>
            </a:r>
            <a:endParaRPr lang="en-US" altLang="ko-KR" dirty="0"/>
          </a:p>
          <a:p>
            <a:pPr lvl="1"/>
            <a:r>
              <a:rPr lang="ko-KR" altLang="en-US" dirty="0"/>
              <a:t>현실에서 쓰이는 것을 테이블로 변경하기 위한 작업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562" y="1898830"/>
            <a:ext cx="77628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2133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데이터베이스 모델링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개념적 모델링</a:t>
            </a:r>
            <a:endParaRPr lang="en-US" altLang="ko-KR" dirty="0"/>
          </a:p>
          <a:p>
            <a:pPr lvl="1"/>
            <a:r>
              <a:rPr lang="ko-KR" altLang="en-US" dirty="0"/>
              <a:t>업무 분석 단계에 진행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논리적 모델링</a:t>
            </a:r>
            <a:endParaRPr lang="en-US" altLang="ko-KR" dirty="0"/>
          </a:p>
          <a:p>
            <a:pPr lvl="1"/>
            <a:r>
              <a:rPr lang="ko-KR" altLang="en-US" dirty="0"/>
              <a:t>업무 분석의 후반부와 시스템 설계의 전반부에 걸쳐서 진행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물리적 모델링</a:t>
            </a:r>
            <a:endParaRPr lang="en-US" altLang="ko-KR" dirty="0"/>
          </a:p>
          <a:p>
            <a:pPr lvl="1"/>
            <a:r>
              <a:rPr lang="ko-KR" altLang="en-US" dirty="0"/>
              <a:t>시스템 설계의 후반부에 진행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49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고객 방문 기록 양식 보기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dirty="0"/>
              <a:t>고객 방문 내역 기록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1382" y="1088891"/>
            <a:ext cx="4981603" cy="54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6286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dirty="0"/>
              <a:t>물건을 구매한 적이 없는 고객 정렬하기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고객 방문 기록에서 물건을 구매한 적이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/>
              <a:t>        </a:t>
            </a:r>
            <a:r>
              <a:rPr lang="ko-KR" altLang="en-US"/>
              <a:t>없는 </a:t>
            </a:r>
            <a:r>
              <a:rPr lang="ko-KR" altLang="en-US" dirty="0"/>
              <a:t>고객을 상단부터  정렬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     (L</a:t>
            </a:r>
            <a:r>
              <a:rPr lang="ko-KR" altLang="en-US" sz="1400" dirty="0"/>
              <a:t>자형 테이블 만들어짐</a:t>
            </a:r>
            <a:r>
              <a:rPr lang="en-US" altLang="ko-KR" sz="1400" dirty="0"/>
              <a:t>)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6945" y="1167914"/>
            <a:ext cx="4627165" cy="541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1189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3 </a:t>
            </a:r>
            <a:r>
              <a:rPr lang="en-US" altLang="ko-KR" dirty="0"/>
              <a:t>L </a:t>
            </a:r>
            <a:r>
              <a:rPr lang="ko-KR" altLang="en-US" dirty="0"/>
              <a:t>자형 테이블 분리하기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3-1 </a:t>
            </a:r>
            <a:r>
              <a:rPr lang="en-US" altLang="ko-KR" dirty="0"/>
              <a:t>L </a:t>
            </a:r>
            <a:r>
              <a:rPr lang="ko-KR" altLang="en-US" dirty="0"/>
              <a:t>자형 테이블을 빈칸이 있는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곳과 없는 곳으로 분리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A9762D2-CAB1-45DF-AC47-0E7DE5AE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75" y="1229457"/>
            <a:ext cx="5236338" cy="54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9959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862</Words>
  <Application>Microsoft Office PowerPoint</Application>
  <PresentationFormat>화면 슬라이드 쇼(4:3)</PresentationFormat>
  <Paragraphs>307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1_Office 테마</vt:lpstr>
      <vt:lpstr>슬라이드 1</vt:lpstr>
      <vt:lpstr>슬라이드 2</vt:lpstr>
      <vt:lpstr>1-2 프로젝트와 소프트웨어 공학</vt:lpstr>
      <vt:lpstr>1-3 프로젝트 모델</vt:lpstr>
      <vt:lpstr>2-1 데이터베이스 모델링의 개념</vt:lpstr>
      <vt:lpstr>2-2 데이터베이스 모델링 절차</vt:lpstr>
      <vt:lpstr>[실습 3-1] 쇼핑몰 데이터베이스 모델링하기 </vt:lpstr>
      <vt:lpstr>[실습 3-1] 쇼핑몰 데이터베이스 모델링하기 </vt:lpstr>
      <vt:lpstr>[실습 3-1] 쇼핑몰 데이터베이스 모델링하기 </vt:lpstr>
      <vt:lpstr>[실습 3-1] 쇼핑몰 데이터베이스 모델링하기 </vt:lpstr>
      <vt:lpstr>[실습 3-1] 쇼핑몰 데이터베이스 모델링하기 </vt:lpstr>
      <vt:lpstr>[실습 3-1] 쇼핑몰 데이터베이스 모델링하기 </vt:lpstr>
      <vt:lpstr>[실습 3-1] 쇼핑몰 데이터베이스 모델링하기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Windows 사용자</cp:lastModifiedBy>
  <cp:revision>270</cp:revision>
  <dcterms:created xsi:type="dcterms:W3CDTF">2012-07-23T02:34:37Z</dcterms:created>
  <dcterms:modified xsi:type="dcterms:W3CDTF">2020-07-07T22:32:40Z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