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70" r:id="rId4"/>
    <p:sldId id="268" r:id="rId5"/>
    <p:sldId id="269" r:id="rId6"/>
    <p:sldId id="271" r:id="rId7"/>
    <p:sldId id="272" r:id="rId8"/>
    <p:sldId id="276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재원" initials="최" lastIdx="1" clrIdx="0">
    <p:extLst>
      <p:ext uri="{19B8F6BF-5375-455C-9EA6-DF929625EA0E}">
        <p15:presenceInfo xmlns:p15="http://schemas.microsoft.com/office/powerpoint/2012/main" userId="S::aaa5171@dgu.ac.kr::06fb21b6-5ca2-483f-8bff-53b498d42a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/>
    <p:restoredTop sz="96208"/>
  </p:normalViewPr>
  <p:slideViewPr>
    <p:cSldViewPr snapToGrid="0" snapToObjects="1">
      <p:cViewPr>
        <p:scale>
          <a:sx n="85" d="100"/>
          <a:sy n="85" d="100"/>
        </p:scale>
        <p:origin x="5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2248-234F-4441-9F20-04D34002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BCE0F-5D42-1943-AC50-62D09BB81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3E70B-B1B7-3345-B44D-740890B6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481E2-5719-244A-9480-AB5202E3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87B7-FDA0-7F43-9008-54187B0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739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8EC7F-04D2-2F41-A9C5-5F855FF7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235F9-D743-2B4D-BDA1-BE1ED4B1C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3C054-C7A3-3041-917D-A850B054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9B4A4-7080-3D4C-B4B1-DE54DD64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2154F-D6F8-4649-928E-D8E8A358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14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69EF9B-F110-F846-BE46-07A5FB1CC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AF8BC-E179-AD46-AB37-1C9C2D604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01792-6315-0E4C-B85B-E31643E0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92B67-8E10-5D43-B302-612E2E49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07A38-0F6A-AB48-86FD-B50743B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20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0F0DA-B2DA-954C-9BD6-DD9A84C3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D675D-0B20-E244-9883-4A04F2D4B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A0D1B-B163-444B-A7A5-B2C0E887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EFE7-11F5-DC43-8D6B-18F4961D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8EA01-BF3E-B849-894F-65A69D94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165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5D8E5-AF48-C84C-A42E-345DE151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A653A6-210E-6E47-94D3-118DE7DC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98A4D-2935-0043-807C-F3295401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208FA-AAC0-844C-8154-9011594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C951C-7C0D-854D-9BF0-33DE5D9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850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EA0E-622D-8C4D-85D1-8A012DD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748D7-0EBC-654C-9709-32FDF247B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C691D4-CE95-9E4D-AA51-C64C50467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1FA77-F1E5-B34B-88FE-967AFAB9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D8ECF-DB57-0441-9E3D-078E640B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207D6-9DA3-8348-B095-6C7DCF0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47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17F18-7C2B-E04C-9752-CC8BC745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50D09-B713-0C40-A1D1-4DF990000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B79A8-5533-CE4B-8ACF-76A9861A4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0B45BB-A766-6542-A3F4-9BE2D2D51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C9311B-57E1-E246-B557-A7C34853A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FEB736-C126-B848-B7AE-CFB93D7B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BE1E57-F673-914A-8C14-E2C0B469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5BA9D5-A8E9-CF44-A86E-9C19507A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989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BB203-0623-EF45-A4E9-6BE7BDDA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D7D85E-D1FD-D24F-8E7C-8892030B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151779-311A-C247-BB00-A9419503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A5CB8-57B4-F647-B1D8-32FEA277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305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9DA674-6F4D-4343-BB88-FAD5FE1A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4C548B-736F-794F-A653-00AC76B5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598556-0F66-8742-99CB-E08291E4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076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21DF8-1FF8-3443-A91F-61E418B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06E09-BFED-844D-9122-11E36BDC8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FBA55-355F-0B46-9A03-D059DB139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3E2EF-20FF-9747-AD8C-3DAE3BDE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A88BF-AA6E-D34A-80AA-CF6D1793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FBC66-F157-2343-BA14-AB23C4D6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9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7F9F7-5634-D54A-B9CE-6F8E3ECD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6F6A76-6213-C446-81FC-81EBA3B14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98D376-42C9-9C4B-8B5C-F3D3154BC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CE77A-79A1-644E-8C86-B9F298A4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A9C71-72F5-704F-81E4-86EF353F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CB162-CBA0-3847-83A4-ACA659F7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81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E48495-0D99-4A45-BD38-0BC10B75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338ED-1225-D348-A369-90E5100F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CDB0-A83D-2C42-9DFC-9B1DED9D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D74E-DA28-9A4F-9B80-0CEEF3347DBE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DE5C4-204D-6F4C-9966-A982324F0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F8412-079D-DA47-9E7D-1DC2CA1C9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F304-CD03-BD43-9A69-A71AFA269C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04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30182AA9-8766-4E7B-8B7D-76313BC87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9BFB07-D2DB-134C-85CA-40CBF476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 sz="4800"/>
              <a:t>자료구조</a:t>
            </a:r>
            <a:br>
              <a:rPr kumimoji="1" lang="en-US" altLang="ko-KR" sz="4800"/>
            </a:br>
            <a:r>
              <a:rPr kumimoji="1" lang="ko-KR" altLang="en-US" sz="4800"/>
              <a:t>텀 프로젝트</a:t>
            </a:r>
            <a:br>
              <a:rPr kumimoji="1" lang="en-US" altLang="ko-KR" sz="4800"/>
            </a:br>
            <a:r>
              <a:rPr kumimoji="1" lang="en-US" altLang="ko-KR" sz="4800"/>
              <a:t>(java)</a:t>
            </a:r>
            <a:endParaRPr kumimoji="1" lang="ko-Kore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0610DE-39AF-6140-AB07-1DD8EEA29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ko-Kore-KR" altLang="en-US" sz="2000"/>
              <a:t>구간에서</a:t>
            </a:r>
            <a:r>
              <a:rPr kumimoji="1" lang="ko-KR" altLang="en-US" sz="2000"/>
              <a:t> </a:t>
            </a:r>
            <a:endParaRPr kumimoji="1" lang="en-US" altLang="ko-KR" sz="2000"/>
          </a:p>
          <a:p>
            <a:pPr algn="l"/>
            <a:r>
              <a:rPr kumimoji="1" lang="ko-KR" altLang="en-US" sz="2000"/>
              <a:t>최대값 최소값 구하기 </a:t>
            </a:r>
            <a:endParaRPr kumimoji="1" lang="ko-Kore-KR" alt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9E5F0B04-B751-5A4E-9A39-78B5132A8082}"/>
              </a:ext>
            </a:extLst>
          </p:cNvPr>
          <p:cNvSpPr txBox="1">
            <a:spLocks/>
          </p:cNvSpPr>
          <p:nvPr/>
        </p:nvSpPr>
        <p:spPr>
          <a:xfrm>
            <a:off x="7412319" y="4598984"/>
            <a:ext cx="4451347" cy="17208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1800" dirty="0">
                <a:solidFill>
                  <a:srgbClr val="FFFFFF"/>
                </a:solidFill>
              </a:rPr>
              <a:t>2016112194</a:t>
            </a:r>
            <a:r>
              <a:rPr kumimoji="1" lang="ko-KR" altLang="en-US" sz="1800" dirty="0">
                <a:solidFill>
                  <a:srgbClr val="FFFFFF"/>
                </a:solidFill>
              </a:rPr>
              <a:t> 최재원</a:t>
            </a:r>
            <a:endParaRPr kumimoji="1" lang="en-US" altLang="ko-KR" sz="1800" dirty="0">
              <a:solidFill>
                <a:srgbClr val="FFFFFF"/>
              </a:solidFill>
            </a:endParaRPr>
          </a:p>
          <a:p>
            <a:pPr algn="r"/>
            <a:r>
              <a:rPr kumimoji="1" lang="ko-KR" altLang="en-US" sz="1800" dirty="0">
                <a:solidFill>
                  <a:srgbClr val="FFFFFF"/>
                </a:solidFill>
              </a:rPr>
              <a:t>정보통신공학과</a:t>
            </a:r>
            <a:endParaRPr kumimoji="1" lang="ko-Kore-KR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2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3C647B-77E8-3542-B426-17D76EEA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ko-KR" altLang="en-US" sz="5000" b="1">
                <a:solidFill>
                  <a:schemeClr val="bg1"/>
                </a:solidFill>
              </a:rPr>
              <a:t>알고리즘 성능비교</a:t>
            </a:r>
            <a:endParaRPr kumimoji="1" lang="en-US" altLang="en-US" sz="5000" b="1">
              <a:solidFill>
                <a:schemeClr val="bg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F8086-E71C-9C43-A9A4-3BAC71E5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05" y="3642610"/>
            <a:ext cx="3408121" cy="22035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DEF5CD-DD6C-5241-8ABA-D158EAF56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252" y="546100"/>
            <a:ext cx="3227292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2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3C647B-77E8-3542-B426-17D76EEA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95" y="851644"/>
            <a:ext cx="6415345" cy="1546782"/>
          </a:xfrm>
        </p:spPr>
        <p:txBody>
          <a:bodyPr anchor="b">
            <a:normAutofit/>
          </a:bodyPr>
          <a:lstStyle/>
          <a:p>
            <a:r>
              <a:rPr kumimoji="1" lang="ko-KR" altLang="en-US" sz="3800" b="1" dirty="0">
                <a:solidFill>
                  <a:schemeClr val="bg1"/>
                </a:solidFill>
              </a:rPr>
              <a:t>알고리즘 </a:t>
            </a:r>
            <a:r>
              <a:rPr kumimoji="1" lang="ko-KR" altLang="en-US" sz="3800" b="1" dirty="0" err="1">
                <a:solidFill>
                  <a:schemeClr val="bg1"/>
                </a:solidFill>
              </a:rPr>
              <a:t>성능비교</a:t>
            </a:r>
            <a:r>
              <a:rPr kumimoji="1" lang="ko-KR" altLang="en-US" sz="3800" b="1" dirty="0">
                <a:solidFill>
                  <a:schemeClr val="bg1"/>
                </a:solidFill>
              </a:rPr>
              <a:t> </a:t>
            </a:r>
            <a:br>
              <a:rPr kumimoji="1" lang="en-US" altLang="ko-KR" sz="3800" b="1" dirty="0">
                <a:solidFill>
                  <a:schemeClr val="bg1"/>
                </a:solidFill>
              </a:rPr>
            </a:br>
            <a:r>
              <a:rPr kumimoji="1" lang="en-US" altLang="ko-KR" sz="3800" b="1" dirty="0">
                <a:solidFill>
                  <a:schemeClr val="bg1"/>
                </a:solidFill>
              </a:rPr>
              <a:t>O(N) -&gt; O(log(N)</a:t>
            </a:r>
            <a:endParaRPr kumimoji="1" lang="ko-Kore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A0341E-7FF9-1645-85C9-E1823C70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69" y="2370378"/>
            <a:ext cx="4724400" cy="304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A44E62-933E-B448-A6C3-E38DC21C7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65" y="2398426"/>
            <a:ext cx="4724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4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3C647B-77E8-3542-B426-17D76EEA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kumimoji="1" lang="ko-Kore-KR" altLang="en-US" sz="8000" b="1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58B7A-E0A5-204B-ADD5-CA50837DD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kumimoji="1" lang="ko-KR" altLang="en-US" sz="2000" b="1" dirty="0" err="1">
                <a:solidFill>
                  <a:schemeClr val="bg1"/>
                </a:solidFill>
              </a:rPr>
              <a:t>텀프로젝트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1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차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 err="1">
                <a:solidFill>
                  <a:schemeClr val="bg1"/>
                </a:solidFill>
              </a:rPr>
              <a:t>텀프로젝트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2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차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>
                <a:solidFill>
                  <a:schemeClr val="bg1"/>
                </a:solidFill>
              </a:rPr>
              <a:t>알고리즘 성능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 err="1">
                <a:solidFill>
                  <a:schemeClr val="bg1"/>
                </a:solidFill>
              </a:rPr>
              <a:t>텀프로젝트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3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차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>
                <a:solidFill>
                  <a:schemeClr val="bg1"/>
                </a:solidFill>
              </a:rPr>
              <a:t>알고리즘 </a:t>
            </a:r>
            <a:r>
              <a:rPr kumimoji="1" lang="ko-KR" altLang="en-US" sz="2000" b="1" dirty="0" err="1">
                <a:solidFill>
                  <a:schemeClr val="bg1"/>
                </a:solidFill>
              </a:rPr>
              <a:t>성능비교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chemeClr val="bg1"/>
              </a:solidFill>
            </a:endParaRPr>
          </a:p>
          <a:p>
            <a:endParaRPr kumimoji="1" lang="ko-Kore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2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3C647B-77E8-3542-B426-17D76EEA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kumimoji="1" lang="ko-Kore-KR" altLang="en-US" b="1" dirty="0">
                <a:solidFill>
                  <a:schemeClr val="bg1"/>
                </a:solidFill>
              </a:rPr>
              <a:t>텀프로젝트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</a:rPr>
              <a:t>1</a:t>
            </a:r>
            <a:r>
              <a:rPr kumimoji="1" lang="ko-KR" altLang="en-US" b="1" dirty="0">
                <a:solidFill>
                  <a:schemeClr val="bg1"/>
                </a:solidFill>
              </a:rPr>
              <a:t>차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58B7A-E0A5-204B-ADD5-CA50837DD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3014441" cy="3526144"/>
          </a:xfrm>
        </p:spPr>
        <p:txBody>
          <a:bodyPr>
            <a:normAutofit/>
          </a:bodyPr>
          <a:lstStyle/>
          <a:p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>
                <a:solidFill>
                  <a:schemeClr val="bg1"/>
                </a:solidFill>
              </a:rPr>
              <a:t>구간에서 최소값 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kumimoji="1" lang="ko-KR" altLang="en-US" sz="2000" b="1" dirty="0">
                <a:solidFill>
                  <a:schemeClr val="bg1"/>
                </a:solidFill>
              </a:rPr>
              <a:t>     최대값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,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 합계 구하기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endParaRPr kumimoji="1" lang="ko-Kore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34594A-041E-694E-A5FC-924AA950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70" y="1341240"/>
            <a:ext cx="5435600" cy="853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DB0873-70FD-C040-B065-D130EBC4D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948" y="2641600"/>
            <a:ext cx="3213100" cy="2324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FDB4CB-EF17-734F-9FB8-5F2766DB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294" y="2875340"/>
            <a:ext cx="2895600" cy="749300"/>
          </a:xfrm>
          <a:prstGeom prst="rect">
            <a:avLst/>
          </a:prstGeom>
        </p:spPr>
      </p:pic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4FD6BEE7-173D-B647-913B-79026B0C4652}"/>
              </a:ext>
            </a:extLst>
          </p:cNvPr>
          <p:cNvSpPr/>
          <p:nvPr/>
        </p:nvSpPr>
        <p:spPr>
          <a:xfrm>
            <a:off x="9953469" y="2026340"/>
            <a:ext cx="239842" cy="615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오른쪽으로 구부러진 화살표[C] 15">
            <a:extLst>
              <a:ext uri="{FF2B5EF4-FFF2-40B4-BE49-F238E27FC236}">
                <a16:creationId xmlns:a16="http://schemas.microsoft.com/office/drawing/2014/main" id="{B8F19DA0-E340-4346-AC10-89382DCFE9B9}"/>
              </a:ext>
            </a:extLst>
          </p:cNvPr>
          <p:cNvSpPr/>
          <p:nvPr/>
        </p:nvSpPr>
        <p:spPr>
          <a:xfrm>
            <a:off x="6337094" y="1768194"/>
            <a:ext cx="423470" cy="11071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3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3C647B-77E8-3542-B426-17D76EEA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kumimoji="1" lang="ko-Kore-KR" altLang="en-US" sz="3800" b="1" dirty="0">
                <a:solidFill>
                  <a:schemeClr val="bg1"/>
                </a:solidFill>
              </a:rPr>
              <a:t>텀프로젝트</a:t>
            </a:r>
            <a:r>
              <a:rPr kumimoji="1" lang="ko-KR" altLang="en-US" sz="3800" b="1" dirty="0">
                <a:solidFill>
                  <a:schemeClr val="bg1"/>
                </a:solidFill>
              </a:rPr>
              <a:t> </a:t>
            </a:r>
            <a:r>
              <a:rPr kumimoji="1" lang="en-US" altLang="ko-KR" sz="3800" b="1" dirty="0">
                <a:solidFill>
                  <a:schemeClr val="bg1"/>
                </a:solidFill>
              </a:rPr>
              <a:t>2</a:t>
            </a:r>
            <a:r>
              <a:rPr kumimoji="1" lang="ko-KR" altLang="en-US" sz="3800" b="1" dirty="0">
                <a:solidFill>
                  <a:schemeClr val="bg1"/>
                </a:solidFill>
              </a:rPr>
              <a:t>차</a:t>
            </a:r>
            <a:endParaRPr kumimoji="1" lang="ko-Kore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A47A72-2A1D-AE4F-83AA-F066EC65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633" y="1428750"/>
            <a:ext cx="3263900" cy="400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6E9C3-2AC0-C84B-9D80-8F576208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30" y="4536501"/>
            <a:ext cx="3213100" cy="635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10BEDB-ADDA-B846-9ADC-69E784D3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521" y="2860221"/>
            <a:ext cx="4050006" cy="1225650"/>
          </a:xfrm>
          <a:prstGeom prst="rect">
            <a:avLst/>
          </a:prstGeom>
        </p:spPr>
      </p:pic>
      <p:sp>
        <p:nvSpPr>
          <p:cNvPr id="17" name="오른쪽으로 구부러진 화살표[C] 16">
            <a:extLst>
              <a:ext uri="{FF2B5EF4-FFF2-40B4-BE49-F238E27FC236}">
                <a16:creationId xmlns:a16="http://schemas.microsoft.com/office/drawing/2014/main" id="{C1B60709-DEB7-834D-A0E0-2B2B0C023CEB}"/>
              </a:ext>
            </a:extLst>
          </p:cNvPr>
          <p:cNvSpPr/>
          <p:nvPr/>
        </p:nvSpPr>
        <p:spPr>
          <a:xfrm>
            <a:off x="1455301" y="3306267"/>
            <a:ext cx="448569" cy="1547734"/>
          </a:xfrm>
          <a:prstGeom prst="curvedRightArrow">
            <a:avLst>
              <a:gd name="adj1" fmla="val 25000"/>
              <a:gd name="adj2" fmla="val 50000"/>
              <a:gd name="adj3" fmla="val 4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D6A404E0-C9F2-D642-A448-48E2F05F96DB}"/>
              </a:ext>
            </a:extLst>
          </p:cNvPr>
          <p:cNvSpPr/>
          <p:nvPr/>
        </p:nvSpPr>
        <p:spPr>
          <a:xfrm>
            <a:off x="7648939" y="1159669"/>
            <a:ext cx="3522594" cy="182337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16ADD07-2036-BB49-9115-FABAABDCE670}"/>
              </a:ext>
            </a:extLst>
          </p:cNvPr>
          <p:cNvCxnSpPr/>
          <p:nvPr/>
        </p:nvCxnSpPr>
        <p:spPr>
          <a:xfrm flipV="1">
            <a:off x="4032354" y="2443397"/>
            <a:ext cx="3507698" cy="112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3C647B-77E8-3542-B426-17D76EEA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kumimoji="1" lang="ko-KR" altLang="en-US" b="1" dirty="0">
                <a:solidFill>
                  <a:schemeClr val="bg1"/>
                </a:solidFill>
              </a:rPr>
              <a:t>알고리즘 성능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58B7A-E0A5-204B-ADD5-CA50837DD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807" y="1995488"/>
            <a:ext cx="9406666" cy="808934"/>
          </a:xfrm>
        </p:spPr>
        <p:txBody>
          <a:bodyPr>
            <a:normAutofit/>
          </a:bodyPr>
          <a:lstStyle/>
          <a:p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ore-KR" altLang="en-US" sz="2000" dirty="0">
                <a:solidFill>
                  <a:schemeClr val="bg1"/>
                </a:solidFill>
              </a:rPr>
              <a:t>시간복잡도</a:t>
            </a:r>
            <a:r>
              <a:rPr kumimoji="1" lang="ko-KR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</a:rPr>
              <a:t>O(N) </a:t>
            </a:r>
            <a:endParaRPr kumimoji="1" lang="ko-Kore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112B5-CEB5-AD4D-AC01-A6E4813D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718" y="3323084"/>
            <a:ext cx="4089400" cy="2667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7E7336-0C3F-A443-A487-37314995B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82" y="3323084"/>
            <a:ext cx="4152900" cy="2667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A1E4C4-115D-E243-BB5A-16C15F1E1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141" y="450477"/>
            <a:ext cx="3026071" cy="21833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DEDB0E-AD3F-894B-B54C-D4E2FEC02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418" y="513959"/>
            <a:ext cx="3125429" cy="20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3C647B-77E8-3542-B426-17D76EEA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5106204" cy="1225650"/>
          </a:xfrm>
        </p:spPr>
        <p:txBody>
          <a:bodyPr anchor="b">
            <a:normAutofit/>
          </a:bodyPr>
          <a:lstStyle/>
          <a:p>
            <a:r>
              <a:rPr kumimoji="1" lang="ko-Kore-KR" altLang="en-US" sz="3800" b="1" dirty="0">
                <a:solidFill>
                  <a:schemeClr val="bg1"/>
                </a:solidFill>
              </a:rPr>
              <a:t>텀프로젝트</a:t>
            </a:r>
            <a:r>
              <a:rPr kumimoji="1" lang="ko-KR" altLang="en-US" sz="3800" b="1" dirty="0">
                <a:solidFill>
                  <a:schemeClr val="bg1"/>
                </a:solidFill>
              </a:rPr>
              <a:t> </a:t>
            </a:r>
            <a:r>
              <a:rPr kumimoji="1" lang="en-US" altLang="ko-KR" sz="3800" b="1" dirty="0">
                <a:solidFill>
                  <a:schemeClr val="bg1"/>
                </a:solidFill>
              </a:rPr>
              <a:t>3</a:t>
            </a:r>
            <a:r>
              <a:rPr kumimoji="1" lang="ko-KR" altLang="en-US" sz="3800" b="1" dirty="0">
                <a:solidFill>
                  <a:schemeClr val="bg1"/>
                </a:solidFill>
              </a:rPr>
              <a:t>차    </a:t>
            </a:r>
            <a:br>
              <a:rPr kumimoji="1" lang="en-US" altLang="ko-KR" sz="3800" b="1" dirty="0">
                <a:solidFill>
                  <a:schemeClr val="bg1"/>
                </a:solidFill>
              </a:rPr>
            </a:br>
            <a:endParaRPr kumimoji="1" lang="ko-Kore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9D93EF-8359-3C4F-A309-2163F6A6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38" y="3085524"/>
            <a:ext cx="4813300" cy="10085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C25C34-CC69-C04C-9971-BF4FAFCD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99" y="2622770"/>
            <a:ext cx="4311212" cy="260065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C29AB85B-95F8-AA4B-8E4D-B75DAC3A52EB}"/>
              </a:ext>
            </a:extLst>
          </p:cNvPr>
          <p:cNvSpPr txBox="1">
            <a:spLocks/>
          </p:cNvSpPr>
          <p:nvPr/>
        </p:nvSpPr>
        <p:spPr>
          <a:xfrm>
            <a:off x="5420583" y="1281927"/>
            <a:ext cx="5106204" cy="1065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kumimoji="1" lang="en-US" altLang="ko-KR" sz="3800" b="1" dirty="0">
                <a:solidFill>
                  <a:schemeClr val="bg1"/>
                </a:solidFill>
              </a:rPr>
            </a:br>
            <a:r>
              <a:rPr kumimoji="1" lang="ko-KR" altLang="en-US" sz="2300" b="1" dirty="0">
                <a:solidFill>
                  <a:schemeClr val="bg1"/>
                </a:solidFill>
              </a:rPr>
              <a:t>배열에서 특정 구간의 합을 빠르게 구하는 방법은 무엇일까</a:t>
            </a:r>
            <a:r>
              <a:rPr kumimoji="1" lang="en-US" altLang="ko-KR" sz="2300" b="1" dirty="0">
                <a:solidFill>
                  <a:schemeClr val="bg1"/>
                </a:solidFill>
              </a:rPr>
              <a:t>?</a:t>
            </a:r>
          </a:p>
          <a:p>
            <a:endParaRPr kumimoji="1" lang="en-US" altLang="ko-KR" sz="2300" b="1" dirty="0">
              <a:solidFill>
                <a:schemeClr val="bg1"/>
              </a:solidFill>
            </a:endParaRPr>
          </a:p>
          <a:p>
            <a:r>
              <a:rPr kumimoji="1" lang="en-US" altLang="ko-KR" sz="2300" b="1" dirty="0">
                <a:solidFill>
                  <a:schemeClr val="bg1"/>
                </a:solidFill>
              </a:rPr>
              <a:t>-&gt;</a:t>
            </a:r>
            <a:r>
              <a:rPr kumimoji="1" lang="ko-KR" altLang="en-US" sz="2300" b="1" dirty="0">
                <a:solidFill>
                  <a:schemeClr val="bg1"/>
                </a:solidFill>
              </a:rPr>
              <a:t> </a:t>
            </a:r>
            <a:r>
              <a:rPr kumimoji="1" lang="ko-KR" altLang="en-US" sz="2300" b="1" dirty="0" err="1">
                <a:solidFill>
                  <a:schemeClr val="bg1"/>
                </a:solidFill>
              </a:rPr>
              <a:t>트리구조를</a:t>
            </a:r>
            <a:r>
              <a:rPr kumimoji="1" lang="ko-KR" altLang="en-US" sz="2300" b="1" dirty="0">
                <a:solidFill>
                  <a:schemeClr val="bg1"/>
                </a:solidFill>
              </a:rPr>
              <a:t> 이용</a:t>
            </a:r>
            <a:endParaRPr kumimoji="1" lang="ko-Kore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5834C44B-257A-6D45-B2AE-0752BD448D3C}"/>
              </a:ext>
            </a:extLst>
          </p:cNvPr>
          <p:cNvSpPr/>
          <p:nvPr/>
        </p:nvSpPr>
        <p:spPr>
          <a:xfrm>
            <a:off x="5231567" y="3049975"/>
            <a:ext cx="1407829" cy="53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CA17C3F-5D98-0348-950F-2981E321EC21}"/>
              </a:ext>
            </a:extLst>
          </p:cNvPr>
          <p:cNvSpPr/>
          <p:nvPr/>
        </p:nvSpPr>
        <p:spPr>
          <a:xfrm>
            <a:off x="2188564" y="3049975"/>
            <a:ext cx="1334125" cy="379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2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3C647B-77E8-3542-B426-17D76EEA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5106204" cy="1225650"/>
          </a:xfrm>
        </p:spPr>
        <p:txBody>
          <a:bodyPr anchor="b">
            <a:normAutofit/>
          </a:bodyPr>
          <a:lstStyle/>
          <a:p>
            <a:r>
              <a:rPr kumimoji="1" lang="ko-Kore-KR" altLang="en-US" sz="3800" b="1" dirty="0">
                <a:solidFill>
                  <a:schemeClr val="bg1"/>
                </a:solidFill>
              </a:rPr>
              <a:t>텀프로젝트</a:t>
            </a:r>
            <a:r>
              <a:rPr kumimoji="1" lang="ko-KR" altLang="en-US" sz="3800" b="1" dirty="0">
                <a:solidFill>
                  <a:schemeClr val="bg1"/>
                </a:solidFill>
              </a:rPr>
              <a:t> </a:t>
            </a:r>
            <a:r>
              <a:rPr kumimoji="1" lang="en-US" altLang="ko-KR" sz="3800" b="1" dirty="0">
                <a:solidFill>
                  <a:schemeClr val="bg1"/>
                </a:solidFill>
              </a:rPr>
              <a:t>3</a:t>
            </a:r>
            <a:r>
              <a:rPr kumimoji="1" lang="ko-KR" altLang="en-US" sz="3800" b="1" dirty="0">
                <a:solidFill>
                  <a:schemeClr val="bg1"/>
                </a:solidFill>
              </a:rPr>
              <a:t>차    </a:t>
            </a:r>
            <a:br>
              <a:rPr kumimoji="1" lang="en-US" altLang="ko-KR" sz="3800" b="1" dirty="0">
                <a:solidFill>
                  <a:schemeClr val="bg1"/>
                </a:solidFill>
              </a:rPr>
            </a:br>
            <a:endParaRPr kumimoji="1" lang="ko-Kore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C25C34-CC69-C04C-9971-BF4FAFCD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66" y="2589042"/>
            <a:ext cx="5075533" cy="2871838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C36D4F8-ED7C-B14D-8A5A-1BA78B08B138}"/>
              </a:ext>
            </a:extLst>
          </p:cNvPr>
          <p:cNvSpPr txBox="1">
            <a:spLocks/>
          </p:cNvSpPr>
          <p:nvPr/>
        </p:nvSpPr>
        <p:spPr>
          <a:xfrm>
            <a:off x="6721463" y="2550854"/>
            <a:ext cx="5106204" cy="2710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3800" b="1" dirty="0">
                <a:solidFill>
                  <a:schemeClr val="bg1"/>
                </a:solidFill>
              </a:rPr>
              <a:t>Segment tree</a:t>
            </a:r>
          </a:p>
          <a:p>
            <a:endParaRPr kumimoji="1" lang="en-US" altLang="ko-Kore-KR" sz="1500" b="1" dirty="0">
              <a:solidFill>
                <a:schemeClr val="bg1"/>
              </a:solidFill>
            </a:endParaRPr>
          </a:p>
          <a:p>
            <a:r>
              <a:rPr kumimoji="1" lang="en-US" altLang="ko-KR" sz="1800" b="1" dirty="0">
                <a:solidFill>
                  <a:schemeClr val="bg1"/>
                </a:solidFill>
              </a:rPr>
              <a:t>7</a:t>
            </a:r>
            <a:r>
              <a:rPr kumimoji="1" lang="en-US" altLang="ko-Kore-KR" sz="1800" b="1" dirty="0">
                <a:solidFill>
                  <a:schemeClr val="bg1"/>
                </a:solidFill>
              </a:rPr>
              <a:t>~</a:t>
            </a:r>
            <a:r>
              <a:rPr kumimoji="1" lang="en-US" altLang="ko-KR" sz="1800" b="1" dirty="0">
                <a:solidFill>
                  <a:schemeClr val="bg1"/>
                </a:solidFill>
              </a:rPr>
              <a:t>11</a:t>
            </a:r>
            <a:r>
              <a:rPr kumimoji="1" lang="en-US" altLang="ko-Kore-KR" sz="1800" b="1" dirty="0">
                <a:solidFill>
                  <a:schemeClr val="bg1"/>
                </a:solidFill>
              </a:rPr>
              <a:t> </a:t>
            </a:r>
            <a:r>
              <a:rPr kumimoji="1" lang="ko-KR" altLang="en-US" sz="1800" b="1" dirty="0">
                <a:solidFill>
                  <a:schemeClr val="bg1"/>
                </a:solidFill>
              </a:rPr>
              <a:t>구간의 합을 구하려면</a:t>
            </a:r>
            <a:r>
              <a:rPr kumimoji="1" lang="en-US" altLang="ko-KR" sz="1800" b="1" dirty="0">
                <a:solidFill>
                  <a:schemeClr val="bg1"/>
                </a:solidFill>
              </a:rPr>
              <a:t> </a:t>
            </a:r>
            <a:r>
              <a:rPr kumimoji="1" lang="ko-KR" altLang="en-US" sz="1800" b="1" dirty="0" err="1">
                <a:solidFill>
                  <a:schemeClr val="bg1"/>
                </a:solidFill>
              </a:rPr>
              <a:t>구간값이</a:t>
            </a:r>
            <a:r>
              <a:rPr kumimoji="1" lang="ko-KR" altLang="en-US" sz="1800" b="1" dirty="0">
                <a:solidFill>
                  <a:schemeClr val="bg1"/>
                </a:solidFill>
              </a:rPr>
              <a:t> 명시되어 있는 옆의 동그라미 부분을 더하면 </a:t>
            </a:r>
            <a:r>
              <a:rPr kumimoji="1" lang="ko-KR" altLang="en-US" sz="1500" b="1" dirty="0">
                <a:solidFill>
                  <a:schemeClr val="bg1"/>
                </a:solidFill>
              </a:rPr>
              <a:t>된다</a:t>
            </a:r>
            <a:r>
              <a:rPr kumimoji="1" lang="en-US" altLang="ko-KR" sz="1500" b="1" dirty="0">
                <a:solidFill>
                  <a:schemeClr val="bg1"/>
                </a:solidFill>
              </a:rPr>
              <a:t>.</a:t>
            </a:r>
            <a:r>
              <a:rPr kumimoji="1" lang="ko-KR" altLang="en-US" sz="1500" b="1" dirty="0">
                <a:solidFill>
                  <a:schemeClr val="bg1"/>
                </a:solidFill>
              </a:rPr>
              <a:t> </a:t>
            </a:r>
            <a:endParaRPr kumimoji="1" lang="en-US" altLang="ko-Kore-KR" sz="1500" b="1" dirty="0">
              <a:solidFill>
                <a:schemeClr val="bg1"/>
              </a:solidFill>
            </a:endParaRPr>
          </a:p>
          <a:p>
            <a:endParaRPr kumimoji="1" lang="en-US" altLang="ko-Kore-KR" sz="1500" b="1" dirty="0">
              <a:solidFill>
                <a:schemeClr val="bg1"/>
              </a:solidFill>
            </a:endParaRPr>
          </a:p>
          <a:p>
            <a:endParaRPr kumimoji="1" lang="en-US" altLang="ko-Kore-KR" sz="1500" b="1" dirty="0">
              <a:solidFill>
                <a:schemeClr val="bg1"/>
              </a:solidFill>
            </a:endParaRPr>
          </a:p>
          <a:p>
            <a:endParaRPr kumimoji="1" lang="en-US" altLang="ko-Kore-KR" sz="1500" b="1" dirty="0">
              <a:solidFill>
                <a:schemeClr val="bg1"/>
              </a:solidFill>
            </a:endParaRPr>
          </a:p>
          <a:p>
            <a:endParaRPr kumimoji="1" lang="en-US" altLang="ko-Kore-KR" sz="1500" b="1" dirty="0">
              <a:solidFill>
                <a:schemeClr val="bg1"/>
              </a:solidFill>
            </a:endParaRPr>
          </a:p>
          <a:p>
            <a:endParaRPr kumimoji="1" lang="en-US" altLang="ko-Kore-KR" sz="1500" b="1" dirty="0">
              <a:solidFill>
                <a:schemeClr val="bg1"/>
              </a:solidFill>
            </a:endParaRPr>
          </a:p>
          <a:p>
            <a:endParaRPr kumimoji="1" lang="en-US" altLang="ko-Kore-KR" sz="1500" b="1" dirty="0">
              <a:solidFill>
                <a:schemeClr val="bg1"/>
              </a:solidFill>
            </a:endParaRPr>
          </a:p>
          <a:p>
            <a:endParaRPr kumimoji="1" lang="en-US" altLang="ko-Kore-KR" sz="1500" b="1" dirty="0">
              <a:solidFill>
                <a:schemeClr val="bg1"/>
              </a:solidFill>
            </a:endParaRPr>
          </a:p>
          <a:p>
            <a:endParaRPr kumimoji="1" lang="ko-Kore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7" name="도넛[D] 6">
            <a:extLst>
              <a:ext uri="{FF2B5EF4-FFF2-40B4-BE49-F238E27FC236}">
                <a16:creationId xmlns:a16="http://schemas.microsoft.com/office/drawing/2014/main" id="{08EDEBFE-C86C-2D47-AD0E-277E7D09E5E1}"/>
              </a:ext>
            </a:extLst>
          </p:cNvPr>
          <p:cNvSpPr/>
          <p:nvPr/>
        </p:nvSpPr>
        <p:spPr>
          <a:xfrm>
            <a:off x="4123058" y="4052143"/>
            <a:ext cx="809469" cy="806231"/>
          </a:xfrm>
          <a:prstGeom prst="donut">
            <a:avLst>
              <a:gd name="adj" fmla="val 8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도넛[D] 17">
            <a:extLst>
              <a:ext uri="{FF2B5EF4-FFF2-40B4-BE49-F238E27FC236}">
                <a16:creationId xmlns:a16="http://schemas.microsoft.com/office/drawing/2014/main" id="{F6E772BE-26F0-C14A-B7B0-E4BCE5B0AC71}"/>
              </a:ext>
            </a:extLst>
          </p:cNvPr>
          <p:cNvSpPr/>
          <p:nvPr/>
        </p:nvSpPr>
        <p:spPr>
          <a:xfrm>
            <a:off x="5000859" y="3429000"/>
            <a:ext cx="809469" cy="806231"/>
          </a:xfrm>
          <a:prstGeom prst="donut">
            <a:avLst>
              <a:gd name="adj" fmla="val 8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도넛[D] 18">
            <a:extLst>
              <a:ext uri="{FF2B5EF4-FFF2-40B4-BE49-F238E27FC236}">
                <a16:creationId xmlns:a16="http://schemas.microsoft.com/office/drawing/2014/main" id="{FD0BB247-C927-674C-852A-E42FB0B9AFE1}"/>
              </a:ext>
            </a:extLst>
          </p:cNvPr>
          <p:cNvSpPr/>
          <p:nvPr/>
        </p:nvSpPr>
        <p:spPr>
          <a:xfrm>
            <a:off x="3718324" y="4769842"/>
            <a:ext cx="809469" cy="806231"/>
          </a:xfrm>
          <a:prstGeom prst="donut">
            <a:avLst>
              <a:gd name="adj" fmla="val 8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3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86014D-46E9-744F-9F96-8F95C9671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31" y="2684290"/>
            <a:ext cx="3721100" cy="1225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A40ADB-99FC-A148-A7C0-7F3AB1F12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70" y="2323823"/>
            <a:ext cx="4470400" cy="170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AF9A63-77A6-DF44-924B-F33C6CEB8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85" y="4646951"/>
            <a:ext cx="8098246" cy="482677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2A4850-391E-4043-9056-63690E98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65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3C647B-77E8-3542-B426-17D76EEA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5106204" cy="1225650"/>
          </a:xfrm>
        </p:spPr>
        <p:txBody>
          <a:bodyPr anchor="b">
            <a:normAutofit/>
          </a:bodyPr>
          <a:lstStyle/>
          <a:p>
            <a:r>
              <a:rPr kumimoji="1" lang="ko-Kore-KR" altLang="en-US" sz="3800" b="1" dirty="0">
                <a:solidFill>
                  <a:schemeClr val="bg1"/>
                </a:solidFill>
              </a:rPr>
              <a:t>텀프로젝트</a:t>
            </a:r>
            <a:r>
              <a:rPr kumimoji="1" lang="ko-KR" altLang="en-US" sz="3800" b="1" dirty="0">
                <a:solidFill>
                  <a:schemeClr val="bg1"/>
                </a:solidFill>
              </a:rPr>
              <a:t> </a:t>
            </a:r>
            <a:r>
              <a:rPr kumimoji="1" lang="en-US" altLang="ko-KR" sz="3800" b="1" dirty="0">
                <a:solidFill>
                  <a:schemeClr val="bg1"/>
                </a:solidFill>
              </a:rPr>
              <a:t>3</a:t>
            </a:r>
            <a:r>
              <a:rPr kumimoji="1" lang="ko-KR" altLang="en-US" sz="3800" b="1" dirty="0">
                <a:solidFill>
                  <a:schemeClr val="bg1"/>
                </a:solidFill>
              </a:rPr>
              <a:t>차    </a:t>
            </a:r>
            <a:br>
              <a:rPr kumimoji="1" lang="en-US" altLang="ko-KR" sz="3800" b="1" dirty="0">
                <a:solidFill>
                  <a:schemeClr val="bg1"/>
                </a:solidFill>
              </a:rPr>
            </a:br>
            <a:endParaRPr kumimoji="1" lang="ko-Kore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4BAC80-9397-4F41-9C81-D7F831DD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32" y="2734372"/>
            <a:ext cx="8737600" cy="22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1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106</Words>
  <Application>Microsoft Macintosh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테마</vt:lpstr>
      <vt:lpstr>자료구조 텀 프로젝트 (java)</vt:lpstr>
      <vt:lpstr>목차</vt:lpstr>
      <vt:lpstr>텀프로젝트 1차</vt:lpstr>
      <vt:lpstr>텀프로젝트 2차</vt:lpstr>
      <vt:lpstr>알고리즘 성능</vt:lpstr>
      <vt:lpstr>텀프로젝트 3차     </vt:lpstr>
      <vt:lpstr>텀프로젝트 3차     </vt:lpstr>
      <vt:lpstr>PowerPoint 프레젠테이션</vt:lpstr>
      <vt:lpstr>텀프로젝트 3차     </vt:lpstr>
      <vt:lpstr>알고리즘 성능비교</vt:lpstr>
      <vt:lpstr>알고리즘 성능비교  O(N) -&gt; O(log(N)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텀 프로젝트 (java)</dc:title>
  <dc:creator>최재원</dc:creator>
  <cp:lastModifiedBy>최재원</cp:lastModifiedBy>
  <cp:revision>1</cp:revision>
  <dcterms:created xsi:type="dcterms:W3CDTF">2020-12-14T14:48:27Z</dcterms:created>
  <dcterms:modified xsi:type="dcterms:W3CDTF">2020-12-14T14:52:57Z</dcterms:modified>
</cp:coreProperties>
</file>