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76" r:id="rId9"/>
    <p:sldId id="265" r:id="rId10"/>
    <p:sldId id="266" r:id="rId11"/>
    <p:sldId id="277" r:id="rId12"/>
    <p:sldId id="267" r:id="rId13"/>
    <p:sldId id="268" r:id="rId14"/>
    <p:sldId id="278" r:id="rId15"/>
    <p:sldId id="269" r:id="rId16"/>
    <p:sldId id="279" r:id="rId17"/>
    <p:sldId id="270" r:id="rId18"/>
    <p:sldId id="271" r:id="rId19"/>
    <p:sldId id="273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59ECB5-20C5-4778-895E-5542262C8A5E}">
  <a:tblStyle styleId="{1D59ECB5-20C5-4778-895E-5542262C8A5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2" name="Google Shape;3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1434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6" name="Google Shape;2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2" name="Google Shape;3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6124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2" name="Google Shape;3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2631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4" name="Google Shape;2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8" name="Google Shape;2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8" name="Google Shape;3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4" name="Google Shape;3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328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t="7714" b="771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0" y="0"/>
            <a:ext cx="7355305" cy="6858000"/>
          </a:xfrm>
          <a:custGeom>
            <a:avLst/>
            <a:gdLst/>
            <a:ahLst/>
            <a:cxnLst/>
            <a:rect l="l" t="t" r="r" b="b"/>
            <a:pathLst>
              <a:path w="8422105" h="6858000" extrusionOk="0">
                <a:moveTo>
                  <a:pt x="0" y="0"/>
                </a:moveTo>
                <a:lnTo>
                  <a:pt x="0" y="6858000"/>
                </a:lnTo>
                <a:lnTo>
                  <a:pt x="5325979" y="6858000"/>
                </a:lnTo>
                <a:lnTo>
                  <a:pt x="8422105" y="16042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EEE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EEE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EEE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EEE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EEE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EEE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EEE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24590" y="1388720"/>
            <a:ext cx="7042486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ko-KR"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1942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ko-KR" sz="5400" b="1" i="0" u="none" strike="noStrike" cap="none">
                <a:solidFill>
                  <a:srgbClr val="3A766F"/>
                </a:solidFill>
                <a:latin typeface="Arial"/>
                <a:ea typeface="Arial"/>
                <a:cs typeface="Arial"/>
                <a:sym typeface="Arial"/>
              </a:rPr>
              <a:t>GAME</a:t>
            </a:r>
            <a:r>
              <a:rPr lang="ko-KR"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5400" b="1" i="0" u="none" strike="noStrike" cap="none">
                <a:solidFill>
                  <a:srgbClr val="66BB6A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sz="5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24590" y="5469280"/>
            <a:ext cx="310414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1705095 이창민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 descr="텍스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86579" y="1684421"/>
            <a:ext cx="953009" cy="953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3"/>
          <p:cNvGrpSpPr/>
          <p:nvPr/>
        </p:nvGrpSpPr>
        <p:grpSpPr>
          <a:xfrm>
            <a:off x="0" y="-5382"/>
            <a:ext cx="12192000" cy="1162319"/>
            <a:chOff x="0" y="0"/>
            <a:chExt cx="12192000" cy="1162319"/>
          </a:xfrm>
        </p:grpSpPr>
        <p:sp>
          <p:nvSpPr>
            <p:cNvPr id="231" name="Google Shape;231;p23"/>
            <p:cNvSpPr/>
            <p:nvPr/>
          </p:nvSpPr>
          <p:spPr>
            <a:xfrm>
              <a:off x="0" y="0"/>
              <a:ext cx="12192000" cy="116231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2" name="Google Shape;232;p23"/>
            <p:cNvSpPr txBox="1"/>
            <p:nvPr/>
          </p:nvSpPr>
          <p:spPr>
            <a:xfrm>
              <a:off x="1230998" y="350326"/>
              <a:ext cx="97346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sz="2400" b="1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게임 화면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23"/>
          <p:cNvGrpSpPr/>
          <p:nvPr/>
        </p:nvGrpSpPr>
        <p:grpSpPr>
          <a:xfrm>
            <a:off x="219703" y="142936"/>
            <a:ext cx="849315" cy="849315"/>
            <a:chOff x="219703" y="142936"/>
            <a:chExt cx="849315" cy="849315"/>
          </a:xfrm>
        </p:grpSpPr>
        <p:sp>
          <p:nvSpPr>
            <p:cNvPr id="234" name="Google Shape;234;p23"/>
            <p:cNvSpPr/>
            <p:nvPr/>
          </p:nvSpPr>
          <p:spPr>
            <a:xfrm>
              <a:off x="248361" y="171594"/>
              <a:ext cx="792000" cy="7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35" name="Google Shape;235;p23" descr="텍스트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800000">
              <a:off x="333490" y="256723"/>
              <a:ext cx="621742" cy="6217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23"/>
          <p:cNvSpPr txBox="1"/>
          <p:nvPr/>
        </p:nvSpPr>
        <p:spPr>
          <a:xfrm>
            <a:off x="248361" y="6037956"/>
            <a:ext cx="5655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PAUSE 화면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6287931" y="1807427"/>
            <a:ext cx="5655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폭탄 기능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3" descr="텍스트, 모니터, 검은색, 스크린샷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360" y="1531724"/>
            <a:ext cx="5655709" cy="4506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3" descr="텍스트, 모니터, 화면, 검은색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98554" y="2115204"/>
            <a:ext cx="5745085" cy="450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9"/>
          <p:cNvGrpSpPr/>
          <p:nvPr/>
        </p:nvGrpSpPr>
        <p:grpSpPr>
          <a:xfrm>
            <a:off x="0" y="-5382"/>
            <a:ext cx="12192000" cy="1162319"/>
            <a:chOff x="0" y="0"/>
            <a:chExt cx="12192000" cy="1162319"/>
          </a:xfrm>
        </p:grpSpPr>
        <p:sp>
          <p:nvSpPr>
            <p:cNvPr id="325" name="Google Shape;325;p29"/>
            <p:cNvSpPr/>
            <p:nvPr/>
          </p:nvSpPr>
          <p:spPr>
            <a:xfrm>
              <a:off x="0" y="0"/>
              <a:ext cx="12192000" cy="116231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6" name="Google Shape;326;p29"/>
            <p:cNvSpPr txBox="1"/>
            <p:nvPr/>
          </p:nvSpPr>
          <p:spPr>
            <a:xfrm>
              <a:off x="1230998" y="350326"/>
              <a:ext cx="97346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altLang="en-US" sz="24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폭탄 기능을 만들면서 가장 신경 쓴 부분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29"/>
          <p:cNvGrpSpPr/>
          <p:nvPr/>
        </p:nvGrpSpPr>
        <p:grpSpPr>
          <a:xfrm>
            <a:off x="219703" y="142936"/>
            <a:ext cx="849315" cy="849315"/>
            <a:chOff x="219703" y="142936"/>
            <a:chExt cx="849315" cy="849315"/>
          </a:xfrm>
        </p:grpSpPr>
        <p:sp>
          <p:nvSpPr>
            <p:cNvPr id="328" name="Google Shape;328;p29"/>
            <p:cNvSpPr/>
            <p:nvPr/>
          </p:nvSpPr>
          <p:spPr>
            <a:xfrm>
              <a:off x="248361" y="171594"/>
              <a:ext cx="792000" cy="7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29" name="Google Shape;329;p29" descr="텍스트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800000">
              <a:off x="333490" y="256723"/>
              <a:ext cx="621742" cy="6217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1" name="Google Shape;331;p29" descr="텍스트, 모니터, 화면, 검은색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98554" y="2115204"/>
            <a:ext cx="5745085" cy="450623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98;p14">
            <a:extLst>
              <a:ext uri="{FF2B5EF4-FFF2-40B4-BE49-F238E27FC236}">
                <a16:creationId xmlns:a16="http://schemas.microsoft.com/office/drawing/2014/main" id="{76F23C92-4232-C21C-7482-64F4683C0C7D}"/>
              </a:ext>
            </a:extLst>
          </p:cNvPr>
          <p:cNvSpPr/>
          <p:nvPr/>
        </p:nvSpPr>
        <p:spPr>
          <a:xfrm>
            <a:off x="6198553" y="1354478"/>
            <a:ext cx="5745085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</a:t>
            </a:r>
            <a:r>
              <a:rPr lang="ko-KR" altLang="en-US" sz="1600">
                <a:solidFill>
                  <a:schemeClr val="dk1"/>
                </a:solidFill>
              </a:rPr>
              <a:t>임 전체의 속도와 별개로 특정 개체의 속도 조절 가능</a:t>
            </a:r>
            <a:endParaRPr lang="ko-KR" alt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98;p14">
            <a:extLst>
              <a:ext uri="{FF2B5EF4-FFF2-40B4-BE49-F238E27FC236}">
                <a16:creationId xmlns:a16="http://schemas.microsoft.com/office/drawing/2014/main" id="{327F6622-D123-A405-15C3-412C9F3852B4}"/>
              </a:ext>
            </a:extLst>
          </p:cNvPr>
          <p:cNvSpPr/>
          <p:nvPr/>
        </p:nvSpPr>
        <p:spPr>
          <a:xfrm>
            <a:off x="248361" y="1313920"/>
            <a:ext cx="5655707" cy="5343828"/>
          </a:xfrm>
          <a:prstGeom prst="roundRect">
            <a:avLst>
              <a:gd name="adj" fmla="val 2459"/>
            </a:avLst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200" b="0" i="0" u="none" strike="noStrike" cap="none" dirty="0">
              <a:solidFill>
                <a:schemeClr val="dk1"/>
              </a:solidFill>
              <a:latin typeface="IBM Plex Mono SemiBold" panose="020B0709050203000203" pitchFamily="49" charset="0"/>
              <a:ea typeface="나눔고딕코딩" panose="020D0009000000000000" pitchFamily="49" charset="-127"/>
              <a:sym typeface="Arial"/>
            </a:endParaRPr>
          </a:p>
        </p:txBody>
      </p:sp>
      <p:pic>
        <p:nvPicPr>
          <p:cNvPr id="333" name="Google Shape;333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361" y="1507263"/>
            <a:ext cx="5613583" cy="371374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9"/>
          <p:cNvSpPr/>
          <p:nvPr/>
        </p:nvSpPr>
        <p:spPr>
          <a:xfrm>
            <a:off x="633664" y="2918969"/>
            <a:ext cx="2494548" cy="29677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29"/>
          <p:cNvSpPr/>
          <p:nvPr/>
        </p:nvSpPr>
        <p:spPr>
          <a:xfrm>
            <a:off x="3264569" y="1679644"/>
            <a:ext cx="2494548" cy="29677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1242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4"/>
          <p:cNvGrpSpPr/>
          <p:nvPr/>
        </p:nvGrpSpPr>
        <p:grpSpPr>
          <a:xfrm>
            <a:off x="0" y="-5382"/>
            <a:ext cx="12192000" cy="1162319"/>
            <a:chOff x="0" y="0"/>
            <a:chExt cx="12192000" cy="1162319"/>
          </a:xfrm>
        </p:grpSpPr>
        <p:sp>
          <p:nvSpPr>
            <p:cNvPr id="245" name="Google Shape;245;p24"/>
            <p:cNvSpPr/>
            <p:nvPr/>
          </p:nvSpPr>
          <p:spPr>
            <a:xfrm>
              <a:off x="0" y="0"/>
              <a:ext cx="12192000" cy="116231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6" name="Google Shape;246;p24"/>
            <p:cNvSpPr txBox="1"/>
            <p:nvPr/>
          </p:nvSpPr>
          <p:spPr>
            <a:xfrm>
              <a:off x="1230998" y="350326"/>
              <a:ext cx="97346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sz="2400" b="1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게임 화면 – 적 패턴 4가지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24"/>
          <p:cNvGrpSpPr/>
          <p:nvPr/>
        </p:nvGrpSpPr>
        <p:grpSpPr>
          <a:xfrm>
            <a:off x="219703" y="142936"/>
            <a:ext cx="849315" cy="849315"/>
            <a:chOff x="219703" y="142936"/>
            <a:chExt cx="849315" cy="849315"/>
          </a:xfrm>
        </p:grpSpPr>
        <p:sp>
          <p:nvSpPr>
            <p:cNvPr id="248" name="Google Shape;248;p24"/>
            <p:cNvSpPr/>
            <p:nvPr/>
          </p:nvSpPr>
          <p:spPr>
            <a:xfrm>
              <a:off x="248361" y="171594"/>
              <a:ext cx="792000" cy="7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49" name="Google Shape;249;p24" descr="텍스트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800000">
              <a:off x="333490" y="256723"/>
              <a:ext cx="621742" cy="6217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0" name="Google Shape;250;p24"/>
          <p:cNvSpPr txBox="1"/>
          <p:nvPr/>
        </p:nvSpPr>
        <p:spPr>
          <a:xfrm>
            <a:off x="248361" y="6037956"/>
            <a:ext cx="5655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패턴 1 (대각선 이동)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6287931" y="1807427"/>
            <a:ext cx="5655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패턴 2 (군집 비행, 대각선 공격)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357" y="1493911"/>
            <a:ext cx="5727327" cy="4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4" descr="텍스트, 모니터, 검은색, 화면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16312" y="2177041"/>
            <a:ext cx="5727327" cy="45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5"/>
          <p:cNvGrpSpPr/>
          <p:nvPr/>
        </p:nvGrpSpPr>
        <p:grpSpPr>
          <a:xfrm>
            <a:off x="0" y="-5382"/>
            <a:ext cx="12192000" cy="1162319"/>
            <a:chOff x="0" y="0"/>
            <a:chExt cx="12192000" cy="1162319"/>
          </a:xfrm>
        </p:grpSpPr>
        <p:sp>
          <p:nvSpPr>
            <p:cNvPr id="259" name="Google Shape;259;p25"/>
            <p:cNvSpPr/>
            <p:nvPr/>
          </p:nvSpPr>
          <p:spPr>
            <a:xfrm>
              <a:off x="0" y="0"/>
              <a:ext cx="12192000" cy="116231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0" name="Google Shape;260;p25"/>
            <p:cNvSpPr txBox="1"/>
            <p:nvPr/>
          </p:nvSpPr>
          <p:spPr>
            <a:xfrm>
              <a:off x="1230998" y="350326"/>
              <a:ext cx="97346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sz="2400" b="1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게임 화면 – 적 패턴 4가지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p25"/>
          <p:cNvGrpSpPr/>
          <p:nvPr/>
        </p:nvGrpSpPr>
        <p:grpSpPr>
          <a:xfrm>
            <a:off x="219703" y="142936"/>
            <a:ext cx="849315" cy="849315"/>
            <a:chOff x="219703" y="142936"/>
            <a:chExt cx="849315" cy="849315"/>
          </a:xfrm>
        </p:grpSpPr>
        <p:sp>
          <p:nvSpPr>
            <p:cNvPr id="262" name="Google Shape;262;p25"/>
            <p:cNvSpPr/>
            <p:nvPr/>
          </p:nvSpPr>
          <p:spPr>
            <a:xfrm>
              <a:off x="248361" y="171594"/>
              <a:ext cx="792000" cy="7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63" name="Google Shape;263;p25" descr="텍스트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800000">
              <a:off x="333490" y="256723"/>
              <a:ext cx="621742" cy="6217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4" name="Google Shape;264;p25"/>
          <p:cNvSpPr txBox="1"/>
          <p:nvPr/>
        </p:nvSpPr>
        <p:spPr>
          <a:xfrm>
            <a:off x="248361" y="6037956"/>
            <a:ext cx="5655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패턴 3 (일정 시간 자리를 고정했다가 다시 되돌아가는 패턴)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6287931" y="1807427"/>
            <a:ext cx="5655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패턴 4 (후면을 제외한 모든 면으로 공격을 하는 패턴)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25" descr="텍스트, 모니터, 검은색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361" y="1452675"/>
            <a:ext cx="5793862" cy="4585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5" descr="텍스트, 모니터, 전자기기, 스크린샷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08295" y="2115204"/>
            <a:ext cx="5735344" cy="453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9"/>
          <p:cNvGrpSpPr/>
          <p:nvPr/>
        </p:nvGrpSpPr>
        <p:grpSpPr>
          <a:xfrm>
            <a:off x="0" y="-5382"/>
            <a:ext cx="12192000" cy="1162319"/>
            <a:chOff x="0" y="0"/>
            <a:chExt cx="12192000" cy="1162319"/>
          </a:xfrm>
        </p:grpSpPr>
        <p:sp>
          <p:nvSpPr>
            <p:cNvPr id="325" name="Google Shape;325;p29"/>
            <p:cNvSpPr/>
            <p:nvPr/>
          </p:nvSpPr>
          <p:spPr>
            <a:xfrm>
              <a:off x="0" y="0"/>
              <a:ext cx="12192000" cy="116231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6" name="Google Shape;326;p29"/>
            <p:cNvSpPr txBox="1"/>
            <p:nvPr/>
          </p:nvSpPr>
          <p:spPr>
            <a:xfrm>
              <a:off x="1230998" y="350326"/>
              <a:ext cx="97346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altLang="en-US" sz="24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적 이동 코드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29"/>
          <p:cNvGrpSpPr/>
          <p:nvPr/>
        </p:nvGrpSpPr>
        <p:grpSpPr>
          <a:xfrm>
            <a:off x="219703" y="142936"/>
            <a:ext cx="849315" cy="849315"/>
            <a:chOff x="219703" y="142936"/>
            <a:chExt cx="849315" cy="849315"/>
          </a:xfrm>
        </p:grpSpPr>
        <p:sp>
          <p:nvSpPr>
            <p:cNvPr id="328" name="Google Shape;328;p29"/>
            <p:cNvSpPr/>
            <p:nvPr/>
          </p:nvSpPr>
          <p:spPr>
            <a:xfrm>
              <a:off x="248361" y="171594"/>
              <a:ext cx="792000" cy="7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29" name="Google Shape;329;p29" descr="텍스트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800000">
              <a:off x="333490" y="256723"/>
              <a:ext cx="621742" cy="6217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98;p14">
            <a:extLst>
              <a:ext uri="{FF2B5EF4-FFF2-40B4-BE49-F238E27FC236}">
                <a16:creationId xmlns:a16="http://schemas.microsoft.com/office/drawing/2014/main" id="{327F6622-D123-A405-15C3-412C9F3852B4}"/>
              </a:ext>
            </a:extLst>
          </p:cNvPr>
          <p:cNvSpPr/>
          <p:nvPr/>
        </p:nvSpPr>
        <p:spPr>
          <a:xfrm>
            <a:off x="248361" y="1313920"/>
            <a:ext cx="5655707" cy="5343828"/>
          </a:xfrm>
          <a:prstGeom prst="roundRect">
            <a:avLst>
              <a:gd name="adj" fmla="val 2459"/>
            </a:avLst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200" b="0" i="0" u="none" strike="noStrike" cap="none" dirty="0">
              <a:solidFill>
                <a:schemeClr val="dk1"/>
              </a:solidFill>
              <a:latin typeface="IBM Plex Mono SemiBold" panose="020B0709050203000203" pitchFamily="49" charset="0"/>
              <a:ea typeface="나눔고딕코딩" panose="020D0009000000000000" pitchFamily="49" charset="-127"/>
              <a:sym typeface="Arial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F8F41A6-F02F-BF16-416E-7990C3232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57" y="1354478"/>
            <a:ext cx="4386164" cy="5269943"/>
          </a:xfrm>
          <a:prstGeom prst="rect">
            <a:avLst/>
          </a:prstGeom>
        </p:spPr>
      </p:pic>
      <p:sp>
        <p:nvSpPr>
          <p:cNvPr id="17" name="Google Shape;98;p14">
            <a:extLst>
              <a:ext uri="{FF2B5EF4-FFF2-40B4-BE49-F238E27FC236}">
                <a16:creationId xmlns:a16="http://schemas.microsoft.com/office/drawing/2014/main" id="{ACE31178-1EBC-EDA2-6684-2B622BE8726E}"/>
              </a:ext>
            </a:extLst>
          </p:cNvPr>
          <p:cNvSpPr/>
          <p:nvPr/>
        </p:nvSpPr>
        <p:spPr>
          <a:xfrm>
            <a:off x="6283365" y="2133600"/>
            <a:ext cx="5655707" cy="4524148"/>
          </a:xfrm>
          <a:prstGeom prst="roundRect">
            <a:avLst>
              <a:gd name="adj" fmla="val 2459"/>
            </a:avLst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200" b="0" i="0" u="none" strike="noStrike" cap="none" dirty="0">
              <a:solidFill>
                <a:schemeClr val="dk1"/>
              </a:solidFill>
              <a:latin typeface="IBM Plex Mono SemiBold" panose="020B0709050203000203" pitchFamily="49" charset="0"/>
              <a:ea typeface="나눔고딕코딩" panose="020D0009000000000000" pitchFamily="49" charset="-127"/>
              <a:sym typeface="Arial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EFF5712-5325-BECE-9133-A130176B8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152" y="2312373"/>
            <a:ext cx="5322132" cy="4200683"/>
          </a:xfrm>
          <a:prstGeom prst="rect">
            <a:avLst/>
          </a:prstGeom>
        </p:spPr>
      </p:pic>
      <p:sp>
        <p:nvSpPr>
          <p:cNvPr id="21" name="Google Shape;98;p14">
            <a:extLst>
              <a:ext uri="{FF2B5EF4-FFF2-40B4-BE49-F238E27FC236}">
                <a16:creationId xmlns:a16="http://schemas.microsoft.com/office/drawing/2014/main" id="{E985E45D-7FC3-A9C9-68EC-2D2F4F449E49}"/>
              </a:ext>
            </a:extLst>
          </p:cNvPr>
          <p:cNvSpPr/>
          <p:nvPr/>
        </p:nvSpPr>
        <p:spPr>
          <a:xfrm>
            <a:off x="6255164" y="1354478"/>
            <a:ext cx="5683908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 비행기 또한 </a:t>
            </a:r>
            <a:r>
              <a:rPr lang="ko-KR" altLang="en-US" sz="1600" dirty="0">
                <a:solidFill>
                  <a:schemeClr val="dk1"/>
                </a:solidFill>
              </a:rPr>
              <a:t>각각 속도 조절 가능</a:t>
            </a:r>
            <a:endParaRPr lang="ko-KR" alt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225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6"/>
          <p:cNvGrpSpPr/>
          <p:nvPr/>
        </p:nvGrpSpPr>
        <p:grpSpPr>
          <a:xfrm>
            <a:off x="0" y="-5382"/>
            <a:ext cx="12192000" cy="1162319"/>
            <a:chOff x="0" y="0"/>
            <a:chExt cx="12192000" cy="1162319"/>
          </a:xfrm>
        </p:grpSpPr>
        <p:sp>
          <p:nvSpPr>
            <p:cNvPr id="273" name="Google Shape;273;p26"/>
            <p:cNvSpPr/>
            <p:nvPr/>
          </p:nvSpPr>
          <p:spPr>
            <a:xfrm>
              <a:off x="0" y="0"/>
              <a:ext cx="12192000" cy="116231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" name="Google Shape;274;p26"/>
            <p:cNvSpPr txBox="1"/>
            <p:nvPr/>
          </p:nvSpPr>
          <p:spPr>
            <a:xfrm>
              <a:off x="1230998" y="350326"/>
              <a:ext cx="97346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sz="24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게임 화면 – 아이템 드롭</a:t>
              </a:r>
              <a:r>
                <a:rPr lang="en-US" altLang="ko-KR" sz="24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4</a:t>
              </a:r>
              <a:r>
                <a:rPr lang="ko-KR" altLang="en-US" sz="24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가지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26"/>
          <p:cNvGrpSpPr/>
          <p:nvPr/>
        </p:nvGrpSpPr>
        <p:grpSpPr>
          <a:xfrm>
            <a:off x="219703" y="142936"/>
            <a:ext cx="849315" cy="849315"/>
            <a:chOff x="219703" y="142936"/>
            <a:chExt cx="849315" cy="849315"/>
          </a:xfrm>
        </p:grpSpPr>
        <p:sp>
          <p:nvSpPr>
            <p:cNvPr id="276" name="Google Shape;276;p26"/>
            <p:cNvSpPr/>
            <p:nvPr/>
          </p:nvSpPr>
          <p:spPr>
            <a:xfrm>
              <a:off x="248361" y="171594"/>
              <a:ext cx="792000" cy="7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77" name="Google Shape;277;p26" descr="텍스트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800000">
              <a:off x="333490" y="256723"/>
              <a:ext cx="621742" cy="6217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" name="Google Shape;278;p26"/>
          <p:cNvSpPr txBox="1"/>
          <p:nvPr/>
        </p:nvSpPr>
        <p:spPr>
          <a:xfrm>
            <a:off x="248361" y="6037956"/>
            <a:ext cx="5655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 시간마다 아이템이 떨어진다.</a:t>
            </a: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공격력 </a:t>
            </a: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up], [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캐논 </a:t>
            </a:r>
            <a:r>
              <a:rPr lang="ko-KR" alt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장탄수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b="1" dirty="0">
                <a:solidFill>
                  <a:schemeClr val="dk1"/>
                </a:solidFill>
              </a:rPr>
              <a:t>up]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6287931" y="1807427"/>
            <a:ext cx="5655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</a:rPr>
              <a:t>[</a:t>
            </a:r>
            <a:r>
              <a:rPr lang="ko-KR" altLang="en-US" b="1" dirty="0">
                <a:solidFill>
                  <a:schemeClr val="dk1"/>
                </a:solidFill>
              </a:rPr>
              <a:t>생명 </a:t>
            </a:r>
            <a:r>
              <a:rPr lang="en-US" altLang="ko-KR" b="1" dirty="0">
                <a:solidFill>
                  <a:schemeClr val="dk1"/>
                </a:solidFill>
              </a:rPr>
              <a:t>up], [</a:t>
            </a:r>
            <a:r>
              <a:rPr lang="ko-KR" altLang="en-US" b="1" dirty="0">
                <a:solidFill>
                  <a:schemeClr val="dk1"/>
                </a:solidFill>
              </a:rPr>
              <a:t>체력 회복</a:t>
            </a:r>
            <a:r>
              <a:rPr lang="en-US" altLang="ko-KR" b="1" dirty="0">
                <a:solidFill>
                  <a:schemeClr val="dk1"/>
                </a:solidFill>
              </a:rPr>
              <a:t>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26" descr="텍스트, 모니터, 검은색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361" y="1452675"/>
            <a:ext cx="5793862" cy="4585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6" descr="텍스트, 모니터, 전자기기, 스크린샷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08295" y="2115204"/>
            <a:ext cx="5735344" cy="453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9"/>
          <p:cNvGrpSpPr/>
          <p:nvPr/>
        </p:nvGrpSpPr>
        <p:grpSpPr>
          <a:xfrm>
            <a:off x="0" y="-5382"/>
            <a:ext cx="12192000" cy="1162319"/>
            <a:chOff x="0" y="0"/>
            <a:chExt cx="12192000" cy="1162319"/>
          </a:xfrm>
        </p:grpSpPr>
        <p:sp>
          <p:nvSpPr>
            <p:cNvPr id="325" name="Google Shape;325;p29"/>
            <p:cNvSpPr/>
            <p:nvPr/>
          </p:nvSpPr>
          <p:spPr>
            <a:xfrm>
              <a:off x="0" y="0"/>
              <a:ext cx="12192000" cy="116231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6" name="Google Shape;326;p29"/>
            <p:cNvSpPr txBox="1"/>
            <p:nvPr/>
          </p:nvSpPr>
          <p:spPr>
            <a:xfrm>
              <a:off x="1230998" y="350326"/>
              <a:ext cx="97346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altLang="en-US" sz="24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아이템 효과 코드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29"/>
          <p:cNvGrpSpPr/>
          <p:nvPr/>
        </p:nvGrpSpPr>
        <p:grpSpPr>
          <a:xfrm>
            <a:off x="219703" y="142936"/>
            <a:ext cx="849315" cy="849315"/>
            <a:chOff x="219703" y="142936"/>
            <a:chExt cx="849315" cy="849315"/>
          </a:xfrm>
        </p:grpSpPr>
        <p:sp>
          <p:nvSpPr>
            <p:cNvPr id="328" name="Google Shape;328;p29"/>
            <p:cNvSpPr/>
            <p:nvPr/>
          </p:nvSpPr>
          <p:spPr>
            <a:xfrm>
              <a:off x="248361" y="171594"/>
              <a:ext cx="792000" cy="7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29" name="Google Shape;329;p29" descr="텍스트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800000">
              <a:off x="333490" y="256723"/>
              <a:ext cx="621742" cy="6217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98;p14">
            <a:extLst>
              <a:ext uri="{FF2B5EF4-FFF2-40B4-BE49-F238E27FC236}">
                <a16:creationId xmlns:a16="http://schemas.microsoft.com/office/drawing/2014/main" id="{327F6622-D123-A405-15C3-412C9F3852B4}"/>
              </a:ext>
            </a:extLst>
          </p:cNvPr>
          <p:cNvSpPr/>
          <p:nvPr/>
        </p:nvSpPr>
        <p:spPr>
          <a:xfrm>
            <a:off x="248361" y="1313920"/>
            <a:ext cx="5655707" cy="5343828"/>
          </a:xfrm>
          <a:prstGeom prst="roundRect">
            <a:avLst>
              <a:gd name="adj" fmla="val 2459"/>
            </a:avLst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200" b="0" i="0" u="none" strike="noStrike" cap="none" dirty="0">
              <a:solidFill>
                <a:schemeClr val="dk1"/>
              </a:solidFill>
              <a:latin typeface="IBM Plex Mono SemiBold" panose="020B0709050203000203" pitchFamily="49" charset="0"/>
              <a:ea typeface="나눔고딕코딩" panose="020D0009000000000000" pitchFamily="49" charset="-127"/>
              <a:sym typeface="Arial"/>
            </a:endParaRPr>
          </a:p>
        </p:txBody>
      </p:sp>
      <p:sp>
        <p:nvSpPr>
          <p:cNvPr id="17" name="Google Shape;98;p14">
            <a:extLst>
              <a:ext uri="{FF2B5EF4-FFF2-40B4-BE49-F238E27FC236}">
                <a16:creationId xmlns:a16="http://schemas.microsoft.com/office/drawing/2014/main" id="{ACE31178-1EBC-EDA2-6684-2B622BE8726E}"/>
              </a:ext>
            </a:extLst>
          </p:cNvPr>
          <p:cNvSpPr/>
          <p:nvPr/>
        </p:nvSpPr>
        <p:spPr>
          <a:xfrm>
            <a:off x="6283365" y="2633132"/>
            <a:ext cx="5655707" cy="4024615"/>
          </a:xfrm>
          <a:prstGeom prst="roundRect">
            <a:avLst>
              <a:gd name="adj" fmla="val 2459"/>
            </a:avLst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200" b="0" i="0" u="none" strike="noStrike" cap="none" dirty="0">
              <a:solidFill>
                <a:schemeClr val="dk1"/>
              </a:solidFill>
              <a:latin typeface="IBM Plex Mono SemiBold" panose="020B0709050203000203" pitchFamily="49" charset="0"/>
              <a:ea typeface="나눔고딕코딩" panose="020D0009000000000000" pitchFamily="49" charset="-127"/>
              <a:sym typeface="Arial"/>
            </a:endParaRPr>
          </a:p>
        </p:txBody>
      </p:sp>
      <p:sp>
        <p:nvSpPr>
          <p:cNvPr id="21" name="Google Shape;98;p14">
            <a:extLst>
              <a:ext uri="{FF2B5EF4-FFF2-40B4-BE49-F238E27FC236}">
                <a16:creationId xmlns:a16="http://schemas.microsoft.com/office/drawing/2014/main" id="{E985E45D-7FC3-A9C9-68EC-2D2F4F449E49}"/>
              </a:ext>
            </a:extLst>
          </p:cNvPr>
          <p:cNvSpPr/>
          <p:nvPr/>
        </p:nvSpPr>
        <p:spPr>
          <a:xfrm>
            <a:off x="6255164" y="1354478"/>
            <a:ext cx="5683908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</a:t>
            </a:r>
            <a:r>
              <a:rPr lang="ko-KR" altLang="en-US" sz="1600" dirty="0" err="1">
                <a:solidFill>
                  <a:schemeClr val="dk1"/>
                </a:solidFill>
              </a:rPr>
              <a:t>획득시</a:t>
            </a:r>
            <a:r>
              <a:rPr lang="ko-KR" altLang="en-US" sz="1600" dirty="0">
                <a:solidFill>
                  <a:schemeClr val="dk1"/>
                </a:solidFill>
              </a:rPr>
              <a:t> 효과가 적용됨</a:t>
            </a:r>
            <a:endParaRPr lang="ko-KR" alt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D4B936-6CE6-865B-00E9-2DDDE6E81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27" y="1405278"/>
            <a:ext cx="3732906" cy="525247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9FF3DC3-69CC-4170-5A0A-5355712E7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811" y="2768600"/>
            <a:ext cx="2598645" cy="3726566"/>
          </a:xfrm>
          <a:prstGeom prst="rect">
            <a:avLst/>
          </a:prstGeom>
        </p:spPr>
      </p:pic>
      <p:sp>
        <p:nvSpPr>
          <p:cNvPr id="18" name="Google Shape;98;p14">
            <a:extLst>
              <a:ext uri="{FF2B5EF4-FFF2-40B4-BE49-F238E27FC236}">
                <a16:creationId xmlns:a16="http://schemas.microsoft.com/office/drawing/2014/main" id="{76AED855-130C-31B0-737F-6076A767B826}"/>
              </a:ext>
            </a:extLst>
          </p:cNvPr>
          <p:cNvSpPr/>
          <p:nvPr/>
        </p:nvSpPr>
        <p:spPr>
          <a:xfrm>
            <a:off x="6255164" y="1993805"/>
            <a:ext cx="5683908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공격력 아이템 </a:t>
            </a:r>
            <a:r>
              <a:rPr lang="ko-KR" alt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획득시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기준으로 적 전투기에 들어가는 데미지도 달라짐</a:t>
            </a:r>
          </a:p>
        </p:txBody>
      </p:sp>
      <p:sp>
        <p:nvSpPr>
          <p:cNvPr id="19" name="Google Shape;334;p29">
            <a:extLst>
              <a:ext uri="{FF2B5EF4-FFF2-40B4-BE49-F238E27FC236}">
                <a16:creationId xmlns:a16="http://schemas.microsoft.com/office/drawing/2014/main" id="{8AC00C1F-3FA2-C370-C3F9-B61609C106E8}"/>
              </a:ext>
            </a:extLst>
          </p:cNvPr>
          <p:cNvSpPr/>
          <p:nvPr/>
        </p:nvSpPr>
        <p:spPr>
          <a:xfrm>
            <a:off x="2337794" y="1697027"/>
            <a:ext cx="566273" cy="23337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334;p29">
            <a:extLst>
              <a:ext uri="{FF2B5EF4-FFF2-40B4-BE49-F238E27FC236}">
                <a16:creationId xmlns:a16="http://schemas.microsoft.com/office/drawing/2014/main" id="{837BA688-08A6-CEF7-1590-3B8E5ADFE5A3}"/>
              </a:ext>
            </a:extLst>
          </p:cNvPr>
          <p:cNvSpPr/>
          <p:nvPr/>
        </p:nvSpPr>
        <p:spPr>
          <a:xfrm>
            <a:off x="2244306" y="1970697"/>
            <a:ext cx="566273" cy="23337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34;p29">
            <a:extLst>
              <a:ext uri="{FF2B5EF4-FFF2-40B4-BE49-F238E27FC236}">
                <a16:creationId xmlns:a16="http://schemas.microsoft.com/office/drawing/2014/main" id="{3BF76A9F-6D99-EE6D-DA6A-866DD7BBE454}"/>
              </a:ext>
            </a:extLst>
          </p:cNvPr>
          <p:cNvSpPr/>
          <p:nvPr/>
        </p:nvSpPr>
        <p:spPr>
          <a:xfrm>
            <a:off x="2259306" y="4314222"/>
            <a:ext cx="566273" cy="23337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111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7"/>
          <p:cNvGrpSpPr/>
          <p:nvPr/>
        </p:nvGrpSpPr>
        <p:grpSpPr>
          <a:xfrm>
            <a:off x="0" y="-5382"/>
            <a:ext cx="12192000" cy="1162319"/>
            <a:chOff x="0" y="0"/>
            <a:chExt cx="12192000" cy="1162319"/>
          </a:xfrm>
        </p:grpSpPr>
        <p:sp>
          <p:nvSpPr>
            <p:cNvPr id="287" name="Google Shape;287;p27"/>
            <p:cNvSpPr/>
            <p:nvPr/>
          </p:nvSpPr>
          <p:spPr>
            <a:xfrm>
              <a:off x="0" y="0"/>
              <a:ext cx="12192000" cy="116231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8" name="Google Shape;288;p27"/>
            <p:cNvSpPr txBox="1"/>
            <p:nvPr/>
          </p:nvSpPr>
          <p:spPr>
            <a:xfrm>
              <a:off x="1230998" y="350326"/>
              <a:ext cx="97346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sz="2400" b="1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게임 화면 – 게임 오버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27"/>
          <p:cNvGrpSpPr/>
          <p:nvPr/>
        </p:nvGrpSpPr>
        <p:grpSpPr>
          <a:xfrm>
            <a:off x="219703" y="142936"/>
            <a:ext cx="849315" cy="849315"/>
            <a:chOff x="219703" y="142936"/>
            <a:chExt cx="849315" cy="849315"/>
          </a:xfrm>
        </p:grpSpPr>
        <p:sp>
          <p:nvSpPr>
            <p:cNvPr id="290" name="Google Shape;290;p27"/>
            <p:cNvSpPr/>
            <p:nvPr/>
          </p:nvSpPr>
          <p:spPr>
            <a:xfrm>
              <a:off x="248361" y="171594"/>
              <a:ext cx="792000" cy="7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1" name="Google Shape;291;p27" descr="텍스트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800000">
              <a:off x="333490" y="256723"/>
              <a:ext cx="621742" cy="6217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p27"/>
          <p:cNvSpPr txBox="1"/>
          <p:nvPr/>
        </p:nvSpPr>
        <p:spPr>
          <a:xfrm>
            <a:off x="248361" y="6037956"/>
            <a:ext cx="5655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오버 화면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6287931" y="1807427"/>
            <a:ext cx="5655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클리어 화면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27" descr="텍스트, 모니터, 스크린샷, 화면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361" y="1553129"/>
            <a:ext cx="5655708" cy="4484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7" descr="텍스트, 모니터, 스크린샷, 화면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7931" y="2115204"/>
            <a:ext cx="5655708" cy="450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8"/>
          <p:cNvGrpSpPr/>
          <p:nvPr/>
        </p:nvGrpSpPr>
        <p:grpSpPr>
          <a:xfrm>
            <a:off x="0" y="-5382"/>
            <a:ext cx="12192000" cy="1162319"/>
            <a:chOff x="0" y="0"/>
            <a:chExt cx="12192000" cy="1162319"/>
          </a:xfrm>
        </p:grpSpPr>
        <p:sp>
          <p:nvSpPr>
            <p:cNvPr id="301" name="Google Shape;301;p28"/>
            <p:cNvSpPr/>
            <p:nvPr/>
          </p:nvSpPr>
          <p:spPr>
            <a:xfrm>
              <a:off x="0" y="0"/>
              <a:ext cx="12192000" cy="116231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2" name="Google Shape;302;p28"/>
            <p:cNvSpPr txBox="1"/>
            <p:nvPr/>
          </p:nvSpPr>
          <p:spPr>
            <a:xfrm>
              <a:off x="1230998" y="350326"/>
              <a:ext cx="97346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altLang="en-US" sz="24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게임 코드에서 공통적으로 사용하는 구조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28"/>
          <p:cNvGrpSpPr/>
          <p:nvPr/>
        </p:nvGrpSpPr>
        <p:grpSpPr>
          <a:xfrm>
            <a:off x="219703" y="142936"/>
            <a:ext cx="849315" cy="849315"/>
            <a:chOff x="219703" y="142936"/>
            <a:chExt cx="849315" cy="849315"/>
          </a:xfrm>
        </p:grpSpPr>
        <p:sp>
          <p:nvSpPr>
            <p:cNvPr id="304" name="Google Shape;304;p28"/>
            <p:cNvSpPr/>
            <p:nvPr/>
          </p:nvSpPr>
          <p:spPr>
            <a:xfrm>
              <a:off x="248361" y="171594"/>
              <a:ext cx="792000" cy="7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05" name="Google Shape;305;p28" descr="텍스트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800000">
              <a:off x="333490" y="256723"/>
              <a:ext cx="621742" cy="6217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6" name="Google Shape;306;p28" descr="텍스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361" y="1342578"/>
            <a:ext cx="2302108" cy="477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8" descr="텍스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86826" y="1342578"/>
            <a:ext cx="4076700" cy="519369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8"/>
          <p:cNvSpPr/>
          <p:nvPr/>
        </p:nvSpPr>
        <p:spPr>
          <a:xfrm>
            <a:off x="7343384" y="2170324"/>
            <a:ext cx="1977081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7343384" y="2882639"/>
            <a:ext cx="1977081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&amp; 출력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8033194" y="3594954"/>
            <a:ext cx="1977081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캐논 발사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7341941" y="5731899"/>
            <a:ext cx="1977081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상태 확인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8031752" y="4307269"/>
            <a:ext cx="1977081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캐논 이동 &amp; 출력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8031752" y="5019584"/>
            <a:ext cx="1977081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캐논 상태 확인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8"/>
          <p:cNvSpPr/>
          <p:nvPr/>
        </p:nvSpPr>
        <p:spPr>
          <a:xfrm>
            <a:off x="561473" y="1727003"/>
            <a:ext cx="1900990" cy="83994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28"/>
          <p:cNvSpPr/>
          <p:nvPr/>
        </p:nvSpPr>
        <p:spPr>
          <a:xfrm>
            <a:off x="644361" y="3151633"/>
            <a:ext cx="1818102" cy="113941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28"/>
          <p:cNvSpPr/>
          <p:nvPr/>
        </p:nvSpPr>
        <p:spPr>
          <a:xfrm>
            <a:off x="602917" y="4600220"/>
            <a:ext cx="1818102" cy="70971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8;p14">
            <a:extLst>
              <a:ext uri="{FF2B5EF4-FFF2-40B4-BE49-F238E27FC236}">
                <a16:creationId xmlns:a16="http://schemas.microsoft.com/office/drawing/2014/main" id="{C6D6F0AA-D504-988D-69F0-6B96B4A5BC98}"/>
              </a:ext>
            </a:extLst>
          </p:cNvPr>
          <p:cNvSpPr/>
          <p:nvPr/>
        </p:nvSpPr>
        <p:spPr>
          <a:xfrm>
            <a:off x="7341940" y="1354478"/>
            <a:ext cx="4597131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ko-KR" altLang="en-US" sz="1600" dirty="0">
                <a:solidFill>
                  <a:schemeClr val="dk1"/>
                </a:solidFill>
              </a:rPr>
              <a:t>이동 </a:t>
            </a:r>
            <a:r>
              <a:rPr lang="en-US" altLang="ko-KR" sz="1600" dirty="0">
                <a:solidFill>
                  <a:schemeClr val="dk1"/>
                </a:solidFill>
              </a:rPr>
              <a:t>&amp; </a:t>
            </a:r>
            <a:r>
              <a:rPr lang="ko-KR" altLang="en-US" sz="1600" dirty="0">
                <a:solidFill>
                  <a:schemeClr val="dk1"/>
                </a:solidFill>
              </a:rPr>
              <a:t>출력</a:t>
            </a:r>
            <a:r>
              <a:rPr lang="en-US" altLang="ko-KR" sz="1600" dirty="0">
                <a:solidFill>
                  <a:schemeClr val="dk1"/>
                </a:solidFill>
              </a:rPr>
              <a:t>, (</a:t>
            </a:r>
            <a:r>
              <a:rPr lang="ko-KR" altLang="en-US" sz="1600" dirty="0">
                <a:solidFill>
                  <a:schemeClr val="dk1"/>
                </a:solidFill>
              </a:rPr>
              <a:t>공격동작</a:t>
            </a:r>
            <a:r>
              <a:rPr lang="en-US" altLang="ko-KR" sz="1600" dirty="0">
                <a:solidFill>
                  <a:schemeClr val="dk1"/>
                </a:solidFill>
              </a:rPr>
              <a:t>), </a:t>
            </a:r>
            <a:r>
              <a:rPr lang="ko-KR" altLang="en-US" sz="1600" dirty="0">
                <a:solidFill>
                  <a:schemeClr val="dk1"/>
                </a:solidFill>
              </a:rPr>
              <a:t>상태확인</a:t>
            </a:r>
            <a:endParaRPr lang="ko-KR" alt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0"/>
          <p:cNvGrpSpPr/>
          <p:nvPr/>
        </p:nvGrpSpPr>
        <p:grpSpPr>
          <a:xfrm>
            <a:off x="0" y="-5382"/>
            <a:ext cx="12192000" cy="1162319"/>
            <a:chOff x="0" y="0"/>
            <a:chExt cx="12192000" cy="1162319"/>
          </a:xfrm>
        </p:grpSpPr>
        <p:sp>
          <p:nvSpPr>
            <p:cNvPr id="341" name="Google Shape;341;p30"/>
            <p:cNvSpPr/>
            <p:nvPr/>
          </p:nvSpPr>
          <p:spPr>
            <a:xfrm>
              <a:off x="0" y="0"/>
              <a:ext cx="12192000" cy="116231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2" name="Google Shape;342;p30"/>
            <p:cNvSpPr txBox="1"/>
            <p:nvPr/>
          </p:nvSpPr>
          <p:spPr>
            <a:xfrm>
              <a:off x="1230998" y="350326"/>
              <a:ext cx="9734666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altLang="ko-KR" sz="2400" b="1" dirty="0">
                  <a:solidFill>
                    <a:srgbClr val="595959"/>
                  </a:solidFill>
                </a:rPr>
                <a:t>90%</a:t>
              </a:r>
              <a:r>
                <a:rPr lang="ko-KR" altLang="en-US" sz="2400" b="1" dirty="0">
                  <a:solidFill>
                    <a:srgbClr val="595959"/>
                  </a:solidFill>
                </a:rPr>
                <a:t> 해결한 속도 문제</a:t>
              </a:r>
              <a:endParaRPr lang="ko-KR" alt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30"/>
          <p:cNvGrpSpPr/>
          <p:nvPr/>
        </p:nvGrpSpPr>
        <p:grpSpPr>
          <a:xfrm>
            <a:off x="219703" y="142936"/>
            <a:ext cx="849315" cy="849315"/>
            <a:chOff x="219703" y="142936"/>
            <a:chExt cx="849315" cy="849315"/>
          </a:xfrm>
        </p:grpSpPr>
        <p:sp>
          <p:nvSpPr>
            <p:cNvPr id="344" name="Google Shape;344;p30"/>
            <p:cNvSpPr/>
            <p:nvPr/>
          </p:nvSpPr>
          <p:spPr>
            <a:xfrm>
              <a:off x="248361" y="171594"/>
              <a:ext cx="792000" cy="7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45" name="Google Shape;345;p30" descr="텍스트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800000">
              <a:off x="333490" y="256723"/>
              <a:ext cx="621742" cy="6217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6" name="Google Shape;346;p30"/>
          <p:cNvSpPr/>
          <p:nvPr/>
        </p:nvSpPr>
        <p:spPr>
          <a:xfrm>
            <a:off x="248361" y="1427747"/>
            <a:ext cx="5045534" cy="519369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7" name="Google Shape;347;p30" descr="텍스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97122" y="1427748"/>
            <a:ext cx="3558848" cy="519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0" descr="텍스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7923" y="1577246"/>
            <a:ext cx="3249191" cy="193597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0"/>
          <p:cNvSpPr/>
          <p:nvPr/>
        </p:nvSpPr>
        <p:spPr>
          <a:xfrm>
            <a:off x="7928921" y="2160820"/>
            <a:ext cx="3433346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구조체 변수를 배열로 사용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AOS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7927477" y="2873135"/>
            <a:ext cx="3433346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일부 변수는 값 복사로 사용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0"/>
          <p:cNvSpPr/>
          <p:nvPr/>
        </p:nvSpPr>
        <p:spPr>
          <a:xfrm>
            <a:off x="8265804" y="5855930"/>
            <a:ext cx="3433345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사용률이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dirty="0">
                <a:solidFill>
                  <a:schemeClr val="dk1"/>
                </a:solidFill>
              </a:rPr>
              <a:t>20%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줄어들었음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7927477" y="4426898"/>
            <a:ext cx="3434790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멤버 변수들을 배열로 변경함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SOA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0"/>
          <p:cNvSpPr/>
          <p:nvPr/>
        </p:nvSpPr>
        <p:spPr>
          <a:xfrm>
            <a:off x="8265804" y="5143615"/>
            <a:ext cx="3433345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기능이 추가되어도 덜 느려짐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30"/>
          <p:cNvGrpSpPr/>
          <p:nvPr/>
        </p:nvGrpSpPr>
        <p:grpSpPr>
          <a:xfrm>
            <a:off x="7927478" y="1427747"/>
            <a:ext cx="3433344" cy="532815"/>
            <a:chOff x="1236480" y="1938085"/>
            <a:chExt cx="4035474" cy="532815"/>
          </a:xfrm>
        </p:grpSpPr>
        <p:sp>
          <p:nvSpPr>
            <p:cNvPr id="355" name="Google Shape;355;p30"/>
            <p:cNvSpPr/>
            <p:nvPr/>
          </p:nvSpPr>
          <p:spPr>
            <a:xfrm>
              <a:off x="1236480" y="1938085"/>
              <a:ext cx="4035474" cy="532815"/>
            </a:xfrm>
            <a:prstGeom prst="rect">
              <a:avLst/>
            </a:prstGeom>
            <a:solidFill>
              <a:srgbClr val="DDEF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0"/>
            <p:cNvSpPr txBox="1"/>
            <p:nvPr/>
          </p:nvSpPr>
          <p:spPr>
            <a:xfrm>
              <a:off x="1236480" y="2029634"/>
              <a:ext cx="402533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-KR" sz="1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기존 코드의 문제점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7919319" y="3673067"/>
            <a:ext cx="3432873" cy="532815"/>
            <a:chOff x="1236480" y="1938085"/>
            <a:chExt cx="4035474" cy="532815"/>
          </a:xfrm>
        </p:grpSpPr>
        <p:sp>
          <p:nvSpPr>
            <p:cNvPr id="358" name="Google Shape;358;p30"/>
            <p:cNvSpPr/>
            <p:nvPr/>
          </p:nvSpPr>
          <p:spPr>
            <a:xfrm>
              <a:off x="1236480" y="1938085"/>
              <a:ext cx="4035474" cy="532815"/>
            </a:xfrm>
            <a:prstGeom prst="rect">
              <a:avLst/>
            </a:prstGeom>
            <a:solidFill>
              <a:srgbClr val="DDEF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0"/>
            <p:cNvSpPr txBox="1"/>
            <p:nvPr/>
          </p:nvSpPr>
          <p:spPr>
            <a:xfrm>
              <a:off x="1236480" y="2029634"/>
              <a:ext cx="402533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-KR" sz="1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개선 이후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p30"/>
          <p:cNvSpPr/>
          <p:nvPr/>
        </p:nvSpPr>
        <p:spPr>
          <a:xfrm>
            <a:off x="248360" y="1427747"/>
            <a:ext cx="7107609" cy="519369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1" name="Google Shape;361;p30" descr="텍스트이(가) 표시된 사진&#10;&#10;자동 생성된 설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6495" y="1429771"/>
            <a:ext cx="6528304" cy="211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0" descr="텍스트이(가) 표시된 사진&#10;&#10;자동 생성된 설명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9703" y="1427746"/>
            <a:ext cx="11723936" cy="5209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0"/>
            <a:ext cx="12192000" cy="116231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248361" y="171594"/>
            <a:ext cx="792000" cy="79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6" name="Google Shape;96;p14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800000">
            <a:off x="333490" y="256723"/>
            <a:ext cx="621742" cy="62174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1230998" y="350326"/>
            <a:ext cx="27549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1942 게임이란?</a:t>
            </a:r>
            <a:endParaRPr sz="24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95492" y="1512645"/>
            <a:ext cx="5451639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1984년 캡콤에서 출시한 1인칭 슈팅 게임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495492" y="2224960"/>
            <a:ext cx="5451639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슈팅 게임이 발전하는 과정에 큰 영향을 끼친 게임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 descr="지도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 b="5826"/>
          <a:stretch/>
        </p:blipFill>
        <p:spPr>
          <a:xfrm>
            <a:off x="6379755" y="1512645"/>
            <a:ext cx="3420978" cy="371853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101" name="Google Shape;101;p14" descr="텍스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t="1" b="-854"/>
          <a:stretch/>
        </p:blipFill>
        <p:spPr>
          <a:xfrm>
            <a:off x="8456281" y="2855538"/>
            <a:ext cx="3420978" cy="371853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  <p:sp>
        <p:nvSpPr>
          <p:cNvPr id="102" name="Google Shape;102;p14"/>
          <p:cNvSpPr/>
          <p:nvPr/>
        </p:nvSpPr>
        <p:spPr>
          <a:xfrm>
            <a:off x="495491" y="2937275"/>
            <a:ext cx="5451639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다양한 패턴과 종류의 적을 파괴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494049" y="3649590"/>
            <a:ext cx="5451639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드롭 되는 아이템을 획득하여 게임을 클리어하는 게임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494048" y="4361905"/>
            <a:ext cx="5451639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높은 점수를 획득하여 순위 경쟁이 가능함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32"/>
          <p:cNvPicPr preferRelativeResize="0"/>
          <p:nvPr/>
        </p:nvPicPr>
        <p:blipFill rotWithShape="1">
          <a:blip r:embed="rId3">
            <a:alphaModFix/>
          </a:blip>
          <a:srcRect t="7714" b="7711"/>
          <a:stretch/>
        </p:blipFill>
        <p:spPr>
          <a:xfrm>
            <a:off x="0" y="-349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45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32"/>
          <p:cNvSpPr txBox="1"/>
          <p:nvPr/>
        </p:nvSpPr>
        <p:spPr>
          <a:xfrm>
            <a:off x="5479482" y="5010447"/>
            <a:ext cx="58552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ko-KR"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발표를 마칩니다.</a:t>
            </a:r>
            <a:endParaRPr sz="5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0" y="-6998"/>
            <a:ext cx="12192000" cy="40897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32"/>
          <p:cNvSpPr txBox="1"/>
          <p:nvPr/>
        </p:nvSpPr>
        <p:spPr>
          <a:xfrm>
            <a:off x="472340" y="3425501"/>
            <a:ext cx="310414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1705095 이창민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2"/>
          <p:cNvSpPr txBox="1"/>
          <p:nvPr/>
        </p:nvSpPr>
        <p:spPr>
          <a:xfrm>
            <a:off x="472340" y="1855841"/>
            <a:ext cx="704248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ko-KR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1942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ko-KR" sz="4800" b="1" i="0" u="none" strike="noStrike" cap="none">
                <a:solidFill>
                  <a:srgbClr val="3A766F"/>
                </a:solidFill>
                <a:latin typeface="Arial"/>
                <a:ea typeface="Arial"/>
                <a:cs typeface="Arial"/>
                <a:sym typeface="Arial"/>
              </a:rPr>
              <a:t>GAME</a:t>
            </a:r>
            <a:r>
              <a:rPr lang="ko-KR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4800" b="1" i="0" u="none" strike="noStrike" cap="none">
                <a:solidFill>
                  <a:srgbClr val="66BB6A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sz="4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32" descr="텍스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47461" y="1629981"/>
            <a:ext cx="1532021" cy="1532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6"/>
          <p:cNvGrpSpPr/>
          <p:nvPr/>
        </p:nvGrpSpPr>
        <p:grpSpPr>
          <a:xfrm>
            <a:off x="0" y="-5382"/>
            <a:ext cx="12192000" cy="1162319"/>
            <a:chOff x="0" y="0"/>
            <a:chExt cx="12192000" cy="1162319"/>
          </a:xfrm>
        </p:grpSpPr>
        <p:sp>
          <p:nvSpPr>
            <p:cNvPr id="133" name="Google Shape;133;p16"/>
            <p:cNvSpPr/>
            <p:nvPr/>
          </p:nvSpPr>
          <p:spPr>
            <a:xfrm>
              <a:off x="0" y="0"/>
              <a:ext cx="12192000" cy="116231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1230998" y="350326"/>
              <a:ext cx="97346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sz="2400" b="1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메인화면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16"/>
          <p:cNvGrpSpPr/>
          <p:nvPr/>
        </p:nvGrpSpPr>
        <p:grpSpPr>
          <a:xfrm>
            <a:off x="219703" y="142936"/>
            <a:ext cx="849315" cy="849315"/>
            <a:chOff x="219703" y="142936"/>
            <a:chExt cx="849315" cy="849315"/>
          </a:xfrm>
        </p:grpSpPr>
        <p:sp>
          <p:nvSpPr>
            <p:cNvPr id="136" name="Google Shape;136;p16"/>
            <p:cNvSpPr/>
            <p:nvPr/>
          </p:nvSpPr>
          <p:spPr>
            <a:xfrm>
              <a:off x="248361" y="171594"/>
              <a:ext cx="792000" cy="7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37" name="Google Shape;137;p16" descr="텍스트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800000">
              <a:off x="333490" y="256723"/>
              <a:ext cx="621742" cy="6217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8" name="Google Shape;138;p16" descr="텍스트, 모니터, 점수판, 검은색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362" y="1507263"/>
            <a:ext cx="5655708" cy="360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 descr="텍스트, 모니터, 점수판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04872" y="2834122"/>
            <a:ext cx="5655708" cy="360678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 txBox="1"/>
          <p:nvPr/>
        </p:nvSpPr>
        <p:spPr>
          <a:xfrm>
            <a:off x="248361" y="5114047"/>
            <a:ext cx="5655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전 메인화면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6204872" y="2526345"/>
            <a:ext cx="5655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후 메인화면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7"/>
          <p:cNvGrpSpPr/>
          <p:nvPr/>
        </p:nvGrpSpPr>
        <p:grpSpPr>
          <a:xfrm>
            <a:off x="0" y="-5382"/>
            <a:ext cx="12192000" cy="1162319"/>
            <a:chOff x="0" y="0"/>
            <a:chExt cx="12192000" cy="1162319"/>
          </a:xfrm>
        </p:grpSpPr>
        <p:sp>
          <p:nvSpPr>
            <p:cNvPr id="147" name="Google Shape;147;p17"/>
            <p:cNvSpPr/>
            <p:nvPr/>
          </p:nvSpPr>
          <p:spPr>
            <a:xfrm>
              <a:off x="0" y="0"/>
              <a:ext cx="12192000" cy="116231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1230998" y="350326"/>
              <a:ext cx="97346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sz="24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로그인 전 랭킹 화면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219703" y="142936"/>
            <a:ext cx="849315" cy="849315"/>
            <a:chOff x="219703" y="142936"/>
            <a:chExt cx="849315" cy="849315"/>
          </a:xfrm>
        </p:grpSpPr>
        <p:sp>
          <p:nvSpPr>
            <p:cNvPr id="150" name="Google Shape;150;p17"/>
            <p:cNvSpPr/>
            <p:nvPr/>
          </p:nvSpPr>
          <p:spPr>
            <a:xfrm>
              <a:off x="248361" y="171594"/>
              <a:ext cx="792000" cy="7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51" name="Google Shape;151;p17" descr="텍스트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800000">
              <a:off x="333490" y="256723"/>
              <a:ext cx="621742" cy="6217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" name="Google Shape;152;p17"/>
          <p:cNvSpPr txBox="1"/>
          <p:nvPr/>
        </p:nvSpPr>
        <p:spPr>
          <a:xfrm>
            <a:off x="248361" y="5114047"/>
            <a:ext cx="5655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전 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랭킹화면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7" descr="테이블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361" y="1507263"/>
            <a:ext cx="5655708" cy="360678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8;p14">
            <a:extLst>
              <a:ext uri="{FF2B5EF4-FFF2-40B4-BE49-F238E27FC236}">
                <a16:creationId xmlns:a16="http://schemas.microsoft.com/office/drawing/2014/main" id="{7CEC4AA2-F636-698A-FE49-D0C52469A9B4}"/>
              </a:ext>
            </a:extLst>
          </p:cNvPr>
          <p:cNvSpPr/>
          <p:nvPr/>
        </p:nvSpPr>
        <p:spPr>
          <a:xfrm>
            <a:off x="6287933" y="1507263"/>
            <a:ext cx="5451639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순위 표시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9;p14">
            <a:extLst>
              <a:ext uri="{FF2B5EF4-FFF2-40B4-BE49-F238E27FC236}">
                <a16:creationId xmlns:a16="http://schemas.microsoft.com/office/drawing/2014/main" id="{969AF611-3273-4AF8-12B0-F8D845D0C530}"/>
              </a:ext>
            </a:extLst>
          </p:cNvPr>
          <p:cNvSpPr/>
          <p:nvPr/>
        </p:nvSpPr>
        <p:spPr>
          <a:xfrm>
            <a:off x="6287933" y="2219578"/>
            <a:ext cx="5451639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ko-KR" altLang="en-US" sz="1600" dirty="0">
                <a:solidFill>
                  <a:schemeClr val="dk1"/>
                </a:solidFill>
              </a:rPr>
              <a:t>최고 점수를 달성하는데 사용한 아이템 표시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02;p14">
            <a:extLst>
              <a:ext uri="{FF2B5EF4-FFF2-40B4-BE49-F238E27FC236}">
                <a16:creationId xmlns:a16="http://schemas.microsoft.com/office/drawing/2014/main" id="{6FD35636-C609-6EFC-9C2A-6D74CA43888A}"/>
              </a:ext>
            </a:extLst>
          </p:cNvPr>
          <p:cNvSpPr/>
          <p:nvPr/>
        </p:nvSpPr>
        <p:spPr>
          <a:xfrm>
            <a:off x="6287932" y="2931893"/>
            <a:ext cx="5451639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랭킹화면 색상 아이템을 가지고 있다면 반영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8"/>
          <p:cNvGrpSpPr/>
          <p:nvPr/>
        </p:nvGrpSpPr>
        <p:grpSpPr>
          <a:xfrm>
            <a:off x="0" y="-5382"/>
            <a:ext cx="12192000" cy="1162319"/>
            <a:chOff x="0" y="0"/>
            <a:chExt cx="12192000" cy="1162319"/>
          </a:xfrm>
        </p:grpSpPr>
        <p:sp>
          <p:nvSpPr>
            <p:cNvPr id="161" name="Google Shape;161;p18"/>
            <p:cNvSpPr/>
            <p:nvPr/>
          </p:nvSpPr>
          <p:spPr>
            <a:xfrm>
              <a:off x="0" y="0"/>
              <a:ext cx="12192000" cy="116231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1230998" y="350326"/>
              <a:ext cx="97346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sz="24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회원가입</a:t>
              </a:r>
              <a:r>
                <a:rPr lang="en-US" altLang="ko-KR" sz="24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ko-KR" altLang="en-US" sz="24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로그인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18"/>
          <p:cNvGrpSpPr/>
          <p:nvPr/>
        </p:nvGrpSpPr>
        <p:grpSpPr>
          <a:xfrm>
            <a:off x="219703" y="142936"/>
            <a:ext cx="849315" cy="849315"/>
            <a:chOff x="219703" y="142936"/>
            <a:chExt cx="849315" cy="849315"/>
          </a:xfrm>
        </p:grpSpPr>
        <p:sp>
          <p:nvSpPr>
            <p:cNvPr id="164" name="Google Shape;164;p18"/>
            <p:cNvSpPr/>
            <p:nvPr/>
          </p:nvSpPr>
          <p:spPr>
            <a:xfrm>
              <a:off x="248361" y="171594"/>
              <a:ext cx="792000" cy="7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65" name="Google Shape;165;p18" descr="텍스트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800000">
              <a:off x="333490" y="256723"/>
              <a:ext cx="621742" cy="6217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" name="Google Shape;166;p18"/>
          <p:cNvSpPr txBox="1"/>
          <p:nvPr/>
        </p:nvSpPr>
        <p:spPr>
          <a:xfrm>
            <a:off x="248361" y="5114047"/>
            <a:ext cx="5655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6204872" y="2323145"/>
            <a:ext cx="5655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화면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8" descr="텍스트, 점수판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361" y="1436176"/>
            <a:ext cx="5655708" cy="360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83;p19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2318AF30-CCCD-33A5-6AB6-8E2320154C6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04872" y="2630922"/>
            <a:ext cx="5655708" cy="360678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8;p14">
            <a:extLst>
              <a:ext uri="{FF2B5EF4-FFF2-40B4-BE49-F238E27FC236}">
                <a16:creationId xmlns:a16="http://schemas.microsoft.com/office/drawing/2014/main" id="{10A7ED75-718D-A59B-2113-2F3C8CF090F4}"/>
              </a:ext>
            </a:extLst>
          </p:cNvPr>
          <p:cNvSpPr/>
          <p:nvPr/>
        </p:nvSpPr>
        <p:spPr>
          <a:xfrm>
            <a:off x="248361" y="5588196"/>
            <a:ext cx="5655708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600" dirty="0">
                <a:solidFill>
                  <a:schemeClr val="dk1"/>
                </a:solidFill>
              </a:rPr>
              <a:t>회원가입을 </a:t>
            </a:r>
            <a:r>
              <a:rPr lang="ko-KR" altLang="en-US" sz="1600" dirty="0" err="1">
                <a:solidFill>
                  <a:schemeClr val="dk1"/>
                </a:solidFill>
              </a:rPr>
              <a:t>할때</a:t>
            </a:r>
            <a:r>
              <a:rPr lang="ko-KR" altLang="en-US" sz="1600" dirty="0">
                <a:solidFill>
                  <a:schemeClr val="dk1"/>
                </a:solidFill>
              </a:rPr>
              <a:t> </a:t>
            </a:r>
            <a:r>
              <a:rPr lang="en-US" altLang="ko-KR" sz="1600" dirty="0">
                <a:solidFill>
                  <a:schemeClr val="dk1"/>
                </a:solidFill>
              </a:rPr>
              <a:t>DB</a:t>
            </a:r>
            <a:r>
              <a:rPr lang="ko-KR" altLang="en-US" sz="1600" dirty="0">
                <a:solidFill>
                  <a:schemeClr val="dk1"/>
                </a:solidFill>
              </a:rPr>
              <a:t>에 데이터 생성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98;p14">
            <a:extLst>
              <a:ext uri="{FF2B5EF4-FFF2-40B4-BE49-F238E27FC236}">
                <a16:creationId xmlns:a16="http://schemas.microsoft.com/office/drawing/2014/main" id="{C97A9433-8667-B197-6502-B5950648C5E4}"/>
              </a:ext>
            </a:extLst>
          </p:cNvPr>
          <p:cNvSpPr/>
          <p:nvPr/>
        </p:nvSpPr>
        <p:spPr>
          <a:xfrm>
            <a:off x="6204872" y="1648280"/>
            <a:ext cx="5655708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로그인을 하면 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에서 데이터를 불러와서 변수에 저장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0"/>
          <p:cNvGrpSpPr/>
          <p:nvPr/>
        </p:nvGrpSpPr>
        <p:grpSpPr>
          <a:xfrm>
            <a:off x="0" y="-5382"/>
            <a:ext cx="12192000" cy="1162319"/>
            <a:chOff x="0" y="0"/>
            <a:chExt cx="12192000" cy="1162319"/>
          </a:xfrm>
        </p:grpSpPr>
        <p:sp>
          <p:nvSpPr>
            <p:cNvPr id="189" name="Google Shape;189;p20"/>
            <p:cNvSpPr/>
            <p:nvPr/>
          </p:nvSpPr>
          <p:spPr>
            <a:xfrm>
              <a:off x="0" y="0"/>
              <a:ext cx="12192000" cy="116231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190;p20"/>
            <p:cNvSpPr txBox="1"/>
            <p:nvPr/>
          </p:nvSpPr>
          <p:spPr>
            <a:xfrm>
              <a:off x="1230998" y="350326"/>
              <a:ext cx="97346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sz="24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로그인 </a:t>
              </a:r>
              <a:r>
                <a:rPr lang="ko-KR" altLang="en-US" sz="24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후 </a:t>
              </a:r>
              <a:r>
                <a:rPr lang="ko-KR" sz="24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랭킹 화면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20"/>
          <p:cNvGrpSpPr/>
          <p:nvPr/>
        </p:nvGrpSpPr>
        <p:grpSpPr>
          <a:xfrm>
            <a:off x="219703" y="142936"/>
            <a:ext cx="849315" cy="849315"/>
            <a:chOff x="219703" y="142936"/>
            <a:chExt cx="849315" cy="849315"/>
          </a:xfrm>
        </p:grpSpPr>
        <p:sp>
          <p:nvSpPr>
            <p:cNvPr id="192" name="Google Shape;192;p20"/>
            <p:cNvSpPr/>
            <p:nvPr/>
          </p:nvSpPr>
          <p:spPr>
            <a:xfrm>
              <a:off x="248361" y="171594"/>
              <a:ext cx="792000" cy="7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93" name="Google Shape;193;p20" descr="텍스트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800000">
              <a:off x="333490" y="256723"/>
              <a:ext cx="621742" cy="6217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Google Shape;194;p20"/>
          <p:cNvSpPr txBox="1"/>
          <p:nvPr/>
        </p:nvSpPr>
        <p:spPr>
          <a:xfrm>
            <a:off x="248361" y="5114047"/>
            <a:ext cx="5655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 화면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0" descr="텍스트, 모니터, 검은색, 화면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361" y="1507263"/>
            <a:ext cx="5655708" cy="360678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8;p14">
            <a:extLst>
              <a:ext uri="{FF2B5EF4-FFF2-40B4-BE49-F238E27FC236}">
                <a16:creationId xmlns:a16="http://schemas.microsoft.com/office/drawing/2014/main" id="{99B0FF35-78FA-915A-3101-CD258D7FE93B}"/>
              </a:ext>
            </a:extLst>
          </p:cNvPr>
          <p:cNvSpPr/>
          <p:nvPr/>
        </p:nvSpPr>
        <p:spPr>
          <a:xfrm>
            <a:off x="6287933" y="1507263"/>
            <a:ext cx="5451639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600" dirty="0">
                <a:solidFill>
                  <a:schemeClr val="dk1"/>
                </a:solidFill>
              </a:rPr>
              <a:t>상단에 로그인 한 유저의 정보 표시</a:t>
            </a:r>
            <a:r>
              <a:rPr lang="en-US" altLang="ko-KR" sz="1600" dirty="0">
                <a:solidFill>
                  <a:schemeClr val="dk1"/>
                </a:solidFill>
              </a:rPr>
              <a:t>	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9;p14">
            <a:extLst>
              <a:ext uri="{FF2B5EF4-FFF2-40B4-BE49-F238E27FC236}">
                <a16:creationId xmlns:a16="http://schemas.microsoft.com/office/drawing/2014/main" id="{E350CBFA-2E81-8C3E-A124-A1957BB1161B}"/>
              </a:ext>
            </a:extLst>
          </p:cNvPr>
          <p:cNvSpPr/>
          <p:nvPr/>
        </p:nvSpPr>
        <p:spPr>
          <a:xfrm>
            <a:off x="6287933" y="2219578"/>
            <a:ext cx="5451639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ko-KR" altLang="en-US" sz="1600" dirty="0">
                <a:solidFill>
                  <a:schemeClr val="dk1"/>
                </a:solidFill>
              </a:rPr>
              <a:t>적용중인 치장 아이템에 따라 모양과 색상이 다름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02;p14">
            <a:extLst>
              <a:ext uri="{FF2B5EF4-FFF2-40B4-BE49-F238E27FC236}">
                <a16:creationId xmlns:a16="http://schemas.microsoft.com/office/drawing/2014/main" id="{60E3E7FE-651C-AF1E-2A2A-61CB1991763A}"/>
              </a:ext>
            </a:extLst>
          </p:cNvPr>
          <p:cNvSpPr/>
          <p:nvPr/>
        </p:nvSpPr>
        <p:spPr>
          <a:xfrm>
            <a:off x="6287932" y="2931893"/>
            <a:ext cx="5451639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8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위까지의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순위 표시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E6433A75-FA48-E346-404B-D743B3D25EA6}"/>
              </a:ext>
            </a:extLst>
          </p:cNvPr>
          <p:cNvSpPr/>
          <p:nvPr/>
        </p:nvSpPr>
        <p:spPr>
          <a:xfrm>
            <a:off x="6287933" y="3644208"/>
            <a:ext cx="5451639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600" dirty="0">
                <a:solidFill>
                  <a:schemeClr val="dk1"/>
                </a:solidFill>
              </a:rPr>
              <a:t> 최고 점수를 달성하는데 사용한 아이템 표시</a:t>
            </a:r>
            <a:endParaRPr lang="ko-KR" alt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99;p14">
            <a:extLst>
              <a:ext uri="{FF2B5EF4-FFF2-40B4-BE49-F238E27FC236}">
                <a16:creationId xmlns:a16="http://schemas.microsoft.com/office/drawing/2014/main" id="{A03CE96B-2885-BC73-3DFB-1155782329DA}"/>
              </a:ext>
            </a:extLst>
          </p:cNvPr>
          <p:cNvSpPr/>
          <p:nvPr/>
        </p:nvSpPr>
        <p:spPr>
          <a:xfrm>
            <a:off x="6287933" y="4356523"/>
            <a:ext cx="5451639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랭킹화면 색상 아이템을 가지고 있다면 반영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1"/>
          <p:cNvGrpSpPr/>
          <p:nvPr/>
        </p:nvGrpSpPr>
        <p:grpSpPr>
          <a:xfrm>
            <a:off x="0" y="-5382"/>
            <a:ext cx="12192000" cy="1162319"/>
            <a:chOff x="0" y="0"/>
            <a:chExt cx="12192000" cy="1162319"/>
          </a:xfrm>
        </p:grpSpPr>
        <p:sp>
          <p:nvSpPr>
            <p:cNvPr id="203" name="Google Shape;203;p21"/>
            <p:cNvSpPr/>
            <p:nvPr/>
          </p:nvSpPr>
          <p:spPr>
            <a:xfrm>
              <a:off x="0" y="0"/>
              <a:ext cx="12192000" cy="116231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1230998" y="350326"/>
              <a:ext cx="97346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sz="2400" b="1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상점 화면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21"/>
          <p:cNvGrpSpPr/>
          <p:nvPr/>
        </p:nvGrpSpPr>
        <p:grpSpPr>
          <a:xfrm>
            <a:off x="219703" y="142936"/>
            <a:ext cx="849315" cy="849315"/>
            <a:chOff x="219703" y="142936"/>
            <a:chExt cx="849315" cy="849315"/>
          </a:xfrm>
        </p:grpSpPr>
        <p:sp>
          <p:nvSpPr>
            <p:cNvPr id="206" name="Google Shape;206;p21"/>
            <p:cNvSpPr/>
            <p:nvPr/>
          </p:nvSpPr>
          <p:spPr>
            <a:xfrm>
              <a:off x="248361" y="171594"/>
              <a:ext cx="792000" cy="7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7" name="Google Shape;207;p21" descr="텍스트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800000">
              <a:off x="333490" y="256723"/>
              <a:ext cx="621742" cy="6217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Google Shape;208;p21"/>
          <p:cNvSpPr txBox="1"/>
          <p:nvPr/>
        </p:nvSpPr>
        <p:spPr>
          <a:xfrm>
            <a:off x="248361" y="5114047"/>
            <a:ext cx="5655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화면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6204872" y="2526345"/>
            <a:ext cx="5655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화면 – 아이템 설명창, 구매 기능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1" descr="텍스트, 모니터, 검은색, 점수판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361" y="1507263"/>
            <a:ext cx="5655708" cy="360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 descr="텍스트, 점수판, 검은색, 명판이(가) 표시된 사진&#10;&#10;자동 생성된 설명">
            <a:extLst>
              <a:ext uri="{FF2B5EF4-FFF2-40B4-BE49-F238E27FC236}">
                <a16:creationId xmlns:a16="http://schemas.microsoft.com/office/drawing/2014/main" id="{1A2E7968-54F5-588F-E43D-159629BFB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637" y="2834122"/>
            <a:ext cx="5708943" cy="3606785"/>
          </a:xfrm>
          <a:prstGeom prst="rect">
            <a:avLst/>
          </a:prstGeom>
        </p:spPr>
      </p:pic>
      <p:sp>
        <p:nvSpPr>
          <p:cNvPr id="12" name="Google Shape;98;p14">
            <a:extLst>
              <a:ext uri="{FF2B5EF4-FFF2-40B4-BE49-F238E27FC236}">
                <a16:creationId xmlns:a16="http://schemas.microsoft.com/office/drawing/2014/main" id="{1F4A8CF0-2CB1-C896-4FC0-7B14FB916CE6}"/>
              </a:ext>
            </a:extLst>
          </p:cNvPr>
          <p:cNvSpPr/>
          <p:nvPr/>
        </p:nvSpPr>
        <p:spPr>
          <a:xfrm>
            <a:off x="6096000" y="1264277"/>
            <a:ext cx="5764580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600" dirty="0">
                <a:solidFill>
                  <a:schemeClr val="dk1"/>
                </a:solidFill>
              </a:rPr>
              <a:t> 항목별로 최대 보유 가능 개수가 정해져 있음</a:t>
            </a:r>
            <a:r>
              <a:rPr lang="en-US" altLang="ko-KR" sz="1600" dirty="0">
                <a:solidFill>
                  <a:schemeClr val="dk1"/>
                </a:solidFill>
              </a:rPr>
              <a:t>	</a:t>
            </a:r>
            <a:endParaRPr lang="ko-KR" alt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9;p14">
            <a:extLst>
              <a:ext uri="{FF2B5EF4-FFF2-40B4-BE49-F238E27FC236}">
                <a16:creationId xmlns:a16="http://schemas.microsoft.com/office/drawing/2014/main" id="{57DD5EDC-D5BE-1A37-1032-5B108592A147}"/>
              </a:ext>
            </a:extLst>
          </p:cNvPr>
          <p:cNvSpPr/>
          <p:nvPr/>
        </p:nvSpPr>
        <p:spPr>
          <a:xfrm>
            <a:off x="248361" y="5550323"/>
            <a:ext cx="5655708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보유중인 항목의 수량도 표시해준다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B2B77274-6832-8E77-4F66-257C3390FE95}"/>
              </a:ext>
            </a:extLst>
          </p:cNvPr>
          <p:cNvSpPr/>
          <p:nvPr/>
        </p:nvSpPr>
        <p:spPr>
          <a:xfrm>
            <a:off x="6096000" y="1927706"/>
            <a:ext cx="5764580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600" dirty="0">
                <a:solidFill>
                  <a:schemeClr val="dk1"/>
                </a:solidFill>
              </a:rPr>
              <a:t> 치장 아이템은 </a:t>
            </a:r>
            <a:r>
              <a:rPr lang="en-US" altLang="ko-KR" sz="1600" dirty="0">
                <a:solidFill>
                  <a:schemeClr val="dk1"/>
                </a:solidFill>
              </a:rPr>
              <a:t>1</a:t>
            </a:r>
            <a:r>
              <a:rPr lang="ko-KR" altLang="en-US" sz="1600" dirty="0">
                <a:solidFill>
                  <a:schemeClr val="dk1"/>
                </a:solidFill>
              </a:rPr>
              <a:t>개씩만 구매 가능하며 판매를 하면 기본 설정으로 변경됨</a:t>
            </a:r>
            <a:endParaRPr lang="ko-KR" alt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1"/>
          <p:cNvGrpSpPr/>
          <p:nvPr/>
        </p:nvGrpSpPr>
        <p:grpSpPr>
          <a:xfrm>
            <a:off x="0" y="-5382"/>
            <a:ext cx="12192000" cy="1162319"/>
            <a:chOff x="0" y="0"/>
            <a:chExt cx="12192000" cy="1162319"/>
          </a:xfrm>
        </p:grpSpPr>
        <p:sp>
          <p:nvSpPr>
            <p:cNvPr id="203" name="Google Shape;203;p21"/>
            <p:cNvSpPr/>
            <p:nvPr/>
          </p:nvSpPr>
          <p:spPr>
            <a:xfrm>
              <a:off x="0" y="0"/>
              <a:ext cx="12192000" cy="116231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1230998" y="350326"/>
              <a:ext cx="97346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sz="24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상점 화면</a:t>
              </a:r>
              <a:r>
                <a:rPr lang="ko-KR" altLang="en-US" sz="24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에서 신경 쓴 </a:t>
              </a:r>
              <a:r>
                <a:rPr lang="en-US" altLang="ko-KR" sz="24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UI </a:t>
              </a:r>
              <a:r>
                <a:rPr lang="ko-KR" altLang="en-US" sz="2400" b="1" i="0" u="none" strike="noStrike" cap="none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부분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21"/>
          <p:cNvGrpSpPr/>
          <p:nvPr/>
        </p:nvGrpSpPr>
        <p:grpSpPr>
          <a:xfrm>
            <a:off x="219703" y="142936"/>
            <a:ext cx="849315" cy="849315"/>
            <a:chOff x="219703" y="142936"/>
            <a:chExt cx="849315" cy="849315"/>
          </a:xfrm>
        </p:grpSpPr>
        <p:sp>
          <p:nvSpPr>
            <p:cNvPr id="206" name="Google Shape;206;p21"/>
            <p:cNvSpPr/>
            <p:nvPr/>
          </p:nvSpPr>
          <p:spPr>
            <a:xfrm>
              <a:off x="248361" y="171594"/>
              <a:ext cx="792000" cy="7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7" name="Google Shape;207;p21" descr="텍스트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800000">
              <a:off x="333490" y="256723"/>
              <a:ext cx="621742" cy="6217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98;p14">
            <a:extLst>
              <a:ext uri="{FF2B5EF4-FFF2-40B4-BE49-F238E27FC236}">
                <a16:creationId xmlns:a16="http://schemas.microsoft.com/office/drawing/2014/main" id="{537CAEBA-E80B-18C0-A1FE-9900FFF10102}"/>
              </a:ext>
            </a:extLst>
          </p:cNvPr>
          <p:cNvSpPr/>
          <p:nvPr/>
        </p:nvSpPr>
        <p:spPr>
          <a:xfrm>
            <a:off x="6287933" y="1322736"/>
            <a:ext cx="5451639" cy="116231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설명 글이 바뀔 때마다 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system(</a:t>
            </a:r>
            <a:r>
              <a:rPr lang="en-US" altLang="ko-KR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하면</a:t>
            </a:r>
            <a:endParaRPr lang="en-US" altLang="ko-KR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altLang="ko-KR" sz="400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화면전체가 깜박거려서 미리보기 창 크기만큼만</a:t>
            </a:r>
            <a:endParaRPr lang="en-US" altLang="ko-KR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altLang="ko-KR" sz="400" dirty="0">
                <a:solidFill>
                  <a:schemeClr val="dk1"/>
                </a:solidFill>
              </a:rPr>
              <a:t>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공백으로 지워서 자연스럽게 </a:t>
            </a:r>
            <a:r>
              <a:rPr lang="ko-KR" alt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보이도록함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98;p14">
            <a:extLst>
              <a:ext uri="{FF2B5EF4-FFF2-40B4-BE49-F238E27FC236}">
                <a16:creationId xmlns:a16="http://schemas.microsoft.com/office/drawing/2014/main" id="{E5263AE0-ACDF-EC63-BB3C-3550B9EC45E7}"/>
              </a:ext>
            </a:extLst>
          </p:cNvPr>
          <p:cNvSpPr/>
          <p:nvPr/>
        </p:nvSpPr>
        <p:spPr>
          <a:xfrm>
            <a:off x="248361" y="1322736"/>
            <a:ext cx="5655707" cy="5343828"/>
          </a:xfrm>
          <a:prstGeom prst="roundRect">
            <a:avLst>
              <a:gd name="adj" fmla="val 2459"/>
            </a:avLst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nn-NO" altLang="ko-KR" sz="1200" dirty="0">
                <a:solidFill>
                  <a:schemeClr val="accent6">
                    <a:lumMod val="75000"/>
                  </a:schemeClr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//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화면 지워주는 부분</a:t>
            </a:r>
            <a:endParaRPr lang="nn-NO" altLang="ko-KR" sz="1200" dirty="0">
              <a:solidFill>
                <a:schemeClr val="accent6">
                  <a:lumMod val="75000"/>
                </a:schemeClr>
              </a:solidFill>
              <a:latin typeface="IBM Plex Mono SemiBold" panose="020B0709050203000203" pitchFamily="49" charset="0"/>
              <a:ea typeface="나눔고딕코딩" panose="020D0009000000000000" pitchFamily="49" charset="-127"/>
            </a:endParaRPr>
          </a:p>
          <a:p>
            <a:r>
              <a:rPr lang="nn-NO" altLang="ko-KR" sz="1200" dirty="0">
                <a:solidFill>
                  <a:srgbClr val="0000FF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for</a:t>
            </a:r>
            <a:r>
              <a:rPr lang="nn-NO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 i = 4; i &lt; 24; i++)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gotoxy</a:t>
            </a:r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(59, </a:t>
            </a:r>
            <a:r>
              <a:rPr lang="en-US" altLang="ko-KR" sz="1200" dirty="0" err="1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"                                     "</a:t>
            </a:r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IBM Plex Mono SemiBold" panose="020B0709050203000203" pitchFamily="49" charset="0"/>
              <a:ea typeface="나눔고딕코딩" panose="020D0009000000000000" pitchFamily="49" charset="-127"/>
            </a:endParaRPr>
          </a:p>
          <a:p>
            <a:r>
              <a:rPr lang="nn-NO" altLang="ko-KR" sz="1200" dirty="0">
                <a:solidFill>
                  <a:schemeClr val="accent6">
                    <a:lumMod val="75000"/>
                  </a:schemeClr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//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항목 번호에 따라 새로 출력</a:t>
            </a:r>
            <a:endParaRPr lang="ko-KR" altLang="en-US" sz="1200" dirty="0">
              <a:solidFill>
                <a:srgbClr val="000000"/>
              </a:solidFill>
              <a:latin typeface="IBM Plex Mono SemiBold" panose="020B0709050203000203" pitchFamily="49" charset="0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switch</a:t>
            </a:r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 (</a:t>
            </a:r>
            <a:r>
              <a:rPr lang="en-US" altLang="ko-KR" sz="1200" dirty="0" err="1">
                <a:solidFill>
                  <a:srgbClr val="80808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list_num</a:t>
            </a:r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 4: </a:t>
            </a:r>
            <a:r>
              <a:rPr lang="nn-NO" altLang="ko-KR" sz="1200" dirty="0">
                <a:solidFill>
                  <a:schemeClr val="accent6">
                    <a:lumMod val="75000"/>
                  </a:schemeClr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//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Y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좌표값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 기준</a:t>
            </a:r>
            <a:endParaRPr lang="en-US" altLang="ko-KR" sz="1200" dirty="0">
              <a:solidFill>
                <a:srgbClr val="000000"/>
              </a:solidFill>
              <a:latin typeface="IBM Plex Mono SemiBold" panose="020B0709050203000203" pitchFamily="49" charset="0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IBM Plex Mono SemiBold" panose="020B0709050203000203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 6:</a:t>
            </a:r>
          </a:p>
          <a:p>
            <a:r>
              <a:rPr lang="en-US" altLang="ko-KR" sz="1200" dirty="0"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IBM Plex Mono SemiBold" panose="020B0709050203000203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돋움체" panose="020B0609000101010101" pitchFamily="49" charset="-127"/>
              </a:rPr>
              <a:t>;</a:t>
            </a:r>
            <a:endParaRPr lang="en-US" altLang="ko-KR" sz="1200" dirty="0">
              <a:latin typeface="IBM Plex Mono SemiBold" panose="020B0709050203000203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8</a:t>
            </a:r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:</a:t>
            </a:r>
          </a:p>
          <a:p>
            <a:r>
              <a:rPr lang="en-US" altLang="ko-KR" sz="1200" dirty="0"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IBM Plex Mono SemiBold" panose="020B0709050203000203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10</a:t>
            </a:r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:</a:t>
            </a:r>
          </a:p>
          <a:p>
            <a:r>
              <a:rPr lang="en-US" altLang="ko-KR" sz="1200" dirty="0"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IBM Plex Mono SemiBold" panose="020B0709050203000203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...</a:t>
            </a:r>
          </a:p>
          <a:p>
            <a:endParaRPr lang="en-US" altLang="ko-KR" sz="1200" dirty="0">
              <a:solidFill>
                <a:srgbClr val="000000"/>
              </a:solidFill>
              <a:latin typeface="IBM Plex Mono SemiBold" panose="020B0709050203000203" pitchFamily="49" charset="0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 18:</a:t>
            </a:r>
          </a:p>
          <a:p>
            <a:r>
              <a:rPr lang="en-US" altLang="ko-KR" sz="1200" dirty="0"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IBM Plex Mono SemiBold" panose="020B0709050203000203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돋움체" panose="020B0609000101010101" pitchFamily="49" charset="-127"/>
              </a:rPr>
              <a:t>;</a:t>
            </a:r>
            <a:endParaRPr lang="en-US" altLang="ko-KR" sz="1200" dirty="0">
              <a:solidFill>
                <a:srgbClr val="000000"/>
              </a:solidFill>
              <a:latin typeface="IBM Plex Mono SemiBold" panose="020B0709050203000203" pitchFamily="49" charset="0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 20:</a:t>
            </a:r>
          </a:p>
          <a:p>
            <a:r>
              <a:rPr lang="en-US" altLang="ko-KR" sz="1200" dirty="0"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IBM Plex Mono SemiBold" panose="020B0709050203000203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돋움체" panose="020B0609000101010101" pitchFamily="49" charset="-127"/>
              </a:rPr>
              <a:t>;</a:t>
            </a:r>
            <a:endParaRPr lang="en-US" altLang="ko-KR" sz="1200" dirty="0">
              <a:solidFill>
                <a:srgbClr val="000000"/>
              </a:solidFill>
              <a:latin typeface="IBM Plex Mono SemiBold" panose="020B0709050203000203" pitchFamily="49" charset="0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 22:</a:t>
            </a:r>
          </a:p>
          <a:p>
            <a:r>
              <a:rPr lang="en-US" altLang="ko-KR" sz="1200" dirty="0"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IBM Plex Mono SemiBold" panose="020B0709050203000203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IBM Plex Mono SemiBold" panose="020B0709050203000203" pitchFamily="49" charset="0"/>
                <a:ea typeface="돋움체" panose="020B0609000101010101" pitchFamily="49" charset="-127"/>
              </a:rPr>
              <a:t>;</a:t>
            </a:r>
            <a:endParaRPr lang="en-US" altLang="ko-KR" sz="1200" dirty="0">
              <a:solidFill>
                <a:srgbClr val="000000"/>
              </a:solidFill>
              <a:latin typeface="IBM Plex Mono SemiBold" panose="020B0709050203000203" pitchFamily="49" charset="0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latin typeface="IBM Plex Mono SemiBold" panose="020B0709050203000203" pitchFamily="49" charset="0"/>
                <a:ea typeface="나눔고딕코딩" panose="020D0009000000000000" pitchFamily="49" charset="-127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IBM Plex Mono SemiBold" panose="020B0709050203000203" pitchFamily="49" charset="0"/>
              <a:ea typeface="나눔고딕코딩" panose="020D0009000000000000" pitchFamily="49" charset="-127"/>
            </a:endParaRPr>
          </a:p>
          <a:p>
            <a:endParaRPr sz="1200" b="0" i="0" u="none" strike="noStrike" cap="none" dirty="0">
              <a:solidFill>
                <a:schemeClr val="dk1"/>
              </a:solidFill>
              <a:latin typeface="IBM Plex Mono SemiBold" panose="020B0709050203000203" pitchFamily="49" charset="0"/>
              <a:ea typeface="나눔고딕코딩" panose="020D0009000000000000" pitchFamily="49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62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2"/>
          <p:cNvGrpSpPr/>
          <p:nvPr/>
        </p:nvGrpSpPr>
        <p:grpSpPr>
          <a:xfrm>
            <a:off x="0" y="-5382"/>
            <a:ext cx="12192000" cy="1162319"/>
            <a:chOff x="0" y="0"/>
            <a:chExt cx="12192000" cy="1162319"/>
          </a:xfrm>
        </p:grpSpPr>
        <p:sp>
          <p:nvSpPr>
            <p:cNvPr id="217" name="Google Shape;217;p22"/>
            <p:cNvSpPr/>
            <p:nvPr/>
          </p:nvSpPr>
          <p:spPr>
            <a:xfrm>
              <a:off x="0" y="0"/>
              <a:ext cx="12192000" cy="116231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22"/>
            <p:cNvSpPr txBox="1"/>
            <p:nvPr/>
          </p:nvSpPr>
          <p:spPr>
            <a:xfrm>
              <a:off x="1230998" y="350326"/>
              <a:ext cx="97346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sz="2400" b="1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게임 화면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22"/>
          <p:cNvGrpSpPr/>
          <p:nvPr/>
        </p:nvGrpSpPr>
        <p:grpSpPr>
          <a:xfrm>
            <a:off x="219703" y="142936"/>
            <a:ext cx="849315" cy="849315"/>
            <a:chOff x="219703" y="142936"/>
            <a:chExt cx="849315" cy="849315"/>
          </a:xfrm>
        </p:grpSpPr>
        <p:sp>
          <p:nvSpPr>
            <p:cNvPr id="220" name="Google Shape;220;p22"/>
            <p:cNvSpPr/>
            <p:nvPr/>
          </p:nvSpPr>
          <p:spPr>
            <a:xfrm>
              <a:off x="248361" y="171594"/>
              <a:ext cx="792000" cy="7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21" name="Google Shape;221;p22" descr="텍스트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800000">
              <a:off x="333490" y="256723"/>
              <a:ext cx="621742" cy="6217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22"/>
          <p:cNvSpPr txBox="1"/>
          <p:nvPr/>
        </p:nvSpPr>
        <p:spPr>
          <a:xfrm>
            <a:off x="248361" y="5935134"/>
            <a:ext cx="5655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시작 전 도움말 화면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6204872" y="2029023"/>
            <a:ext cx="5655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실행 화면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2" descr="텍스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361" y="1537452"/>
            <a:ext cx="5519469" cy="4397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2" descr="텍스트, 모니터, 화면, 스크린샷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82994" y="2336800"/>
            <a:ext cx="5377586" cy="42846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8;p14">
            <a:extLst>
              <a:ext uri="{FF2B5EF4-FFF2-40B4-BE49-F238E27FC236}">
                <a16:creationId xmlns:a16="http://schemas.microsoft.com/office/drawing/2014/main" id="{1F2B3C7F-6D6F-CF24-2789-9C2E34371EE0}"/>
              </a:ext>
            </a:extLst>
          </p:cNvPr>
          <p:cNvSpPr/>
          <p:nvPr/>
        </p:nvSpPr>
        <p:spPr>
          <a:xfrm>
            <a:off x="6482994" y="1291802"/>
            <a:ext cx="5377586" cy="4912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ko-KR" sz="1600" dirty="0">
                <a:solidFill>
                  <a:schemeClr val="dk1"/>
                </a:solidFill>
              </a:rPr>
              <a:t> </a:t>
            </a:r>
            <a:r>
              <a:rPr lang="ko-KR" altLang="en-US" sz="1600" dirty="0">
                <a:solidFill>
                  <a:schemeClr val="dk1"/>
                </a:solidFill>
              </a:rPr>
              <a:t>상점 아이템 모두 반영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ko-KR" altLang="en-US" sz="1600" dirty="0">
                <a:solidFill>
                  <a:schemeClr val="dk1"/>
                </a:solidFill>
              </a:rPr>
              <a:t>추가 점수 아이템은 자동 적용</a:t>
            </a:r>
            <a:endParaRPr lang="ko-KR" alt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534</Words>
  <Application>Microsoft Office PowerPoint</Application>
  <PresentationFormat>와이드스크린</PresentationFormat>
  <Paragraphs>119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Malgun Gothic</vt:lpstr>
      <vt:lpstr>Arial</vt:lpstr>
      <vt:lpstr>IBM Plex Mono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chm209 _</dc:creator>
  <cp:lastModifiedBy>_ chm209</cp:lastModifiedBy>
  <cp:revision>131</cp:revision>
  <dcterms:modified xsi:type="dcterms:W3CDTF">2022-06-04T14:35:06Z</dcterms:modified>
</cp:coreProperties>
</file>