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75" d="100"/>
          <a:sy n="75" d="100"/>
        </p:scale>
        <p:origin x="57"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3F771A-6A80-580F-1941-3213E53583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F04A7E-8D97-4FB1-BDF6-14C24935C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E9ABB5-9E2D-EF55-415E-D8FD7D6C8FE9}"/>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5" name="页脚占位符 4">
            <a:extLst>
              <a:ext uri="{FF2B5EF4-FFF2-40B4-BE49-F238E27FC236}">
                <a16:creationId xmlns:a16="http://schemas.microsoft.com/office/drawing/2014/main" id="{69925838-DB92-96B0-589D-6BBD84DF74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2BC07E-9A81-0CCB-59CC-B50EF1CF94F4}"/>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40440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E5246-3B6D-B947-1B9C-304B8327C7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710F0C-6F04-C2E8-130D-7A15E41715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B6C73-E881-C68B-642A-2F5AF79F61B0}"/>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5" name="页脚占位符 4">
            <a:extLst>
              <a:ext uri="{FF2B5EF4-FFF2-40B4-BE49-F238E27FC236}">
                <a16:creationId xmlns:a16="http://schemas.microsoft.com/office/drawing/2014/main" id="{5DC17408-EEE3-FFA2-4752-16739E1B4E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AC2ABD-9375-E918-742B-0EC5BA4BE711}"/>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1128097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1BB9A0-889B-8BEF-968A-0B168D08E4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0BF499-E506-E560-45A5-D85E392724A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4E008E-166E-8452-A7EA-839B8E99FF10}"/>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5" name="页脚占位符 4">
            <a:extLst>
              <a:ext uri="{FF2B5EF4-FFF2-40B4-BE49-F238E27FC236}">
                <a16:creationId xmlns:a16="http://schemas.microsoft.com/office/drawing/2014/main" id="{68788FB6-0169-2A9B-2593-0E6E1298FD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7C3B58-F8F7-E20B-D0F0-94FE406913D5}"/>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104073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064BD-6FA7-AD32-81C0-700CC60320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BA1217-EFF3-7D17-DA75-88407746F3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91D2DF-0920-7924-A776-430E9B4022A6}"/>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5" name="页脚占位符 4">
            <a:extLst>
              <a:ext uri="{FF2B5EF4-FFF2-40B4-BE49-F238E27FC236}">
                <a16:creationId xmlns:a16="http://schemas.microsoft.com/office/drawing/2014/main" id="{EECBD07C-0774-2C53-A13A-509D12D91B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AC2A5E-47E4-CE79-90B5-681C5B1DE219}"/>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327301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5AFA2-7EA9-B7F8-D0B6-5CAC8667339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C51FC9-1DF9-80FC-F550-74EE175145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A3FAF7-9AAC-380A-CC9B-4E1558609AD2}"/>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5" name="页脚占位符 4">
            <a:extLst>
              <a:ext uri="{FF2B5EF4-FFF2-40B4-BE49-F238E27FC236}">
                <a16:creationId xmlns:a16="http://schemas.microsoft.com/office/drawing/2014/main" id="{493A4D6F-7A71-00C9-7145-2E8CE3138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180256-E79B-76D9-33CC-BD753B271428}"/>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210448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12C2F-F0D7-5021-0597-594B3EB192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17F2E5-D114-3141-DEC0-F7035B0418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ABCE2D-7FF5-954F-23A4-D6864F2D81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3043D7D-ADAC-069A-DFD2-24E907F83B5A}"/>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6" name="页脚占位符 5">
            <a:extLst>
              <a:ext uri="{FF2B5EF4-FFF2-40B4-BE49-F238E27FC236}">
                <a16:creationId xmlns:a16="http://schemas.microsoft.com/office/drawing/2014/main" id="{BFA973D2-E845-D3A2-F42B-4C93BEA608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2442D0-7B90-2714-4F53-19F553A3C7C2}"/>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343404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1B25B-7FCA-F231-D3F8-6CD5278D0C0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16BA68B-7657-7C36-79C6-1EE3D4910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7ED404-E066-05E9-D495-51A24F2F6F8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99B12C6-57D0-F0E0-6D7A-C9AE7C4CD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AD66EC-2793-7FE9-02D1-92AC9FB31C0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B1CBE4-49B3-739E-6493-4355F7B92E30}"/>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8" name="页脚占位符 7">
            <a:extLst>
              <a:ext uri="{FF2B5EF4-FFF2-40B4-BE49-F238E27FC236}">
                <a16:creationId xmlns:a16="http://schemas.microsoft.com/office/drawing/2014/main" id="{93DB2C90-4E71-3D28-B71E-E36B850B50D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1D99DF6-F636-C994-1A31-57F56A1FF4BC}"/>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148101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332B4-A389-0676-06D9-7345BDB2D9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C85AD8-6376-D3CB-7435-F923643B8BB7}"/>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4" name="页脚占位符 3">
            <a:extLst>
              <a:ext uri="{FF2B5EF4-FFF2-40B4-BE49-F238E27FC236}">
                <a16:creationId xmlns:a16="http://schemas.microsoft.com/office/drawing/2014/main" id="{260A2650-D3E6-9909-930A-D5062E25D7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C5A1F33-6963-EFA6-DAA2-D89BEDEF7973}"/>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235229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E2FA85-BA52-31EB-B1AF-F92FACB596FD}"/>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3" name="页脚占位符 2">
            <a:extLst>
              <a:ext uri="{FF2B5EF4-FFF2-40B4-BE49-F238E27FC236}">
                <a16:creationId xmlns:a16="http://schemas.microsoft.com/office/drawing/2014/main" id="{BCBE0311-870E-8FD4-F986-3DD706EABF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47020B-686D-8647-EB3F-36D0CD017672}"/>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208965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8045B-1071-3D2B-5461-A4398ED115B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97DDAE1-A32F-EFFA-EB22-9174F279F6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D7566B-6CCC-254C-BA8D-1ED1E16B1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A31994-8969-1B87-9528-A188D2FEE10E}"/>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6" name="页脚占位符 5">
            <a:extLst>
              <a:ext uri="{FF2B5EF4-FFF2-40B4-BE49-F238E27FC236}">
                <a16:creationId xmlns:a16="http://schemas.microsoft.com/office/drawing/2014/main" id="{1396165E-0C66-0A7C-C801-75F3803CBD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23B3D5-0516-9718-804E-C61C70A8B0F3}"/>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213828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8C0EA-0583-0381-54DE-12455D586B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CE8C2C-EC84-3A88-F931-A0EA7C24CA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5130F12-7299-10B5-D03C-D9E2932F3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16F4A6-EB27-EC0D-1721-B0BE7BB0488D}"/>
              </a:ext>
            </a:extLst>
          </p:cNvPr>
          <p:cNvSpPr>
            <a:spLocks noGrp="1"/>
          </p:cNvSpPr>
          <p:nvPr>
            <p:ph type="dt" sz="half" idx="10"/>
          </p:nvPr>
        </p:nvSpPr>
        <p:spPr/>
        <p:txBody>
          <a:bodyPr/>
          <a:lstStyle/>
          <a:p>
            <a:fld id="{5B577766-6D87-478E-AE6A-DA9064014CA0}" type="datetimeFigureOut">
              <a:rPr lang="zh-CN" altLang="en-US" smtClean="0"/>
              <a:t>2025/7/24</a:t>
            </a:fld>
            <a:endParaRPr lang="zh-CN" altLang="en-US"/>
          </a:p>
        </p:txBody>
      </p:sp>
      <p:sp>
        <p:nvSpPr>
          <p:cNvPr id="6" name="页脚占位符 5">
            <a:extLst>
              <a:ext uri="{FF2B5EF4-FFF2-40B4-BE49-F238E27FC236}">
                <a16:creationId xmlns:a16="http://schemas.microsoft.com/office/drawing/2014/main" id="{92627BC1-D0FB-82D9-7A38-6EAE94B46D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22D36A-A620-7216-236B-96482159CA39}"/>
              </a:ext>
            </a:extLst>
          </p:cNvPr>
          <p:cNvSpPr>
            <a:spLocks noGrp="1"/>
          </p:cNvSpPr>
          <p:nvPr>
            <p:ph type="sldNum" sz="quarter" idx="12"/>
          </p:nvPr>
        </p:nvSpPr>
        <p:spPr/>
        <p:txBody>
          <a:body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273356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2B0FDD-3867-AB38-E11B-13D158A12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E7FD71-3700-F28C-3FBC-E81AF472E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F5682B-DF55-E7D6-5055-4C781FA01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77766-6D87-478E-AE6A-DA9064014CA0}" type="datetimeFigureOut">
              <a:rPr lang="zh-CN" altLang="en-US" smtClean="0"/>
              <a:t>2025/7/24</a:t>
            </a:fld>
            <a:endParaRPr lang="zh-CN" altLang="en-US"/>
          </a:p>
        </p:txBody>
      </p:sp>
      <p:sp>
        <p:nvSpPr>
          <p:cNvPr id="5" name="页脚占位符 4">
            <a:extLst>
              <a:ext uri="{FF2B5EF4-FFF2-40B4-BE49-F238E27FC236}">
                <a16:creationId xmlns:a16="http://schemas.microsoft.com/office/drawing/2014/main" id="{B36C762D-AC79-924A-5437-1104B93AEE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B2F86A1-BD83-4ED4-9D7B-2260255EB4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75EF5-06A0-4103-926B-8696E3BAC96E}" type="slidenum">
              <a:rPr lang="zh-CN" altLang="en-US" smtClean="0"/>
              <a:t>‹#›</a:t>
            </a:fld>
            <a:endParaRPr lang="zh-CN" altLang="en-US"/>
          </a:p>
        </p:txBody>
      </p:sp>
    </p:spTree>
    <p:extLst>
      <p:ext uri="{BB962C8B-B14F-4D97-AF65-F5344CB8AC3E}">
        <p14:creationId xmlns:p14="http://schemas.microsoft.com/office/powerpoint/2010/main" val="362518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07E90D97-7A4A-E5A7-9F08-FC14C85F7B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5301" y="1825625"/>
            <a:ext cx="7301397" cy="4351338"/>
          </a:xfrm>
        </p:spPr>
      </p:pic>
      <p:sp>
        <p:nvSpPr>
          <p:cNvPr id="4" name="标题 1">
            <a:extLst>
              <a:ext uri="{FF2B5EF4-FFF2-40B4-BE49-F238E27FC236}">
                <a16:creationId xmlns:a16="http://schemas.microsoft.com/office/drawing/2014/main" id="{7021A165-BB28-F050-E5B1-7D999C56098A}"/>
              </a:ext>
            </a:extLst>
          </p:cNvPr>
          <p:cNvSpPr>
            <a:spLocks noGrp="1"/>
          </p:cNvSpPr>
          <p:nvPr>
            <p:ph type="title"/>
          </p:nvPr>
        </p:nvSpPr>
        <p:spPr>
          <a:xfrm>
            <a:off x="838200" y="365125"/>
            <a:ext cx="10515600" cy="1325563"/>
          </a:xfrm>
        </p:spPr>
        <p:txBody>
          <a:bodyPr/>
          <a:lstStyle/>
          <a:p>
            <a:r>
              <a:rPr lang="en-US" altLang="zh-CN" dirty="0"/>
              <a:t>Modal Split</a:t>
            </a:r>
            <a:endParaRPr lang="zh-CN" altLang="en-US" dirty="0"/>
          </a:p>
        </p:txBody>
      </p:sp>
    </p:spTree>
    <p:extLst>
      <p:ext uri="{BB962C8B-B14F-4D97-AF65-F5344CB8AC3E}">
        <p14:creationId xmlns:p14="http://schemas.microsoft.com/office/powerpoint/2010/main" val="1430340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02E037-072C-F47C-4E3E-874E93A8D0A0}"/>
              </a:ext>
            </a:extLst>
          </p:cNvPr>
          <p:cNvSpPr>
            <a:spLocks noGrp="1"/>
          </p:cNvSpPr>
          <p:nvPr>
            <p:ph idx="1"/>
          </p:nvPr>
        </p:nvSpPr>
        <p:spPr>
          <a:xfrm>
            <a:off x="908050" y="923925"/>
            <a:ext cx="10515600" cy="4351338"/>
          </a:xfrm>
        </p:spPr>
        <p:txBody>
          <a:bodyPr/>
          <a:lstStyle/>
          <a:p>
            <a:pPr marL="0" indent="0">
              <a:buNone/>
            </a:pPr>
            <a:r>
              <a:rPr lang="zh-CN" altLang="de-DE" b="1" dirty="0"/>
              <a:t>🅿️ </a:t>
            </a:r>
            <a:r>
              <a:rPr lang="de-DE" altLang="zh-CN" b="1" dirty="0"/>
              <a:t>Parkgebühren (Parking Costs)</a:t>
            </a:r>
          </a:p>
          <a:p>
            <a:pPr marL="0" indent="0">
              <a:buNone/>
            </a:pPr>
            <a:r>
              <a:rPr lang="de-DE" altLang="zh-CN" dirty="0"/>
              <a:t>Für </a:t>
            </a:r>
            <a:r>
              <a:rPr lang="de-DE" altLang="zh-CN" b="1" dirty="0"/>
              <a:t>alle Links, die für Autos freigegeben sind</a:t>
            </a:r>
            <a:r>
              <a:rPr lang="de-DE" altLang="zh-CN" dirty="0"/>
              <a:t>, wird eine Parkgebühr von </a:t>
            </a:r>
            <a:r>
              <a:rPr lang="de-DE" altLang="zh-CN" b="1" dirty="0"/>
              <a:t>2,50 € pro Parkvorgang</a:t>
            </a:r>
            <a:r>
              <a:rPr lang="de-DE" altLang="zh-CN" dirty="0"/>
              <a:t> erhoben.</a:t>
            </a:r>
          </a:p>
          <a:p>
            <a:pPr marL="0" indent="0">
              <a:buNone/>
            </a:pPr>
            <a:r>
              <a:rPr lang="de-DE" altLang="zh-CN" dirty="0"/>
              <a:t>Dies gilt für alle Aktivitäten </a:t>
            </a:r>
            <a:r>
              <a:rPr lang="de-DE" altLang="zh-CN" b="1" dirty="0"/>
              <a:t>außer „home“ und „freight“</a:t>
            </a:r>
            <a:r>
              <a:rPr lang="de-DE" altLang="zh-CN" dirty="0"/>
              <a:t>.</a:t>
            </a:r>
          </a:p>
          <a:p>
            <a:pPr marL="0" indent="0">
              <a:buNone/>
            </a:pPr>
            <a:r>
              <a:rPr lang="de-DE" altLang="zh-CN" dirty="0"/>
              <a:t>Die Gebühr wird </a:t>
            </a:r>
            <a:r>
              <a:rPr lang="de-DE" altLang="zh-CN" b="1" dirty="0"/>
              <a:t>bei jeder Parkaktivität</a:t>
            </a:r>
            <a:r>
              <a:rPr lang="de-DE" altLang="zh-CN" dirty="0"/>
              <a:t> erhoben, unabhängig von der Uhrzeit.</a:t>
            </a:r>
          </a:p>
          <a:p>
            <a:pPr marL="0" indent="0">
              <a:buNone/>
            </a:pPr>
            <a:r>
              <a:rPr lang="de-DE" altLang="zh-CN" dirty="0"/>
              <a:t>➡️ Das bedeutet: Jede Autofahrt, die mit Parken endet (z. B. Arbeit, Einkaufen), verursacht eine fixe Parkgebühr.</a:t>
            </a:r>
          </a:p>
          <a:p>
            <a:endParaRPr lang="zh-CN" altLang="en-US" dirty="0"/>
          </a:p>
        </p:txBody>
      </p:sp>
    </p:spTree>
    <p:extLst>
      <p:ext uri="{BB962C8B-B14F-4D97-AF65-F5344CB8AC3E}">
        <p14:creationId xmlns:p14="http://schemas.microsoft.com/office/powerpoint/2010/main" val="59698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7AF8EBD-DEB3-ED19-7E8A-E9510B7142F6}"/>
              </a:ext>
            </a:extLst>
          </p:cNvPr>
          <p:cNvPicPr>
            <a:picLocks noChangeAspect="1"/>
          </p:cNvPicPr>
          <p:nvPr/>
        </p:nvPicPr>
        <p:blipFill>
          <a:blip r:embed="rId2"/>
          <a:stretch>
            <a:fillRect/>
          </a:stretch>
        </p:blipFill>
        <p:spPr>
          <a:xfrm>
            <a:off x="608931" y="533400"/>
            <a:ext cx="5277519" cy="5437571"/>
          </a:xfrm>
          <a:prstGeom prst="rect">
            <a:avLst/>
          </a:prstGeom>
        </p:spPr>
      </p:pic>
      <p:pic>
        <p:nvPicPr>
          <p:cNvPr id="7" name="图片 6">
            <a:extLst>
              <a:ext uri="{FF2B5EF4-FFF2-40B4-BE49-F238E27FC236}">
                <a16:creationId xmlns:a16="http://schemas.microsoft.com/office/drawing/2014/main" id="{3DD9330C-DB04-82B0-8F47-E9CDD7C84B32}"/>
              </a:ext>
            </a:extLst>
          </p:cNvPr>
          <p:cNvPicPr>
            <a:picLocks noChangeAspect="1"/>
          </p:cNvPicPr>
          <p:nvPr/>
        </p:nvPicPr>
        <p:blipFill>
          <a:blip r:embed="rId3"/>
          <a:stretch>
            <a:fillRect/>
          </a:stretch>
        </p:blipFill>
        <p:spPr>
          <a:xfrm>
            <a:off x="6185252" y="533400"/>
            <a:ext cx="5873494" cy="5594350"/>
          </a:xfrm>
          <a:prstGeom prst="rect">
            <a:avLst/>
          </a:prstGeom>
        </p:spPr>
      </p:pic>
    </p:spTree>
    <p:extLst>
      <p:ext uri="{BB962C8B-B14F-4D97-AF65-F5344CB8AC3E}">
        <p14:creationId xmlns:p14="http://schemas.microsoft.com/office/powerpoint/2010/main" val="429413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BB31FB-DB00-72B5-DB74-BD1C8E41D7B0}"/>
              </a:ext>
            </a:extLst>
          </p:cNvPr>
          <p:cNvSpPr>
            <a:spLocks noGrp="1"/>
          </p:cNvSpPr>
          <p:nvPr>
            <p:ph idx="1"/>
          </p:nvPr>
        </p:nvSpPr>
        <p:spPr>
          <a:xfrm>
            <a:off x="838200" y="1253331"/>
            <a:ext cx="10515600" cy="4351338"/>
          </a:xfrm>
        </p:spPr>
        <p:txBody>
          <a:bodyPr/>
          <a:lstStyle/>
          <a:p>
            <a:pPr marL="0" indent="0">
              <a:buNone/>
            </a:pPr>
            <a:r>
              <a:rPr lang="zh-CN" altLang="de-DE" b="1" dirty="0"/>
              <a:t>🚗 </a:t>
            </a:r>
            <a:r>
              <a:rPr lang="de-DE" altLang="zh-CN" b="1" dirty="0"/>
              <a:t>Nutzung des Autos (Modus: car)</a:t>
            </a:r>
          </a:p>
          <a:p>
            <a:pPr marL="0" indent="0">
              <a:buNone/>
            </a:pPr>
            <a:r>
              <a:rPr lang="de-DE" altLang="zh-CN" b="1" dirty="0"/>
              <a:t>Ohne Politik</a:t>
            </a:r>
            <a:r>
              <a:rPr lang="de-DE" altLang="zh-CN" dirty="0"/>
              <a:t>: 28,05 %</a:t>
            </a:r>
          </a:p>
          <a:p>
            <a:pPr marL="0" indent="0">
              <a:buNone/>
            </a:pPr>
            <a:r>
              <a:rPr lang="de-DE" altLang="zh-CN" b="1" dirty="0"/>
              <a:t>Mit Maut</a:t>
            </a:r>
            <a:r>
              <a:rPr lang="de-DE" altLang="zh-CN" dirty="0"/>
              <a:t>: </a:t>
            </a:r>
            <a:r>
              <a:rPr lang="de-DE" altLang="zh-CN" b="1" dirty="0"/>
              <a:t>30,18 %</a:t>
            </a:r>
            <a:r>
              <a:rPr lang="de-DE" altLang="zh-CN" dirty="0"/>
              <a:t> → </a:t>
            </a:r>
            <a:r>
              <a:rPr lang="de-DE" altLang="zh-CN" b="1" dirty="0"/>
              <a:t>Anstieg um 2,13 %</a:t>
            </a:r>
            <a:endParaRPr lang="de-DE" altLang="zh-CN" dirty="0"/>
          </a:p>
          <a:p>
            <a:pPr marL="0" indent="0">
              <a:buNone/>
            </a:pPr>
            <a:r>
              <a:rPr lang="de-DE" altLang="zh-CN" b="1" dirty="0"/>
              <a:t>Mit Parkraumkosten</a:t>
            </a:r>
            <a:r>
              <a:rPr lang="de-DE" altLang="zh-CN" dirty="0"/>
              <a:t>: </a:t>
            </a:r>
            <a:r>
              <a:rPr lang="de-DE" altLang="zh-CN" b="1" dirty="0"/>
              <a:t>26,02 %</a:t>
            </a:r>
            <a:r>
              <a:rPr lang="de-DE" altLang="zh-CN" dirty="0"/>
              <a:t> → </a:t>
            </a:r>
            <a:r>
              <a:rPr lang="de-DE" altLang="zh-CN" b="1" dirty="0"/>
              <a:t>Rückgang um 2,03 %</a:t>
            </a:r>
            <a:endParaRPr lang="de-DE" altLang="zh-CN" dirty="0"/>
          </a:p>
          <a:p>
            <a:pPr marL="0" indent="0">
              <a:buNone/>
            </a:pPr>
            <a:r>
              <a:rPr lang="de-DE" altLang="zh-CN" b="1" dirty="0"/>
              <a:t>Interpretation</a:t>
            </a:r>
            <a:r>
              <a:rPr lang="de-DE" altLang="zh-CN" dirty="0"/>
              <a:t>: Die Maut-Regelung konnte den Autoverkehr nicht reduzieren – im Gegenteil, der Anteil stieg leicht an. Mögliche Gründe sind eine zu geringe Preissensitivität oder ineffektive Gestaltung der Mautzonen. Im Gegensatz dazu haben Parkgebühren eine spürbare lenkende Wirkung gezeigt.</a:t>
            </a:r>
          </a:p>
          <a:p>
            <a:endParaRPr lang="zh-CN" altLang="en-US" dirty="0"/>
          </a:p>
        </p:txBody>
      </p:sp>
    </p:spTree>
    <p:extLst>
      <p:ext uri="{BB962C8B-B14F-4D97-AF65-F5344CB8AC3E}">
        <p14:creationId xmlns:p14="http://schemas.microsoft.com/office/powerpoint/2010/main" val="111122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EE8F883-017E-CA9F-CDFB-6642EC88E572}"/>
              </a:ext>
            </a:extLst>
          </p:cNvPr>
          <p:cNvSpPr>
            <a:spLocks noGrp="1"/>
          </p:cNvSpPr>
          <p:nvPr>
            <p:ph idx="1"/>
          </p:nvPr>
        </p:nvSpPr>
        <p:spPr>
          <a:xfrm>
            <a:off x="838200" y="1253331"/>
            <a:ext cx="10515600" cy="4351338"/>
          </a:xfrm>
        </p:spPr>
        <p:txBody>
          <a:bodyPr/>
          <a:lstStyle/>
          <a:p>
            <a:pPr marL="0" indent="0">
              <a:buNone/>
            </a:pPr>
            <a:r>
              <a:rPr lang="zh-CN" altLang="de-DE" b="1" dirty="0"/>
              <a:t>🚋 </a:t>
            </a:r>
            <a:r>
              <a:rPr lang="de-DE" altLang="zh-CN" b="1" dirty="0"/>
              <a:t>Öffentlicher Verkehr (Modus: pt)</a:t>
            </a:r>
          </a:p>
          <a:p>
            <a:pPr marL="0" indent="0">
              <a:buNone/>
            </a:pPr>
            <a:r>
              <a:rPr lang="de-DE" altLang="zh-CN" b="1" dirty="0"/>
              <a:t>Ohne Politik</a:t>
            </a:r>
            <a:r>
              <a:rPr lang="de-DE" altLang="zh-CN" dirty="0"/>
              <a:t>: 26,25 %</a:t>
            </a:r>
          </a:p>
          <a:p>
            <a:pPr marL="0" indent="0">
              <a:buNone/>
            </a:pPr>
            <a:r>
              <a:rPr lang="de-DE" altLang="zh-CN" b="1" dirty="0"/>
              <a:t>Mit Maut</a:t>
            </a:r>
            <a:r>
              <a:rPr lang="de-DE" altLang="zh-CN" dirty="0"/>
              <a:t>: 26,81 % → </a:t>
            </a:r>
            <a:r>
              <a:rPr lang="de-DE" altLang="zh-CN" b="1" dirty="0"/>
              <a:t>Anstieg um 0,56 %</a:t>
            </a:r>
            <a:endParaRPr lang="de-DE" altLang="zh-CN" dirty="0"/>
          </a:p>
          <a:p>
            <a:pPr marL="0" indent="0">
              <a:buNone/>
            </a:pPr>
            <a:r>
              <a:rPr lang="de-DE" altLang="zh-CN" b="1" dirty="0"/>
              <a:t>Mit Parkraumkosten</a:t>
            </a:r>
            <a:r>
              <a:rPr lang="de-DE" altLang="zh-CN" dirty="0"/>
              <a:t>: 27,31 % → </a:t>
            </a:r>
            <a:r>
              <a:rPr lang="de-DE" altLang="zh-CN" b="1" dirty="0"/>
              <a:t>Anstieg um 1,06 %</a:t>
            </a:r>
            <a:endParaRPr lang="de-DE" altLang="zh-CN" dirty="0"/>
          </a:p>
          <a:p>
            <a:pPr marL="0" indent="0">
              <a:buNone/>
            </a:pPr>
            <a:r>
              <a:rPr lang="de-DE" altLang="zh-CN" b="1" dirty="0"/>
              <a:t>Interpretation</a:t>
            </a:r>
            <a:r>
              <a:rPr lang="de-DE" altLang="zh-CN" dirty="0"/>
              <a:t>: Beide Maßnahmen fördern den Umstieg auf den öffentlichen Verkehr, wobei Parkgebühren effektiver wirken.</a:t>
            </a:r>
          </a:p>
          <a:p>
            <a:endParaRPr lang="zh-CN" altLang="en-US" dirty="0"/>
          </a:p>
        </p:txBody>
      </p:sp>
    </p:spTree>
    <p:extLst>
      <p:ext uri="{BB962C8B-B14F-4D97-AF65-F5344CB8AC3E}">
        <p14:creationId xmlns:p14="http://schemas.microsoft.com/office/powerpoint/2010/main" val="339842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A815B7-BC2C-9347-B011-71643F9E155B}"/>
              </a:ext>
            </a:extLst>
          </p:cNvPr>
          <p:cNvSpPr>
            <a:spLocks noGrp="1"/>
          </p:cNvSpPr>
          <p:nvPr>
            <p:ph idx="1"/>
          </p:nvPr>
        </p:nvSpPr>
        <p:spPr>
          <a:xfrm>
            <a:off x="838200" y="758825"/>
            <a:ext cx="10515600" cy="4351338"/>
          </a:xfrm>
        </p:spPr>
        <p:txBody>
          <a:bodyPr/>
          <a:lstStyle/>
          <a:p>
            <a:pPr marL="0" indent="0">
              <a:buNone/>
            </a:pPr>
            <a:r>
              <a:rPr lang="zh-CN" altLang="de-DE" b="1" dirty="0"/>
              <a:t>🚶‍♀️ </a:t>
            </a:r>
            <a:r>
              <a:rPr lang="de-DE" altLang="zh-CN" b="1" dirty="0"/>
              <a:t>Zufußgehen (Modus: walk)</a:t>
            </a:r>
          </a:p>
          <a:p>
            <a:pPr marL="0" indent="0">
              <a:buNone/>
            </a:pPr>
            <a:r>
              <a:rPr lang="de-DE" altLang="zh-CN" b="1" dirty="0"/>
              <a:t>Ohne Politik</a:t>
            </a:r>
            <a:r>
              <a:rPr lang="de-DE" altLang="zh-CN" dirty="0"/>
              <a:t>: 31,39 %</a:t>
            </a:r>
          </a:p>
          <a:p>
            <a:pPr marL="0" indent="0">
              <a:buNone/>
            </a:pPr>
            <a:r>
              <a:rPr lang="de-DE" altLang="zh-CN" b="1" dirty="0"/>
              <a:t>Mit Maut</a:t>
            </a:r>
            <a:r>
              <a:rPr lang="de-DE" altLang="zh-CN" dirty="0"/>
              <a:t>: 31,69 %</a:t>
            </a:r>
          </a:p>
          <a:p>
            <a:pPr marL="0" indent="0">
              <a:buNone/>
            </a:pPr>
            <a:r>
              <a:rPr lang="de-DE" altLang="zh-CN" b="1" dirty="0"/>
              <a:t>Mit Parkraumkosten</a:t>
            </a:r>
            <a:r>
              <a:rPr lang="de-DE" altLang="zh-CN" dirty="0"/>
              <a:t>: 32,01 %</a:t>
            </a:r>
          </a:p>
          <a:p>
            <a:pPr marL="0" indent="0">
              <a:buNone/>
            </a:pPr>
            <a:r>
              <a:rPr lang="de-DE" altLang="zh-CN" b="1" dirty="0"/>
              <a:t>Interpretation</a:t>
            </a:r>
            <a:r>
              <a:rPr lang="de-DE" altLang="zh-CN" dirty="0"/>
              <a:t>: Der Fußverkehr nimmt unter beiden Maßnahmen leicht zu, was auf eine Verlagerung zu lokalen Wegen hindeutet.</a:t>
            </a:r>
          </a:p>
          <a:p>
            <a:endParaRPr lang="zh-CN" altLang="en-US" dirty="0"/>
          </a:p>
        </p:txBody>
      </p:sp>
    </p:spTree>
    <p:extLst>
      <p:ext uri="{BB962C8B-B14F-4D97-AF65-F5344CB8AC3E}">
        <p14:creationId xmlns:p14="http://schemas.microsoft.com/office/powerpoint/2010/main" val="199477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90D145-BAED-6328-66BA-5DFB9EC967E4}"/>
              </a:ext>
            </a:extLst>
          </p:cNvPr>
          <p:cNvSpPr>
            <a:spLocks noGrp="1"/>
          </p:cNvSpPr>
          <p:nvPr>
            <p:ph idx="1"/>
          </p:nvPr>
        </p:nvSpPr>
        <p:spPr>
          <a:xfrm>
            <a:off x="793750" y="879475"/>
            <a:ext cx="10515600" cy="4351338"/>
          </a:xfrm>
        </p:spPr>
        <p:txBody>
          <a:bodyPr/>
          <a:lstStyle/>
          <a:p>
            <a:pPr marL="0" indent="0">
              <a:buNone/>
            </a:pPr>
            <a:r>
              <a:rPr lang="zh-CN" altLang="de-DE" b="1" dirty="0"/>
              <a:t>🚴 </a:t>
            </a:r>
            <a:r>
              <a:rPr lang="de-DE" altLang="zh-CN" b="1" dirty="0"/>
              <a:t>Radverkehr (Modus: bike)</a:t>
            </a:r>
          </a:p>
          <a:p>
            <a:pPr marL="0" indent="0">
              <a:buNone/>
            </a:pPr>
            <a:r>
              <a:rPr lang="de-DE" altLang="zh-CN" b="1" dirty="0"/>
              <a:t>Ohne Politik</a:t>
            </a:r>
            <a:r>
              <a:rPr lang="de-DE" altLang="zh-CN" dirty="0"/>
              <a:t>: 20,07 %</a:t>
            </a:r>
          </a:p>
          <a:p>
            <a:pPr marL="0" indent="0">
              <a:buNone/>
            </a:pPr>
            <a:r>
              <a:rPr lang="de-DE" altLang="zh-CN" b="1" dirty="0"/>
              <a:t>Mit Maut</a:t>
            </a:r>
            <a:r>
              <a:rPr lang="de-DE" altLang="zh-CN" dirty="0"/>
              <a:t>: </a:t>
            </a:r>
            <a:r>
              <a:rPr lang="de-DE" altLang="zh-CN" b="1" dirty="0"/>
              <a:t>24,63 %</a:t>
            </a:r>
            <a:r>
              <a:rPr lang="de-DE" altLang="zh-CN" dirty="0"/>
              <a:t> → </a:t>
            </a:r>
            <a:r>
              <a:rPr lang="de-DE" altLang="zh-CN" b="1" dirty="0"/>
              <a:t>Anstieg um 4,56 %</a:t>
            </a:r>
            <a:endParaRPr lang="de-DE" altLang="zh-CN" dirty="0"/>
          </a:p>
          <a:p>
            <a:pPr marL="0" indent="0">
              <a:buNone/>
            </a:pPr>
            <a:r>
              <a:rPr lang="de-DE" altLang="zh-CN" b="1" dirty="0"/>
              <a:t>Mit Parkraumkosten</a:t>
            </a:r>
            <a:r>
              <a:rPr lang="de-DE" altLang="zh-CN" dirty="0"/>
              <a:t>: 21,15 % → </a:t>
            </a:r>
            <a:r>
              <a:rPr lang="de-DE" altLang="zh-CN" b="1" dirty="0"/>
              <a:t>Anstieg um 1,08 %</a:t>
            </a:r>
            <a:endParaRPr lang="de-DE" altLang="zh-CN" dirty="0"/>
          </a:p>
          <a:p>
            <a:pPr marL="0" indent="0">
              <a:buNone/>
            </a:pPr>
            <a:r>
              <a:rPr lang="de-DE" altLang="zh-CN" b="1" dirty="0"/>
              <a:t>Interpretation</a:t>
            </a:r>
            <a:r>
              <a:rPr lang="de-DE" altLang="zh-CN" dirty="0"/>
              <a:t>: Die Einführung der Maut hat zu einem signifikanten Anstieg des Radverkehrs geführt. Dies könnte darauf hinweisen, dass Menschen aktiv nach kostenfreien und flexiblen Alternativen zum Auto suchen. Parkgebühren fördern das Radfahren ebenfalls, jedoch in geringerem Maße.</a:t>
            </a:r>
          </a:p>
          <a:p>
            <a:endParaRPr lang="zh-CN" altLang="en-US" dirty="0"/>
          </a:p>
        </p:txBody>
      </p:sp>
    </p:spTree>
    <p:extLst>
      <p:ext uri="{BB962C8B-B14F-4D97-AF65-F5344CB8AC3E}">
        <p14:creationId xmlns:p14="http://schemas.microsoft.com/office/powerpoint/2010/main" val="197899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5CF8F-5E96-9429-99CA-1AA328F2B60F}"/>
              </a:ext>
            </a:extLst>
          </p:cNvPr>
          <p:cNvSpPr>
            <a:spLocks noGrp="1"/>
          </p:cNvSpPr>
          <p:nvPr>
            <p:ph type="title"/>
          </p:nvPr>
        </p:nvSpPr>
        <p:spPr/>
        <p:txBody>
          <a:bodyPr/>
          <a:lstStyle/>
          <a:p>
            <a:r>
              <a:rPr lang="de-DE" altLang="zh-CN" dirty="0"/>
              <a:t>Bewertung der Pläne der Agenten</a:t>
            </a:r>
            <a:endParaRPr lang="zh-CN" altLang="en-US" dirty="0"/>
          </a:p>
        </p:txBody>
      </p:sp>
      <p:pic>
        <p:nvPicPr>
          <p:cNvPr id="5" name="内容占位符 4">
            <a:extLst>
              <a:ext uri="{FF2B5EF4-FFF2-40B4-BE49-F238E27FC236}">
                <a16:creationId xmlns:a16="http://schemas.microsoft.com/office/drawing/2014/main" id="{F4FBD03B-D9DC-D7AA-DB0E-7C277B977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596" y="1690688"/>
            <a:ext cx="7871604" cy="4693529"/>
          </a:xfrm>
        </p:spPr>
      </p:pic>
    </p:spTree>
    <p:extLst>
      <p:ext uri="{BB962C8B-B14F-4D97-AF65-F5344CB8AC3E}">
        <p14:creationId xmlns:p14="http://schemas.microsoft.com/office/powerpoint/2010/main" val="4009419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0C31BE-E147-7E4F-4D6E-77B6C0E7054E}"/>
              </a:ext>
            </a:extLst>
          </p:cNvPr>
          <p:cNvSpPr>
            <a:spLocks noGrp="1"/>
          </p:cNvSpPr>
          <p:nvPr>
            <p:ph idx="1"/>
          </p:nvPr>
        </p:nvSpPr>
        <p:spPr>
          <a:xfrm>
            <a:off x="730250" y="796925"/>
            <a:ext cx="10668000" cy="4232275"/>
          </a:xfrm>
        </p:spPr>
        <p:txBody>
          <a:bodyPr/>
          <a:lstStyle/>
          <a:p>
            <a:pPr marL="0" indent="0">
              <a:buNone/>
            </a:pPr>
            <a:r>
              <a:rPr lang="de-DE" altLang="zh-CN" b="1" dirty="0"/>
              <a:t>Baseline-Szenario</a:t>
            </a:r>
            <a:r>
              <a:rPr lang="de-DE" altLang="zh-CN" dirty="0"/>
              <a:t> zeigt einen stabilen Scoreverlauf, ohne wesentliche Verbesserungen.</a:t>
            </a:r>
          </a:p>
          <a:p>
            <a:pPr marL="0" indent="0">
              <a:buNone/>
            </a:pPr>
            <a:r>
              <a:rPr lang="de-DE" altLang="zh-CN" b="1" dirty="0"/>
              <a:t>Maut-P</a:t>
            </a:r>
            <a:r>
              <a:rPr lang="en-US" altLang="zh-CN" b="1" dirty="0" err="1"/>
              <a:t>olicy</a:t>
            </a:r>
            <a:r>
              <a:rPr lang="de-DE" altLang="zh-CN" dirty="0"/>
              <a:t> führt zu einer leichten Reduktion der durchschnittlichen Planbewertung, was auf erhöhte Kosten oder Umwege hindeuten könnte.</a:t>
            </a:r>
          </a:p>
          <a:p>
            <a:pPr marL="0" indent="0">
              <a:buNone/>
            </a:pPr>
            <a:r>
              <a:rPr lang="de-DE" altLang="zh-CN" b="1" dirty="0"/>
              <a:t>Parking-P</a:t>
            </a:r>
            <a:r>
              <a:rPr lang="en-US" altLang="zh-CN" b="1" dirty="0" err="1"/>
              <a:t>olicy</a:t>
            </a:r>
            <a:r>
              <a:rPr lang="de-DE" altLang="zh-CN" dirty="0"/>
              <a:t> schneidet im Vergleich am schlechtesten ab. Die Agenten erhalten signifikant niedrigere Scores, vermutlich durch zusätzliche Parkplatzkosten oder längere Fußwege vom Parkplatz zum Ziel.</a:t>
            </a:r>
          </a:p>
          <a:p>
            <a:endParaRPr lang="zh-CN" altLang="en-US" dirty="0"/>
          </a:p>
        </p:txBody>
      </p:sp>
    </p:spTree>
    <p:extLst>
      <p:ext uri="{BB962C8B-B14F-4D97-AF65-F5344CB8AC3E}">
        <p14:creationId xmlns:p14="http://schemas.microsoft.com/office/powerpoint/2010/main" val="164320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1F106-7549-7EAE-6C01-71ED35A8EC06}"/>
              </a:ext>
            </a:extLst>
          </p:cNvPr>
          <p:cNvSpPr>
            <a:spLocks noGrp="1"/>
          </p:cNvSpPr>
          <p:nvPr>
            <p:ph type="title"/>
          </p:nvPr>
        </p:nvSpPr>
        <p:spPr/>
        <p:txBody>
          <a:bodyPr/>
          <a:lstStyle/>
          <a:p>
            <a:r>
              <a:rPr lang="en-US" altLang="zh-CN" dirty="0"/>
              <a:t>Kosten</a:t>
            </a:r>
            <a:endParaRPr lang="zh-CN" altLang="en-US" dirty="0"/>
          </a:p>
        </p:txBody>
      </p:sp>
      <p:pic>
        <p:nvPicPr>
          <p:cNvPr id="8" name="图片 7">
            <a:extLst>
              <a:ext uri="{FF2B5EF4-FFF2-40B4-BE49-F238E27FC236}">
                <a16:creationId xmlns:a16="http://schemas.microsoft.com/office/drawing/2014/main" id="{1E21A1A3-C00A-4136-591C-54AD2E00E33F}"/>
              </a:ext>
            </a:extLst>
          </p:cNvPr>
          <p:cNvPicPr>
            <a:picLocks noChangeAspect="1"/>
          </p:cNvPicPr>
          <p:nvPr/>
        </p:nvPicPr>
        <p:blipFill>
          <a:blip r:embed="rId2"/>
          <a:stretch>
            <a:fillRect/>
          </a:stretch>
        </p:blipFill>
        <p:spPr>
          <a:xfrm>
            <a:off x="838200" y="1690688"/>
            <a:ext cx="10591040" cy="3875061"/>
          </a:xfrm>
          <a:prstGeom prst="rect">
            <a:avLst/>
          </a:prstGeom>
        </p:spPr>
      </p:pic>
    </p:spTree>
    <p:extLst>
      <p:ext uri="{BB962C8B-B14F-4D97-AF65-F5344CB8AC3E}">
        <p14:creationId xmlns:p14="http://schemas.microsoft.com/office/powerpoint/2010/main" val="619931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8E24FA-519B-0709-B767-9B6D31177826}"/>
              </a:ext>
            </a:extLst>
          </p:cNvPr>
          <p:cNvSpPr>
            <a:spLocks noGrp="1"/>
          </p:cNvSpPr>
          <p:nvPr>
            <p:ph idx="1"/>
          </p:nvPr>
        </p:nvSpPr>
        <p:spPr>
          <a:xfrm>
            <a:off x="781050" y="765175"/>
            <a:ext cx="10515600" cy="4351338"/>
          </a:xfrm>
        </p:spPr>
        <p:txBody>
          <a:bodyPr>
            <a:normAutofit fontScale="92500" lnSpcReduction="10000"/>
          </a:bodyPr>
          <a:lstStyle/>
          <a:p>
            <a:r>
              <a:rPr lang="zh-CN" altLang="en-US" dirty="0"/>
              <a:t>🚗 </a:t>
            </a:r>
            <a:r>
              <a:rPr lang="en-US" altLang="zh-CN" b="1" dirty="0" err="1"/>
              <a:t>Straßenbenutzungsgebühr</a:t>
            </a:r>
            <a:r>
              <a:rPr lang="en-US" altLang="zh-CN" b="1" dirty="0"/>
              <a:t> (Maut)</a:t>
            </a:r>
          </a:p>
          <a:p>
            <a:r>
              <a:rPr lang="de-DE" altLang="zh-CN" dirty="0"/>
              <a:t>Es handelt sich um ein </a:t>
            </a:r>
            <a:r>
              <a:rPr lang="de-DE" altLang="zh-CN" b="1" dirty="0"/>
              <a:t>cordon-basiertes Mautsystem</a:t>
            </a:r>
            <a:r>
              <a:rPr lang="de-DE" altLang="zh-CN" dirty="0"/>
              <a:t>, bei dem </a:t>
            </a:r>
            <a:r>
              <a:rPr lang="de-DE" altLang="zh-CN" b="1" dirty="0"/>
              <a:t>nur das Befahren bestimmter Link-IDs</a:t>
            </a:r>
            <a:r>
              <a:rPr lang="de-DE" altLang="zh-CN" dirty="0"/>
              <a:t> Gebühren auslöst.</a:t>
            </a:r>
          </a:p>
          <a:p>
            <a:r>
              <a:rPr lang="de-DE" altLang="zh-CN" dirty="0"/>
              <a:t>Die betroffenen Link-IDs sind: -1000055665, -100012092, -1000268036, -1000471322.</a:t>
            </a:r>
          </a:p>
          <a:p>
            <a:r>
              <a:rPr lang="de-DE" altLang="zh-CN" dirty="0"/>
              <a:t>Die Gebühren sind zeitabhängig:</a:t>
            </a:r>
          </a:p>
          <a:p>
            <a:pPr lvl="1"/>
            <a:r>
              <a:rPr lang="de-DE" altLang="zh-CN" b="1" dirty="0"/>
              <a:t>06:00–10:00 Uhr</a:t>
            </a:r>
            <a:r>
              <a:rPr lang="de-DE" altLang="zh-CN" dirty="0"/>
              <a:t>: 1,00 €</a:t>
            </a:r>
          </a:p>
          <a:p>
            <a:pPr lvl="1"/>
            <a:r>
              <a:rPr lang="de-DE" altLang="zh-CN" b="1" dirty="0"/>
              <a:t>10:00–15:00 Uhr</a:t>
            </a:r>
            <a:r>
              <a:rPr lang="de-DE" altLang="zh-CN" dirty="0"/>
              <a:t>: 0,50 €</a:t>
            </a:r>
          </a:p>
          <a:p>
            <a:pPr lvl="1"/>
            <a:r>
              <a:rPr lang="de-DE" altLang="zh-CN" b="1" dirty="0"/>
              <a:t>15:00–19:00 Uhr</a:t>
            </a:r>
            <a:r>
              <a:rPr lang="de-DE" altLang="zh-CN" dirty="0"/>
              <a:t>: 1,00 €</a:t>
            </a:r>
          </a:p>
          <a:p>
            <a:r>
              <a:rPr lang="de-DE" altLang="zh-CN" dirty="0"/>
              <a:t>➡️ Nur Fahrzeuge, die diese Links innerhalb der angegebenen Zeitfenster befahren, zahlen die Gebühr.</a:t>
            </a:r>
          </a:p>
          <a:p>
            <a:endParaRPr lang="zh-CN" altLang="en-US" dirty="0"/>
          </a:p>
        </p:txBody>
      </p:sp>
    </p:spTree>
    <p:extLst>
      <p:ext uri="{BB962C8B-B14F-4D97-AF65-F5344CB8AC3E}">
        <p14:creationId xmlns:p14="http://schemas.microsoft.com/office/powerpoint/2010/main" val="18580270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464</Words>
  <Application>Microsoft Office PowerPoint</Application>
  <PresentationFormat>宽屏</PresentationFormat>
  <Paragraphs>39</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Modal Split</vt:lpstr>
      <vt:lpstr>PowerPoint 演示文稿</vt:lpstr>
      <vt:lpstr>PowerPoint 演示文稿</vt:lpstr>
      <vt:lpstr>PowerPoint 演示文稿</vt:lpstr>
      <vt:lpstr>PowerPoint 演示文稿</vt:lpstr>
      <vt:lpstr>Bewertung der Pläne der Agenten</vt:lpstr>
      <vt:lpstr>PowerPoint 演示文稿</vt:lpstr>
      <vt:lpstr>Kosten</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1193638036@qq.com</dc:creator>
  <cp:lastModifiedBy>1193638036@qq.com</cp:lastModifiedBy>
  <cp:revision>1</cp:revision>
  <dcterms:created xsi:type="dcterms:W3CDTF">2025-07-24T15:40:52Z</dcterms:created>
  <dcterms:modified xsi:type="dcterms:W3CDTF">2025-07-24T16:15:42Z</dcterms:modified>
</cp:coreProperties>
</file>