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5" r:id="rId2"/>
    <p:sldId id="436" r:id="rId3"/>
    <p:sldId id="438" r:id="rId4"/>
    <p:sldId id="437" r:id="rId5"/>
    <p:sldId id="439" r:id="rId6"/>
    <p:sldId id="386" r:id="rId7"/>
    <p:sldId id="395" r:id="rId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242">
          <p15:clr>
            <a:srgbClr val="A4A3A4"/>
          </p15:clr>
        </p15:guide>
        <p15:guide id="3" orient="horz" pos="3750">
          <p15:clr>
            <a:srgbClr val="A4A3A4"/>
          </p15:clr>
        </p15:guide>
        <p15:guide id="4" orient="horz" pos="2024">
          <p15:clr>
            <a:srgbClr val="A4A3A4"/>
          </p15:clr>
        </p15:guide>
        <p15:guide id="5" orient="horz" pos="27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6" userDrawn="1">
          <p15:clr>
            <a:srgbClr val="A4A3A4"/>
          </p15:clr>
        </p15:guide>
        <p15:guide id="2" pos="2112" userDrawn="1">
          <p15:clr>
            <a:srgbClr val="A4A3A4"/>
          </p15:clr>
        </p15:guide>
        <p15:guide id="3" orient="horz" pos="3126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6E64"/>
    <a:srgbClr val="FFFFCC"/>
    <a:srgbClr val="CC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0195" autoAdjust="0"/>
    <p:restoredTop sz="90175" autoAdjust="0"/>
  </p:normalViewPr>
  <p:slideViewPr>
    <p:cSldViewPr>
      <p:cViewPr varScale="1">
        <p:scale>
          <a:sx n="67" d="100"/>
          <a:sy n="67" d="100"/>
        </p:scale>
        <p:origin x="700" y="44"/>
      </p:cViewPr>
      <p:guideLst>
        <p:guide orient="horz" pos="2160"/>
        <p:guide orient="horz" pos="4242"/>
        <p:guide orient="horz" pos="3750"/>
        <p:guide orient="horz" pos="2024"/>
        <p:guide orient="horz" pos="278"/>
        <p:guide pos="2880"/>
      </p:guideLst>
    </p:cSldViewPr>
  </p:slideViewPr>
  <p:outlineViewPr>
    <p:cViewPr>
      <p:scale>
        <a:sx n="33" d="100"/>
        <a:sy n="33" d="100"/>
      </p:scale>
      <p:origin x="0" y="34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930" y="-108"/>
      </p:cViewPr>
      <p:guideLst>
        <p:guide orient="horz" pos="3096"/>
        <p:guide pos="2112"/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52FF212D-0F46-4DE3-84B0-0A7F6F1A872C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E0994189-60F1-41F6-853C-BF1EFA4BF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076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332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r">
              <a:defRPr sz="1300"/>
            </a:lvl1pPr>
          </a:lstStyle>
          <a:p>
            <a:fld id="{D3408DD4-2848-4130-91D2-DA279B566371}" type="datetimeFigureOut">
              <a:rPr lang="fr-FR" smtClean="0"/>
              <a:pPr/>
              <a:t>06/11/2019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9" tIns="47780" rIns="95559" bIns="4778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9" tIns="47780" rIns="95559" bIns="4778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r">
              <a:defRPr sz="1300"/>
            </a:lvl1pPr>
          </a:lstStyle>
          <a:p>
            <a:fld id="{5686E92E-1CC9-49FE-85F2-4F6117653B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77">
              <a:defRPr/>
            </a:pPr>
            <a:r>
              <a:rPr lang="fr-FR" dirty="0"/>
              <a:t>Quels sont les résultats possibles de la fonctionnalité?</a:t>
            </a:r>
          </a:p>
          <a:p>
            <a:pPr defTabSz="914377">
              <a:defRPr/>
            </a:pPr>
            <a:r>
              <a:rPr lang="fr-FR" dirty="0"/>
              <a:t>Y a-t-il des différents possibles de résultats positifs de la </a:t>
            </a:r>
            <a:r>
              <a:rPr lang="fr-FR" dirty="0" err="1"/>
              <a:t>fonctionalité</a:t>
            </a:r>
            <a:r>
              <a:rPr lang="fr-FR" dirty="0"/>
              <a:t>?</a:t>
            </a:r>
          </a:p>
          <a:p>
            <a:pPr defTabSz="914377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6E92E-1CC9-49FE-85F2-4F6117653B4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7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77">
              <a:defRPr/>
            </a:pPr>
            <a:r>
              <a:rPr lang="fr-FR" dirty="0"/>
              <a:t>Quels sont les résultats possibles de la fonctionnalité?</a:t>
            </a:r>
          </a:p>
          <a:p>
            <a:pPr defTabSz="914377">
              <a:defRPr/>
            </a:pPr>
            <a:r>
              <a:rPr lang="fr-FR" dirty="0"/>
              <a:t>Y a-t-il des différents possibles de résultats positifs de la </a:t>
            </a:r>
            <a:r>
              <a:rPr lang="fr-FR" dirty="0" err="1"/>
              <a:t>fonctionalité</a:t>
            </a:r>
            <a:r>
              <a:rPr lang="fr-FR" dirty="0"/>
              <a:t>?</a:t>
            </a:r>
          </a:p>
          <a:p>
            <a:pPr defTabSz="914377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6E92E-1CC9-49FE-85F2-4F6117653B4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05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77">
              <a:defRPr/>
            </a:pPr>
            <a:r>
              <a:rPr lang="fr-FR" dirty="0"/>
              <a:t>Quels sont les résultats possibles de la fonctionnalité?</a:t>
            </a:r>
          </a:p>
          <a:p>
            <a:pPr defTabSz="914377">
              <a:defRPr/>
            </a:pPr>
            <a:r>
              <a:rPr lang="fr-FR" dirty="0"/>
              <a:t>Y a-t-il des différents possibles de résultats positifs de la </a:t>
            </a:r>
            <a:r>
              <a:rPr lang="fr-FR" dirty="0" err="1"/>
              <a:t>fonctionalité</a:t>
            </a:r>
            <a:r>
              <a:rPr lang="fr-FR" dirty="0"/>
              <a:t>?</a:t>
            </a:r>
          </a:p>
          <a:p>
            <a:pPr defTabSz="914377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6E92E-1CC9-49FE-85F2-4F6117653B4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6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77">
              <a:defRPr/>
            </a:pPr>
            <a:r>
              <a:rPr lang="fr-FR" dirty="0"/>
              <a:t>Quels sont les résultats possibles de la fonctionnalité?</a:t>
            </a:r>
          </a:p>
          <a:p>
            <a:pPr defTabSz="914377">
              <a:defRPr/>
            </a:pPr>
            <a:r>
              <a:rPr lang="fr-FR" dirty="0"/>
              <a:t>Y a-t-il des différents possibles de résultats positifs de la </a:t>
            </a:r>
            <a:r>
              <a:rPr lang="fr-FR" dirty="0" err="1"/>
              <a:t>fonctionalité</a:t>
            </a:r>
            <a:r>
              <a:rPr lang="fr-FR" dirty="0"/>
              <a:t>?</a:t>
            </a:r>
          </a:p>
          <a:p>
            <a:pPr defTabSz="914377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6E92E-1CC9-49FE-85F2-4F6117653B4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5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77">
              <a:defRPr/>
            </a:pPr>
            <a:r>
              <a:rPr lang="fr-FR" dirty="0"/>
              <a:t>Quels sont les résultats possibles de la fonctionnalité?</a:t>
            </a:r>
          </a:p>
          <a:p>
            <a:pPr defTabSz="914377">
              <a:defRPr/>
            </a:pPr>
            <a:r>
              <a:rPr lang="fr-FR" dirty="0"/>
              <a:t>Y a-t-il des différents possibles de résultats positifs de la </a:t>
            </a:r>
            <a:r>
              <a:rPr lang="fr-FR" dirty="0" err="1"/>
              <a:t>fonctionalité</a:t>
            </a:r>
            <a:r>
              <a:rPr lang="fr-FR" dirty="0"/>
              <a:t>?</a:t>
            </a:r>
          </a:p>
          <a:p>
            <a:pPr defTabSz="914377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6E92E-1CC9-49FE-85F2-4F6117653B4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96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Slide</a:t>
            </a:r>
            <a:r>
              <a:rPr lang="fr-FR" dirty="0"/>
              <a:t> 43: Utiliser les </a:t>
            </a:r>
            <a:r>
              <a:rPr lang="fr-FR" dirty="0" err="1"/>
              <a:t>steps</a:t>
            </a:r>
            <a:r>
              <a:rPr lang="fr-FR" dirty="0"/>
              <a:t> métiers et non techniques</a:t>
            </a:r>
          </a:p>
          <a:p>
            <a:r>
              <a:rPr lang="fr-FR" dirty="0"/>
              <a:t>   Je ne peux que confirmer ton conseil.</a:t>
            </a:r>
          </a:p>
          <a:p>
            <a:r>
              <a:rPr lang="fr-FR" dirty="0"/>
              <a:t>   J'ai pratiqué les 2 méthodes, les </a:t>
            </a:r>
            <a:r>
              <a:rPr lang="fr-FR" dirty="0" err="1"/>
              <a:t>steps</a:t>
            </a:r>
            <a:r>
              <a:rPr lang="fr-FR" dirty="0"/>
              <a:t> métiers sont plus compréhensibles et les tests sont plus facilement maintenables.</a:t>
            </a:r>
          </a:p>
          <a:p>
            <a:r>
              <a:rPr lang="fr-FR" dirty="0"/>
              <a:t>   Les </a:t>
            </a:r>
            <a:r>
              <a:rPr lang="fr-FR" dirty="0" err="1"/>
              <a:t>steps</a:t>
            </a:r>
            <a:r>
              <a:rPr lang="fr-FR" dirty="0"/>
              <a:t> techniques sont plus rapides à mettre en place mais bien plus long à étudier pour comprendre le déroulement du test.</a:t>
            </a:r>
          </a:p>
          <a:p>
            <a:endParaRPr lang="fr-FR" dirty="0"/>
          </a:p>
          <a:p>
            <a:endParaRPr lang="fr-FR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L’automatisation des tests sur les différents niveaux permet de réutiliser facilement les opérations techniques des niveaux de tests inférieurs.</a:t>
            </a:r>
          </a:p>
          <a:p>
            <a:endParaRPr lang="fr-FR" dirty="0"/>
          </a:p>
          <a:p>
            <a:pPr defTabSz="914377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6E92E-1CC9-49FE-85F2-4F6117653B4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77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6E92E-1CC9-49FE-85F2-4F6117653B4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fond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8604448" y="-243408"/>
            <a:ext cx="539552" cy="116631"/>
          </a:xfrm>
        </p:spPr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9396536" y="6453336"/>
            <a:ext cx="366964" cy="312165"/>
          </a:xfrm>
        </p:spPr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740352" y="-243409"/>
            <a:ext cx="827584" cy="116632"/>
          </a:xfrm>
        </p:spPr>
        <p:txBody>
          <a:bodyPr/>
          <a:lstStyle/>
          <a:p>
            <a:r>
              <a:rPr lang="fr-FR" dirty="0"/>
              <a:t>Titre de la présentation</a:t>
            </a:r>
          </a:p>
        </p:txBody>
      </p:sp>
      <p:pic>
        <p:nvPicPr>
          <p:cNvPr id="13" name="Image 12" descr="couv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&amp;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/>
          <p:cNvSpPr>
            <a:spLocks noGrp="1"/>
          </p:cNvSpPr>
          <p:nvPr>
            <p:ph type="pic" sz="quarter" idx="15" hasCustomPrompt="1"/>
          </p:nvPr>
        </p:nvSpPr>
        <p:spPr>
          <a:xfrm>
            <a:off x="342000" y="1772816"/>
            <a:ext cx="8460000" cy="3033184"/>
          </a:xfrm>
          <a:solidFill>
            <a:schemeClr val="tx2">
              <a:lumMod val="20000"/>
              <a:lumOff val="80000"/>
            </a:schemeClr>
          </a:solidFill>
        </p:spPr>
        <p:txBody>
          <a:bodyPr bIns="648000" anchor="ctr" anchorCtr="0"/>
          <a:lstStyle>
            <a:lvl1pPr algn="ctr">
              <a:defRPr sz="1200"/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000" y="4981932"/>
            <a:ext cx="8460000" cy="12553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2pPr>
            <a:lvl3pPr marL="180975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3pPr>
            <a:lvl4pPr marL="542925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4pPr>
            <a:lvl5pPr marL="895350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17550" cy="500814"/>
          </a:xfrm>
        </p:spPr>
        <p:txBody>
          <a:bodyPr anchor="b" anchorCtr="0"/>
          <a:lstStyle>
            <a:lvl1pPr algn="r"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>
          <a:xfrm>
            <a:off x="342000" y="908050"/>
            <a:ext cx="8460000" cy="864766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17550" cy="500814"/>
          </a:xfrm>
        </p:spPr>
        <p:txBody>
          <a:bodyPr anchor="b" anchorCtr="0"/>
          <a:lstStyle>
            <a:lvl1pPr algn="r"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>
          <a:xfrm>
            <a:off x="342000" y="908050"/>
            <a:ext cx="8460000" cy="864766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ableau 11"/>
          <p:cNvSpPr>
            <a:spLocks noGrp="1"/>
          </p:cNvSpPr>
          <p:nvPr>
            <p:ph type="tbl" sz="quarter" idx="17" hasCustomPrompt="1"/>
          </p:nvPr>
        </p:nvSpPr>
        <p:spPr>
          <a:xfrm>
            <a:off x="342000" y="1771199"/>
            <a:ext cx="8460000" cy="4181925"/>
          </a:xfrm>
          <a:solidFill>
            <a:schemeClr val="tx2">
              <a:lumMod val="20000"/>
              <a:lumOff val="80000"/>
            </a:schemeClr>
          </a:solidFill>
        </p:spPr>
        <p:txBody>
          <a:bodyPr bIns="648000" anchor="ctr" anchorCtr="0"/>
          <a:lstStyle>
            <a:lvl1pPr algn="ctr">
              <a:spcAft>
                <a:spcPts val="0"/>
              </a:spcAft>
              <a:defRPr sz="1200"/>
            </a:lvl1pPr>
          </a:lstStyle>
          <a:p>
            <a:r>
              <a:rPr lang="fr-FR" dirty="0"/>
              <a:t>Tableau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graphiqu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000" y="2276873"/>
            <a:ext cx="3221888" cy="1512167"/>
          </a:xfrm>
          <a:ln w="38100">
            <a:solidFill>
              <a:schemeClr val="accent1"/>
            </a:solidFill>
          </a:ln>
        </p:spPr>
        <p:txBody>
          <a:bodyPr lIns="216000" tIns="36000" rIns="72000" bIns="36000" anchor="ctr" anchorCtr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17550" cy="500814"/>
          </a:xfrm>
        </p:spPr>
        <p:txBody>
          <a:bodyPr anchor="b" anchorCtr="0"/>
          <a:lstStyle>
            <a:lvl1pPr algn="r"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>
          <a:xfrm>
            <a:off x="342000" y="4177655"/>
            <a:ext cx="3221888" cy="1512167"/>
          </a:xfrm>
          <a:ln w="38100">
            <a:solidFill>
              <a:schemeClr val="accent1"/>
            </a:solidFill>
          </a:ln>
        </p:spPr>
        <p:txBody>
          <a:bodyPr lIns="216000" tIns="36000" rIns="72000" bIns="36000" anchor="ctr" anchorCtr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13"/>
          <p:cNvSpPr>
            <a:spLocks noGrp="1"/>
          </p:cNvSpPr>
          <p:nvPr>
            <p:ph type="chart" sz="quarter" idx="15" hasCustomPrompt="1"/>
          </p:nvPr>
        </p:nvSpPr>
        <p:spPr>
          <a:xfrm>
            <a:off x="3708400" y="2276873"/>
            <a:ext cx="3816350" cy="1512888"/>
          </a:xfrm>
          <a:ln w="38100">
            <a:solidFill>
              <a:schemeClr val="accent2"/>
            </a:solidFill>
          </a:ln>
        </p:spPr>
        <p:txBody>
          <a:bodyPr bIns="648000" anchor="ctr" anchorCtr="0"/>
          <a:lstStyle>
            <a:lvl1pPr algn="ctr">
              <a:defRPr sz="1200"/>
            </a:lvl1pPr>
          </a:lstStyle>
          <a:p>
            <a:r>
              <a:rPr lang="fr-FR" dirty="0"/>
              <a:t>Graphique</a:t>
            </a:r>
          </a:p>
        </p:txBody>
      </p:sp>
      <p:sp>
        <p:nvSpPr>
          <p:cNvPr id="15" name="Espace réservé du graphique 13"/>
          <p:cNvSpPr>
            <a:spLocks noGrp="1"/>
          </p:cNvSpPr>
          <p:nvPr>
            <p:ph type="chart" sz="quarter" idx="16" hasCustomPrompt="1"/>
          </p:nvPr>
        </p:nvSpPr>
        <p:spPr>
          <a:xfrm>
            <a:off x="3708400" y="4177655"/>
            <a:ext cx="3816350" cy="1512888"/>
          </a:xfrm>
          <a:ln w="38100">
            <a:solidFill>
              <a:schemeClr val="accent2"/>
            </a:solidFill>
          </a:ln>
        </p:spPr>
        <p:txBody>
          <a:bodyPr bIns="648000" anchor="ctr" anchorCtr="0"/>
          <a:lstStyle>
            <a:lvl1pPr algn="ctr">
              <a:defRPr sz="1200"/>
            </a:lvl1pPr>
          </a:lstStyle>
          <a:p>
            <a:r>
              <a:rPr lang="fr-FR" dirty="0"/>
              <a:t>Graphique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3708400" y="3894134"/>
            <a:ext cx="3816350" cy="215900"/>
          </a:xfrm>
        </p:spPr>
        <p:txBody>
          <a:bodyPr/>
          <a:lstStyle>
            <a:lvl1pPr>
              <a:spcAft>
                <a:spcPts val="0"/>
              </a:spcAft>
              <a:defRPr sz="800" i="1" baseline="0">
                <a:latin typeface="+mn-lt"/>
              </a:defRPr>
            </a:lvl1pPr>
          </a:lstStyle>
          <a:p>
            <a:pPr lvl="0"/>
            <a:r>
              <a:rPr lang="fr-FR" dirty="0"/>
              <a:t>Texte de légendes</a:t>
            </a:r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3708400" y="5788721"/>
            <a:ext cx="3816350" cy="215900"/>
          </a:xfrm>
        </p:spPr>
        <p:txBody>
          <a:bodyPr/>
          <a:lstStyle>
            <a:lvl1pPr>
              <a:spcAft>
                <a:spcPts val="0"/>
              </a:spcAft>
              <a:defRPr sz="800" i="1" baseline="0">
                <a:latin typeface="+mn-lt"/>
              </a:defRPr>
            </a:lvl1pPr>
          </a:lstStyle>
          <a:p>
            <a:pPr lvl="0"/>
            <a:r>
              <a:rPr lang="fr-FR" dirty="0"/>
              <a:t>Texte de légendes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9"/>
          </p:nvPr>
        </p:nvSpPr>
        <p:spPr>
          <a:xfrm>
            <a:off x="341999" y="637200"/>
            <a:ext cx="8460000" cy="1368425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graphiqu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texte 25"/>
          <p:cNvSpPr>
            <a:spLocks noGrp="1"/>
          </p:cNvSpPr>
          <p:nvPr>
            <p:ph type="body" sz="quarter" idx="23"/>
          </p:nvPr>
        </p:nvSpPr>
        <p:spPr>
          <a:xfrm>
            <a:off x="1926754" y="2015458"/>
            <a:ext cx="6101630" cy="3924000"/>
          </a:xfrm>
          <a:ln w="38100">
            <a:solidFill>
              <a:schemeClr val="accent2"/>
            </a:solidFill>
          </a:ln>
        </p:spPr>
        <p:txBody>
          <a:bodyPr tIns="288000"/>
          <a:lstStyle>
            <a:lvl1pPr marL="2009775" indent="0">
              <a:spcBef>
                <a:spcPts val="1200"/>
              </a:spcBef>
              <a:spcAft>
                <a:spcPts val="0"/>
              </a:spcAft>
              <a:defRPr sz="1500">
                <a:latin typeface="+mj-lt"/>
              </a:defRPr>
            </a:lvl1pPr>
            <a:lvl2pPr marL="2009775" indent="0">
              <a:defRPr sz="1400"/>
            </a:lvl2pPr>
            <a:lvl3pPr marL="419100" indent="0">
              <a:lnSpc>
                <a:spcPct val="100000"/>
              </a:lnSpc>
              <a:buNone/>
              <a:defRPr sz="1800">
                <a:latin typeface="+mj-lt"/>
              </a:defRPr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000" y="2015459"/>
            <a:ext cx="1476000" cy="1260000"/>
          </a:xfrm>
          <a:ln w="38100">
            <a:solidFill>
              <a:schemeClr val="accent1"/>
            </a:solidFill>
          </a:ln>
        </p:spPr>
        <p:txBody>
          <a:bodyPr lIns="216000" tIns="108000" rIns="72000" bIns="36000"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17550" cy="500814"/>
          </a:xfrm>
        </p:spPr>
        <p:txBody>
          <a:bodyPr anchor="b" anchorCtr="0"/>
          <a:lstStyle>
            <a:lvl1pPr algn="r"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1926754" y="6064720"/>
            <a:ext cx="6101630" cy="568870"/>
          </a:xfrm>
        </p:spPr>
        <p:txBody>
          <a:bodyPr/>
          <a:lstStyle>
            <a:lvl1pPr>
              <a:spcAft>
                <a:spcPts val="0"/>
              </a:spcAft>
              <a:defRPr sz="800" i="1" baseline="0">
                <a:latin typeface="+mn-lt"/>
              </a:defRPr>
            </a:lvl1pPr>
          </a:lstStyle>
          <a:p>
            <a:pPr lvl="0"/>
            <a:r>
              <a:rPr lang="fr-FR" dirty="0"/>
              <a:t>Texte de légendes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20"/>
          </p:nvPr>
        </p:nvSpPr>
        <p:spPr>
          <a:xfrm>
            <a:off x="342000" y="4679754"/>
            <a:ext cx="1476000" cy="1260000"/>
          </a:xfrm>
          <a:ln w="38100">
            <a:solidFill>
              <a:schemeClr val="accent1"/>
            </a:solidFill>
          </a:ln>
        </p:spPr>
        <p:txBody>
          <a:bodyPr lIns="216000" tIns="108000" rIns="72000" bIns="36000"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21"/>
          </p:nvPr>
        </p:nvSpPr>
        <p:spPr>
          <a:xfrm>
            <a:off x="342000" y="3350843"/>
            <a:ext cx="1476000" cy="1260000"/>
          </a:xfrm>
          <a:ln w="38100">
            <a:solidFill>
              <a:schemeClr val="accent1"/>
            </a:solidFill>
          </a:ln>
        </p:spPr>
        <p:txBody>
          <a:bodyPr lIns="216000" tIns="108000" rIns="72000" bIns="36000"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13"/>
          <p:cNvSpPr>
            <a:spLocks noGrp="1"/>
          </p:cNvSpPr>
          <p:nvPr>
            <p:ph type="chart" sz="quarter" idx="15" hasCustomPrompt="1"/>
          </p:nvPr>
        </p:nvSpPr>
        <p:spPr>
          <a:xfrm>
            <a:off x="2104678" y="2132856"/>
            <a:ext cx="1656184" cy="1440880"/>
          </a:xfrm>
          <a:ln w="0">
            <a:noFill/>
          </a:ln>
        </p:spPr>
        <p:txBody>
          <a:bodyPr bIns="648000" anchor="ctr" anchorCtr="0"/>
          <a:lstStyle>
            <a:lvl1pPr algn="ctr">
              <a:defRPr sz="1200"/>
            </a:lvl1pPr>
          </a:lstStyle>
          <a:p>
            <a:r>
              <a:rPr lang="fr-FR" dirty="0"/>
              <a:t>Graphique</a:t>
            </a:r>
          </a:p>
        </p:txBody>
      </p:sp>
      <p:sp>
        <p:nvSpPr>
          <p:cNvPr id="24" name="Espace réservé du graphique 13"/>
          <p:cNvSpPr>
            <a:spLocks noGrp="1"/>
          </p:cNvSpPr>
          <p:nvPr>
            <p:ph type="chart" sz="quarter" idx="22" hasCustomPrompt="1"/>
          </p:nvPr>
        </p:nvSpPr>
        <p:spPr>
          <a:xfrm>
            <a:off x="2104678" y="3776464"/>
            <a:ext cx="1656184" cy="1440880"/>
          </a:xfrm>
          <a:ln w="0">
            <a:noFill/>
          </a:ln>
        </p:spPr>
        <p:txBody>
          <a:bodyPr bIns="648000" anchor="ctr" anchorCtr="0"/>
          <a:lstStyle>
            <a:lvl1pPr algn="ctr">
              <a:defRPr sz="1200"/>
            </a:lvl1pPr>
          </a:lstStyle>
          <a:p>
            <a:r>
              <a:rPr lang="fr-FR" dirty="0"/>
              <a:t>Graphique</a:t>
            </a:r>
          </a:p>
        </p:txBody>
      </p:sp>
      <p:sp>
        <p:nvSpPr>
          <p:cNvPr id="27" name="Espace réservé du texte 20"/>
          <p:cNvSpPr>
            <a:spLocks noGrp="1"/>
          </p:cNvSpPr>
          <p:nvPr>
            <p:ph type="body" sz="quarter" idx="19"/>
          </p:nvPr>
        </p:nvSpPr>
        <p:spPr>
          <a:xfrm>
            <a:off x="341999" y="637200"/>
            <a:ext cx="8460000" cy="1368425"/>
          </a:xfrm>
        </p:spPr>
        <p:txBody>
          <a:bodyPr anchor="ctr" anchorCtr="0"/>
          <a:lstStyle>
            <a:lvl1pPr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chiffres import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21"/>
          <p:cNvSpPr>
            <a:spLocks noGrp="1"/>
          </p:cNvSpPr>
          <p:nvPr>
            <p:ph type="body" sz="quarter" idx="22"/>
          </p:nvPr>
        </p:nvSpPr>
        <p:spPr>
          <a:xfrm>
            <a:off x="3059832" y="3164972"/>
            <a:ext cx="2646000" cy="1338436"/>
          </a:xfrm>
          <a:solidFill>
            <a:schemeClr val="accent1"/>
          </a:solidFill>
        </p:spPr>
        <p:txBody>
          <a:bodyPr lIns="0" tIns="0" rIns="0" bIns="0" numCol="1" anchor="ctr" anchorCtr="0"/>
          <a:lstStyle>
            <a:lvl1pPr marL="495300" indent="0">
              <a:spcAft>
                <a:spcPts val="600"/>
              </a:spcAft>
              <a:defRPr sz="2600" cap="all" baseline="0">
                <a:solidFill>
                  <a:schemeClr val="bg2"/>
                </a:solidFill>
              </a:defRPr>
            </a:lvl1pPr>
            <a:lvl2pPr marL="495300" indent="0">
              <a:lnSpc>
                <a:spcPct val="100000"/>
              </a:lnSpc>
              <a:defRPr sz="1500" baseline="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17550" cy="500814"/>
          </a:xfrm>
        </p:spPr>
        <p:txBody>
          <a:bodyPr anchor="b" anchorCtr="0"/>
          <a:lstStyle>
            <a:lvl1pPr algn="r"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9"/>
          </p:nvPr>
        </p:nvSpPr>
        <p:spPr>
          <a:xfrm>
            <a:off x="341999" y="907200"/>
            <a:ext cx="8460000" cy="840853"/>
          </a:xfrm>
        </p:spPr>
        <p:txBody>
          <a:bodyPr anchor="t" anchorCtr="0"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0"/>
          </p:nvPr>
        </p:nvSpPr>
        <p:spPr>
          <a:xfrm>
            <a:off x="3059832" y="1738529"/>
            <a:ext cx="5364000" cy="1324719"/>
          </a:xfrm>
          <a:ln w="12700">
            <a:solidFill>
              <a:srgbClr val="786E64"/>
            </a:solidFill>
          </a:ln>
        </p:spPr>
        <p:txBody>
          <a:bodyPr lIns="0" tIns="216000" rIns="0" bIns="0" numCol="2"/>
          <a:lstStyle>
            <a:lvl1pPr marL="495300" indent="0">
              <a:spcAft>
                <a:spcPts val="600"/>
              </a:spcAft>
              <a:defRPr sz="3300"/>
            </a:lvl1pPr>
            <a:lvl2pPr marL="495300" indent="0">
              <a:lnSpc>
                <a:spcPct val="100000"/>
              </a:lnSpc>
              <a:defRPr sz="1500" baseline="0">
                <a:latin typeface="+mj-lt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texte 21"/>
          <p:cNvSpPr>
            <a:spLocks noGrp="1"/>
          </p:cNvSpPr>
          <p:nvPr>
            <p:ph type="body" sz="quarter" idx="21"/>
          </p:nvPr>
        </p:nvSpPr>
        <p:spPr>
          <a:xfrm>
            <a:off x="341999" y="1738529"/>
            <a:ext cx="2646000" cy="2764879"/>
          </a:xfrm>
          <a:solidFill>
            <a:schemeClr val="accent2"/>
          </a:solidFill>
        </p:spPr>
        <p:txBody>
          <a:bodyPr lIns="0" tIns="216000" rIns="0" bIns="0" numCol="1"/>
          <a:lstStyle>
            <a:lvl1pPr marL="495300" indent="0">
              <a:spcAft>
                <a:spcPts val="600"/>
              </a:spcAft>
              <a:defRPr sz="3300">
                <a:solidFill>
                  <a:schemeClr val="bg2"/>
                </a:solidFill>
              </a:defRPr>
            </a:lvl1pPr>
            <a:lvl2pPr marL="495300" indent="0">
              <a:lnSpc>
                <a:spcPct val="100000"/>
              </a:lnSpc>
              <a:defRPr sz="1500" baseline="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5" name="Espace réservé du texte 21"/>
          <p:cNvSpPr>
            <a:spLocks noGrp="1"/>
          </p:cNvSpPr>
          <p:nvPr>
            <p:ph type="body" sz="quarter" idx="23"/>
          </p:nvPr>
        </p:nvSpPr>
        <p:spPr>
          <a:xfrm>
            <a:off x="5777832" y="3164972"/>
            <a:ext cx="2646000" cy="1338436"/>
          </a:xfrm>
          <a:solidFill>
            <a:schemeClr val="tx2"/>
          </a:solidFill>
        </p:spPr>
        <p:txBody>
          <a:bodyPr lIns="0" tIns="0" rIns="0" bIns="0" numCol="1" anchor="ctr" anchorCtr="0"/>
          <a:lstStyle>
            <a:lvl1pPr marL="495300" indent="0">
              <a:spcAft>
                <a:spcPts val="0"/>
              </a:spcAft>
              <a:defRPr sz="3300">
                <a:solidFill>
                  <a:schemeClr val="bg2"/>
                </a:solidFill>
              </a:defRPr>
            </a:lvl1pPr>
            <a:lvl2pPr marL="495300" indent="0">
              <a:lnSpc>
                <a:spcPct val="100000"/>
              </a:lnSpc>
              <a:defRPr sz="1500" baseline="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8" name="Espace réservé du texte 21"/>
          <p:cNvSpPr>
            <a:spLocks noGrp="1"/>
          </p:cNvSpPr>
          <p:nvPr>
            <p:ph type="body" sz="quarter" idx="24"/>
          </p:nvPr>
        </p:nvSpPr>
        <p:spPr>
          <a:xfrm>
            <a:off x="341999" y="4603991"/>
            <a:ext cx="2646000" cy="1338436"/>
          </a:xfrm>
          <a:solidFill>
            <a:schemeClr val="tx2"/>
          </a:solidFill>
        </p:spPr>
        <p:txBody>
          <a:bodyPr lIns="0" tIns="0" rIns="0" bIns="0" numCol="1" anchor="ctr" anchorCtr="0"/>
          <a:lstStyle>
            <a:lvl1pPr marL="495300" indent="0">
              <a:spcAft>
                <a:spcPts val="0"/>
              </a:spcAft>
              <a:defRPr sz="3300">
                <a:solidFill>
                  <a:schemeClr val="bg2"/>
                </a:solidFill>
              </a:defRPr>
            </a:lvl1pPr>
            <a:lvl2pPr marL="495300" indent="0">
              <a:lnSpc>
                <a:spcPct val="100000"/>
              </a:lnSpc>
              <a:defRPr sz="1500" baseline="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9" name="Espace réservé du texte 21"/>
          <p:cNvSpPr>
            <a:spLocks noGrp="1"/>
          </p:cNvSpPr>
          <p:nvPr>
            <p:ph type="body" sz="quarter" idx="25"/>
          </p:nvPr>
        </p:nvSpPr>
        <p:spPr>
          <a:xfrm>
            <a:off x="3059832" y="4603991"/>
            <a:ext cx="2646000" cy="1338436"/>
          </a:xfrm>
          <a:solidFill>
            <a:schemeClr val="bg1"/>
          </a:solidFill>
          <a:ln w="12700">
            <a:solidFill>
              <a:srgbClr val="786E64"/>
            </a:solidFill>
          </a:ln>
        </p:spPr>
        <p:txBody>
          <a:bodyPr lIns="0" tIns="0" rIns="0" bIns="0" numCol="1" anchor="ctr" anchorCtr="0"/>
          <a:lstStyle>
            <a:lvl1pPr marL="495300" indent="0">
              <a:spcAft>
                <a:spcPts val="0"/>
              </a:spcAft>
              <a:defRPr sz="3300">
                <a:solidFill>
                  <a:schemeClr val="accent1"/>
                </a:solidFill>
              </a:defRPr>
            </a:lvl1pPr>
            <a:lvl2pPr marL="495300" indent="0">
              <a:lnSpc>
                <a:spcPct val="100000"/>
              </a:lnSpc>
              <a:defRPr sz="1500" baseline="0"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nd_fin_jau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2000" y="1190625"/>
            <a:ext cx="7200000" cy="4476750"/>
          </a:xfrm>
        </p:spPr>
        <p:txBody>
          <a:bodyPr anchor="ctr" anchorCtr="0"/>
          <a:lstStyle>
            <a:lvl1pPr algn="ctr">
              <a:lnSpc>
                <a:spcPct val="85000"/>
              </a:lnSpc>
              <a:defRPr sz="29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8604448" y="-315415"/>
            <a:ext cx="539552" cy="116631"/>
          </a:xfrm>
        </p:spPr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9468544" y="6453336"/>
            <a:ext cx="366964" cy="312165"/>
          </a:xfrm>
        </p:spPr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740352" y="-315416"/>
            <a:ext cx="827584" cy="116632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verture_fond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8604448" y="-243408"/>
            <a:ext cx="539552" cy="116631"/>
          </a:xfrm>
        </p:spPr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9396536" y="6453336"/>
            <a:ext cx="366964" cy="312165"/>
          </a:xfrm>
        </p:spPr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740352" y="-243409"/>
            <a:ext cx="827584" cy="116632"/>
          </a:xfrm>
        </p:spPr>
        <p:txBody>
          <a:bodyPr/>
          <a:lstStyle/>
          <a:p>
            <a:r>
              <a:rPr lang="fr-FR" dirty="0"/>
              <a:t>Titre de la présentation</a:t>
            </a:r>
          </a:p>
        </p:txBody>
      </p:sp>
      <p:pic>
        <p:nvPicPr>
          <p:cNvPr id="6" name="Image 5" descr="couv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_fond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signature_titr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3774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2000" y="2975620"/>
            <a:ext cx="7200000" cy="1518642"/>
          </a:xfrm>
        </p:spPr>
        <p:txBody>
          <a:bodyPr anchor="t" anchorCtr="0"/>
          <a:lstStyle>
            <a:lvl1pPr>
              <a:lnSpc>
                <a:spcPct val="85000"/>
              </a:lnSpc>
              <a:defRPr sz="29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72000" y="2628000"/>
            <a:ext cx="720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972000" y="4438800"/>
            <a:ext cx="7200000" cy="720000"/>
          </a:xfrm>
        </p:spPr>
        <p:txBody>
          <a:bodyPr anchor="t" anchorCtr="0"/>
          <a:lstStyle>
            <a:lvl1pPr algn="l"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fld id="{121F5AB3-A377-4667-B84E-E4C429C77C9B}" type="datetime1">
              <a:rPr lang="fr-FR" smtClean="0"/>
              <a:pPr/>
              <a:t>06/11/2019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9858401-1896-4F80-9B2B-186795E41C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glob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18770" y="4629321"/>
            <a:ext cx="3384376" cy="859904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>
                <a:solidFill>
                  <a:schemeClr val="accent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4615036"/>
            <a:ext cx="946770" cy="968871"/>
          </a:xfrm>
        </p:spPr>
        <p:txBody>
          <a:bodyPr anchor="b" anchorCtr="0"/>
          <a:lstStyle>
            <a:lvl1pPr algn="l">
              <a:defRPr sz="5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4"/>
          </p:nvPr>
        </p:nvSpPr>
        <p:spPr>
          <a:xfrm>
            <a:off x="5518770" y="3610161"/>
            <a:ext cx="3384376" cy="859904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>
                <a:solidFill>
                  <a:schemeClr val="accent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595876"/>
            <a:ext cx="946770" cy="968871"/>
          </a:xfrm>
        </p:spPr>
        <p:txBody>
          <a:bodyPr anchor="b" anchorCtr="0"/>
          <a:lstStyle>
            <a:lvl1pPr algn="l">
              <a:defRPr sz="5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6"/>
          </p:nvPr>
        </p:nvSpPr>
        <p:spPr>
          <a:xfrm>
            <a:off x="5518770" y="2588714"/>
            <a:ext cx="3384376" cy="859904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>
                <a:solidFill>
                  <a:schemeClr val="accent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2574429"/>
            <a:ext cx="946770" cy="968871"/>
          </a:xfrm>
        </p:spPr>
        <p:txBody>
          <a:bodyPr anchor="b" anchorCtr="0"/>
          <a:lstStyle>
            <a:lvl1pPr algn="l">
              <a:defRPr sz="5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8"/>
          </p:nvPr>
        </p:nvSpPr>
        <p:spPr>
          <a:xfrm>
            <a:off x="5518770" y="1565362"/>
            <a:ext cx="3384376" cy="859904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>
                <a:solidFill>
                  <a:schemeClr val="accent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551077"/>
            <a:ext cx="946770" cy="968871"/>
          </a:xfrm>
        </p:spPr>
        <p:txBody>
          <a:bodyPr anchor="b" anchorCtr="0"/>
          <a:lstStyle>
            <a:lvl1pPr algn="l">
              <a:defRPr sz="5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20"/>
          </p:nvPr>
        </p:nvSpPr>
        <p:spPr>
          <a:xfrm>
            <a:off x="5518770" y="543915"/>
            <a:ext cx="3384376" cy="859904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>
                <a:solidFill>
                  <a:schemeClr val="accent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529630"/>
            <a:ext cx="946770" cy="968871"/>
          </a:xfrm>
        </p:spPr>
        <p:txBody>
          <a:bodyPr anchor="b" anchorCtr="0"/>
          <a:lstStyle>
            <a:lvl1pPr algn="l">
              <a:defRPr sz="5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visuel modifi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4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6381328"/>
          </a:xfrm>
          <a:solidFill>
            <a:schemeClr val="bg1"/>
          </a:solidFill>
        </p:spPr>
        <p:txBody>
          <a:bodyPr bIns="648000" anchor="ctr" anchorCtr="0"/>
          <a:lstStyle>
            <a:lvl1pPr algn="ctr">
              <a:defRPr sz="1200"/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92680" y="371521"/>
            <a:ext cx="3679320" cy="3411810"/>
          </a:xfrm>
        </p:spPr>
        <p:txBody>
          <a:bodyPr anchor="b" anchorCtr="0"/>
          <a:lstStyle>
            <a:lvl1pPr>
              <a:defRPr sz="207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00.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2000" y="3473575"/>
            <a:ext cx="3600000" cy="2479549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BD2-5B95-4263-B17A-3A046187EB64}" type="datetimeFigureOut">
              <a:rPr lang="fr-FR" smtClean="0"/>
              <a:pPr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C899-3F23-483C-9B74-041E814B744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 flipV="1">
            <a:off x="8697885" y="6515819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de chap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1BD2-5B95-4263-B17A-3A046187EB64}" type="datetimeFigureOut">
              <a:rPr lang="fr-FR" smtClean="0"/>
              <a:pPr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92680" y="371521"/>
            <a:ext cx="3679320" cy="3411810"/>
          </a:xfrm>
        </p:spPr>
        <p:txBody>
          <a:bodyPr anchor="b" anchorCtr="0"/>
          <a:lstStyle>
            <a:lvl1pPr>
              <a:defRPr sz="207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00.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2000" y="3473575"/>
            <a:ext cx="3600000" cy="2479549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C899-3F23-483C-9B74-041E814B744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5148263" y="3039244"/>
            <a:ext cx="3600201" cy="3342084"/>
          </a:xfrm>
        </p:spPr>
        <p:txBody>
          <a:bodyPr/>
          <a:lstStyle>
            <a:lvl1pPr marL="180975" indent="-180975">
              <a:lnSpc>
                <a:spcPct val="100000"/>
              </a:lnSpc>
              <a:spcAft>
                <a:spcPts val="1600"/>
              </a:spcAft>
              <a:buFont typeface="+mj-lt"/>
              <a:buAutoNum type="alphaLcPeriod"/>
              <a:defRPr sz="1600">
                <a:solidFill>
                  <a:schemeClr val="accent2"/>
                </a:solidFill>
              </a:defRPr>
            </a:lvl1pPr>
            <a:lvl2pPr marL="457200" indent="-457200">
              <a:buFont typeface="+mj-lt"/>
              <a:buNone/>
              <a:defRPr sz="1400">
                <a:solidFill>
                  <a:schemeClr val="accent2"/>
                </a:solidFill>
                <a:latin typeface="+mn-lt"/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titre +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000" y="1313136"/>
            <a:ext cx="8460000" cy="463998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2pPr>
            <a:lvl3pPr marL="180975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3pPr>
            <a:lvl4pPr marL="542925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4pPr>
            <a:lvl5pPr marL="895350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17550" cy="500814"/>
          </a:xfrm>
        </p:spPr>
        <p:txBody>
          <a:bodyPr anchor="b" anchorCtr="0"/>
          <a:lstStyle>
            <a:lvl1pPr algn="r"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000" y="907200"/>
            <a:ext cx="8460000" cy="50459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2pPr>
            <a:lvl3pPr marL="180975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3pPr>
            <a:lvl4pPr marL="542925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4pPr>
            <a:lvl5pPr marL="895350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17550" cy="500814"/>
          </a:xfrm>
        </p:spPr>
        <p:txBody>
          <a:bodyPr anchor="b" anchorCtr="0"/>
          <a:lstStyle>
            <a:lvl1pPr algn="r"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000" y="908720"/>
            <a:ext cx="4230000" cy="504440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2pPr>
            <a:lvl3pPr marL="180975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3pPr>
            <a:lvl4pPr marL="542925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4pPr>
            <a:lvl5pPr marL="895350" indent="-180975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620713"/>
            <a:ext cx="4230000" cy="5332412"/>
          </a:xfrm>
          <a:solidFill>
            <a:schemeClr val="tx2">
              <a:lumMod val="20000"/>
              <a:lumOff val="80000"/>
            </a:schemeClr>
          </a:solidFill>
        </p:spPr>
        <p:txBody>
          <a:bodyPr bIns="648000" anchor="ctr" anchorCtr="0"/>
          <a:lstStyle>
            <a:lvl1pPr algn="ctr">
              <a:defRPr sz="1200"/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17550" cy="500814"/>
          </a:xfrm>
        </p:spPr>
        <p:txBody>
          <a:bodyPr anchor="b" anchorCtr="0"/>
          <a:lstStyle>
            <a:lvl1pPr algn="r"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38000" y="0"/>
            <a:ext cx="8064000" cy="4734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42000" y="1314000"/>
            <a:ext cx="8460000" cy="4639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99592" y="6734175"/>
            <a:ext cx="539552" cy="116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500">
                <a:solidFill>
                  <a:schemeClr val="bg1"/>
                </a:solidFill>
              </a:defRPr>
            </a:lvl1pPr>
          </a:lstStyle>
          <a:p>
            <a:fld id="{121F5AB3-A377-4667-B84E-E4C429C77C9B}" type="datetime1">
              <a:rPr lang="fr-FR" smtClean="0"/>
              <a:pPr/>
              <a:t>06/11/2019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0" y="6741368"/>
            <a:ext cx="827584" cy="1166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5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777036" y="6453336"/>
            <a:ext cx="366964" cy="3121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19858401-1896-4F80-9B2B-186795E41C27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 bwMode="gray">
          <a:xfrm flipV="1">
            <a:off x="8697885" y="6515819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62" r:id="rId4"/>
    <p:sldLayoutId id="2147483666" r:id="rId5"/>
    <p:sldLayoutId id="2147483667" r:id="rId6"/>
    <p:sldLayoutId id="2147483673" r:id="rId7"/>
    <p:sldLayoutId id="2147483650" r:id="rId8"/>
    <p:sldLayoutId id="2147483657" r:id="rId9"/>
    <p:sldLayoutId id="2147483658" r:id="rId10"/>
    <p:sldLayoutId id="2147483674" r:id="rId11"/>
    <p:sldLayoutId id="2147483670" r:id="rId12"/>
    <p:sldLayoutId id="2147483672" r:id="rId13"/>
    <p:sldLayoutId id="2147483671" r:id="rId14"/>
    <p:sldLayoutId id="2147483668" r:id="rId1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5000"/>
        </a:lnSpc>
        <a:spcBef>
          <a:spcPts val="0"/>
        </a:spcBef>
        <a:spcAft>
          <a:spcPts val="3000"/>
        </a:spcAft>
        <a:buFont typeface="Arial" pitchFamily="34" charset="0"/>
        <a:buNone/>
        <a:defRPr sz="3200" b="0" kern="1200">
          <a:solidFill>
            <a:schemeClr val="accent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20000"/>
        </a:lnSpc>
        <a:spcBef>
          <a:spcPts val="0"/>
        </a:spcBef>
        <a:buFont typeface="Wingdings" pitchFamily="2" charset="2"/>
        <a:buChar char="l"/>
        <a:defRPr sz="1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Wingdings" pitchFamily="2" charset="2"/>
        <a:buChar char="l"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itchFamily="2" charset="2"/>
        <a:buChar char="l"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257300" indent="-180975" algn="l" defTabSz="89535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Font typeface="Wingdings" pitchFamily="2" charset="2"/>
        <a:buChar char="l"/>
        <a:defRPr sz="14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1619250" indent="-180975" algn="l" defTabSz="89535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Wingdings" pitchFamily="2" charset="2"/>
        <a:buChar char="l"/>
        <a:defRPr sz="1400" b="0" kern="1200">
          <a:solidFill>
            <a:schemeClr val="accent2"/>
          </a:solidFill>
          <a:latin typeface="+mn-lt"/>
          <a:ea typeface="+mn-ea"/>
          <a:cs typeface="+mn-cs"/>
        </a:defRPr>
      </a:lvl7pPr>
      <a:lvl8pPr marL="1971675" indent="-180975" algn="l" defTabSz="89535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itchFamily="2" charset="2"/>
        <a:buChar char="l"/>
        <a:defRPr sz="1400" b="0" kern="1200">
          <a:solidFill>
            <a:schemeClr val="accent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22" name="Espace réservé du contenu 7"/>
          <p:cNvSpPr txBox="1">
            <a:spLocks/>
          </p:cNvSpPr>
          <p:nvPr/>
        </p:nvSpPr>
        <p:spPr bwMode="gray">
          <a:xfrm>
            <a:off x="287524" y="1268760"/>
            <a:ext cx="8380549" cy="387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just">
              <a:lnSpc>
                <a:spcPct val="85000"/>
              </a:lnSpc>
              <a:spcAft>
                <a:spcPts val="3000"/>
              </a:spcAft>
            </a:pPr>
            <a:endParaRPr lang="fr-FR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Espace réservé du texte 8"/>
          <p:cNvSpPr txBox="1">
            <a:spLocks/>
          </p:cNvSpPr>
          <p:nvPr/>
        </p:nvSpPr>
        <p:spPr bwMode="gray">
          <a:xfrm>
            <a:off x="0" y="0"/>
            <a:ext cx="827584" cy="5008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itre 24"/>
          <p:cNvSpPr>
            <a:spLocks noGrp="1"/>
          </p:cNvSpPr>
          <p:nvPr>
            <p:ph type="title"/>
          </p:nvPr>
        </p:nvSpPr>
        <p:spPr>
          <a:xfrm>
            <a:off x="899592" y="2332"/>
            <a:ext cx="8064000" cy="473434"/>
          </a:xfrm>
        </p:spPr>
        <p:txBody>
          <a:bodyPr/>
          <a:lstStyle/>
          <a:p>
            <a:r>
              <a:rPr lang="fr-FR" sz="2500" dirty="0">
                <a:solidFill>
                  <a:schemeClr val="accent1"/>
                </a:solidFill>
              </a:rPr>
              <a:t>Le </a:t>
            </a:r>
            <a:r>
              <a:rPr lang="fr-FR" sz="2500" dirty="0" err="1">
                <a:solidFill>
                  <a:schemeClr val="accent1"/>
                </a:solidFill>
              </a:rPr>
              <a:t>Gherkin</a:t>
            </a:r>
            <a:r>
              <a:rPr lang="fr-FR" sz="2500" dirty="0">
                <a:solidFill>
                  <a:schemeClr val="accent1"/>
                </a:solidFill>
              </a:rPr>
              <a:t>:  Techniques de spécification de test</a:t>
            </a:r>
            <a:endParaRPr lang="fr-FR" sz="2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9414" y="773662"/>
            <a:ext cx="8200529" cy="2283488"/>
          </a:xfrm>
        </p:spPr>
        <p:txBody>
          <a:bodyPr/>
          <a:lstStyle/>
          <a:p>
            <a:r>
              <a:rPr lang="fr-FR" dirty="0"/>
              <a:t>Analyse des classes d’équivalence: 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La spécification des tests en </a:t>
            </a:r>
            <a:r>
              <a:rPr lang="fr-FR" sz="1800" dirty="0" err="1"/>
              <a:t>gherkin</a:t>
            </a:r>
            <a:r>
              <a:rPr lang="fr-FR" sz="1800" dirty="0"/>
              <a:t> met l’accent sur la définition des contextes possibles d’exécution des fonctionnalités: </a:t>
            </a:r>
          </a:p>
          <a:p>
            <a:pPr lvl="3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elle est basée sur l’analyse des </a:t>
            </a:r>
            <a:r>
              <a:rPr lang="fr-FR" sz="1800" b="1" dirty="0"/>
              <a:t>données</a:t>
            </a:r>
            <a:r>
              <a:rPr lang="fr-FR" sz="1800" dirty="0"/>
              <a:t> du système.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Analyse des classes d’équivalence: </a:t>
            </a:r>
            <a:r>
              <a:rPr lang="fr-FR" sz="1800" i="1" dirty="0"/>
              <a:t>Technique qui permet de découper les données de telle sorte que les données d'une même partition entrainent un résultat similaire.</a:t>
            </a:r>
            <a:endParaRPr lang="fr-FR" sz="1800" dirty="0"/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Il faut couvrir chaque classe d’équivalence par un exemple en </a:t>
            </a:r>
            <a:r>
              <a:rPr lang="fr-FR" sz="1800" dirty="0" err="1"/>
              <a:t>gherkin</a:t>
            </a:r>
            <a:endParaRPr lang="fr-FR" sz="1800" dirty="0"/>
          </a:p>
          <a:p>
            <a:pPr lvl="3" algn="just">
              <a:lnSpc>
                <a:spcPct val="85000"/>
              </a:lnSpc>
              <a:spcAft>
                <a:spcPts val="600"/>
              </a:spcAft>
              <a:defRPr/>
            </a:pPr>
            <a:endParaRPr lang="fr-FR" sz="1800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6962E635-C7BE-4AF1-82A2-B4DA02B2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5950"/>
            <a:ext cx="2335213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77A4F35-07CE-46CB-9679-372C1E8602C6}"/>
              </a:ext>
            </a:extLst>
          </p:cNvPr>
          <p:cNvSpPr txBox="1"/>
          <p:nvPr/>
        </p:nvSpPr>
        <p:spPr>
          <a:xfrm>
            <a:off x="4262447" y="3681443"/>
            <a:ext cx="4876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ea typeface="+mj-ea"/>
                <a:cs typeface="+mj-cs"/>
              </a:rPr>
              <a:t>Démarche: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ea typeface="+mj-ea"/>
                <a:cs typeface="+mj-cs"/>
              </a:rPr>
              <a:t>On identifie les entrées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ea typeface="+mj-ea"/>
                <a:cs typeface="+mj-cs"/>
              </a:rPr>
              <a:t>On définit les classes d’entrée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ea typeface="+mj-ea"/>
                <a:cs typeface="+mj-cs"/>
              </a:rPr>
              <a:t>Nominal, Valide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ea typeface="+mj-ea"/>
                <a:cs typeface="+mj-cs"/>
              </a:rPr>
              <a:t>Exception, Non valide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  <a:ea typeface="+mj-ea"/>
                <a:cs typeface="+mj-cs"/>
              </a:rPr>
              <a:t>On sélectionne un exemple par classe</a:t>
            </a:r>
            <a:endParaRPr lang="fr-FR" sz="2500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0B50C3-5F19-4E2F-BED5-8B4088AA1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781" y="5589240"/>
            <a:ext cx="4463988" cy="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0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22" name="Espace réservé du contenu 7"/>
          <p:cNvSpPr txBox="1">
            <a:spLocks/>
          </p:cNvSpPr>
          <p:nvPr/>
        </p:nvSpPr>
        <p:spPr bwMode="gray">
          <a:xfrm>
            <a:off x="287524" y="1268760"/>
            <a:ext cx="8380549" cy="387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just">
              <a:lnSpc>
                <a:spcPct val="85000"/>
              </a:lnSpc>
              <a:spcAft>
                <a:spcPts val="3000"/>
              </a:spcAft>
            </a:pPr>
            <a:endParaRPr lang="fr-FR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Espace réservé du texte 8"/>
          <p:cNvSpPr txBox="1">
            <a:spLocks/>
          </p:cNvSpPr>
          <p:nvPr/>
        </p:nvSpPr>
        <p:spPr bwMode="gray">
          <a:xfrm>
            <a:off x="0" y="0"/>
            <a:ext cx="827584" cy="5008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itre 24"/>
          <p:cNvSpPr>
            <a:spLocks noGrp="1"/>
          </p:cNvSpPr>
          <p:nvPr>
            <p:ph type="title"/>
          </p:nvPr>
        </p:nvSpPr>
        <p:spPr>
          <a:xfrm>
            <a:off x="899592" y="2332"/>
            <a:ext cx="8064000" cy="473434"/>
          </a:xfrm>
        </p:spPr>
        <p:txBody>
          <a:bodyPr/>
          <a:lstStyle/>
          <a:p>
            <a:r>
              <a:rPr lang="fr-FR" sz="2500" dirty="0">
                <a:solidFill>
                  <a:schemeClr val="accent1"/>
                </a:solidFill>
              </a:rPr>
              <a:t>Le </a:t>
            </a:r>
            <a:r>
              <a:rPr lang="fr-FR" sz="2500" dirty="0" err="1">
                <a:solidFill>
                  <a:schemeClr val="accent1"/>
                </a:solidFill>
              </a:rPr>
              <a:t>Gherkin</a:t>
            </a:r>
            <a:r>
              <a:rPr lang="fr-FR" sz="2500" dirty="0">
                <a:solidFill>
                  <a:schemeClr val="accent1"/>
                </a:solidFill>
              </a:rPr>
              <a:t>:  Techniques de spécification de test</a:t>
            </a:r>
            <a:endParaRPr lang="fr-FR" sz="2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9414" y="773662"/>
            <a:ext cx="8200529" cy="2283488"/>
          </a:xfrm>
        </p:spPr>
        <p:txBody>
          <a:bodyPr/>
          <a:lstStyle/>
          <a:p>
            <a:r>
              <a:rPr lang="fr-FR" dirty="0"/>
              <a:t>Analyse des valeurs limites: 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Analyse des valeurs limites des classes d’équivalence: </a:t>
            </a:r>
            <a:r>
              <a:rPr lang="fr-FR" sz="1800" i="1" dirty="0"/>
              <a:t>Technique qui permet d’identifier les limites des classes d’équivalence, zones les plus susceptibles  à des défauts </a:t>
            </a:r>
            <a:r>
              <a:rPr lang="fr-FR" sz="1800" dirty="0"/>
              <a:t>Il faut couvrir chaque limite par un exemple en </a:t>
            </a:r>
            <a:r>
              <a:rPr lang="fr-FR" sz="1800" dirty="0" err="1"/>
              <a:t>gherkin</a:t>
            </a:r>
            <a:endParaRPr lang="fr-FR" sz="1800" dirty="0"/>
          </a:p>
          <a:p>
            <a:pPr lvl="3" algn="just">
              <a:lnSpc>
                <a:spcPct val="85000"/>
              </a:lnSpc>
              <a:spcAft>
                <a:spcPts val="600"/>
              </a:spcAft>
              <a:defRPr/>
            </a:pPr>
            <a:endParaRPr lang="fr-FR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2D01A68-1690-41DF-8A4A-8960B6BEB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50" y="3343795"/>
            <a:ext cx="7779283" cy="165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05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22" name="Espace réservé du contenu 7"/>
          <p:cNvSpPr txBox="1">
            <a:spLocks/>
          </p:cNvSpPr>
          <p:nvPr/>
        </p:nvSpPr>
        <p:spPr bwMode="gray">
          <a:xfrm>
            <a:off x="287524" y="1268760"/>
            <a:ext cx="8380549" cy="387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just">
              <a:lnSpc>
                <a:spcPct val="85000"/>
              </a:lnSpc>
              <a:spcAft>
                <a:spcPts val="3000"/>
              </a:spcAft>
            </a:pPr>
            <a:endParaRPr lang="fr-FR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Espace réservé du texte 8"/>
          <p:cNvSpPr txBox="1">
            <a:spLocks/>
          </p:cNvSpPr>
          <p:nvPr/>
        </p:nvSpPr>
        <p:spPr bwMode="gray">
          <a:xfrm>
            <a:off x="0" y="0"/>
            <a:ext cx="827584" cy="5008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itre 24"/>
          <p:cNvSpPr>
            <a:spLocks noGrp="1"/>
          </p:cNvSpPr>
          <p:nvPr>
            <p:ph type="title"/>
          </p:nvPr>
        </p:nvSpPr>
        <p:spPr>
          <a:xfrm>
            <a:off x="899592" y="2332"/>
            <a:ext cx="8064000" cy="473434"/>
          </a:xfrm>
        </p:spPr>
        <p:txBody>
          <a:bodyPr/>
          <a:lstStyle/>
          <a:p>
            <a:r>
              <a:rPr lang="fr-FR" sz="2500" dirty="0">
                <a:solidFill>
                  <a:schemeClr val="accent1"/>
                </a:solidFill>
              </a:rPr>
              <a:t>Le </a:t>
            </a:r>
            <a:r>
              <a:rPr lang="fr-FR" sz="2500" dirty="0" err="1">
                <a:solidFill>
                  <a:schemeClr val="accent1"/>
                </a:solidFill>
              </a:rPr>
              <a:t>Gherkin</a:t>
            </a:r>
            <a:r>
              <a:rPr lang="fr-FR" sz="2500" dirty="0">
                <a:solidFill>
                  <a:schemeClr val="accent1"/>
                </a:solidFill>
              </a:rPr>
              <a:t>:  Techniques de spécification de test</a:t>
            </a:r>
            <a:endParaRPr lang="fr-FR" sz="2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9414" y="773662"/>
            <a:ext cx="8200529" cy="2283488"/>
          </a:xfrm>
        </p:spPr>
        <p:txBody>
          <a:bodyPr/>
          <a:lstStyle/>
          <a:p>
            <a:r>
              <a:rPr lang="fr-FR" dirty="0"/>
              <a:t>Exemple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600" dirty="0"/>
              <a:t> </a:t>
            </a:r>
            <a:r>
              <a:rPr lang="fr-FR" sz="1600" u="sng" dirty="0"/>
              <a:t>Règles de gestion du calcul du taux d’imposition: </a:t>
            </a:r>
          </a:p>
          <a:p>
            <a:pPr marL="0" lvl="2" indent="0" algn="just">
              <a:lnSpc>
                <a:spcPct val="85000"/>
              </a:lnSpc>
              <a:spcAft>
                <a:spcPts val="600"/>
              </a:spcAft>
              <a:buNone/>
              <a:defRPr/>
            </a:pPr>
            <a:r>
              <a:rPr lang="fr-FR" sz="1600" dirty="0"/>
              <a:t>Selon le niveau de revenus, le taux d’imposition est différents:</a:t>
            </a:r>
          </a:p>
          <a:p>
            <a:pPr marL="0" lvl="2" indent="0" algn="just">
              <a:lnSpc>
                <a:spcPct val="85000"/>
              </a:lnSpc>
              <a:spcAft>
                <a:spcPts val="600"/>
              </a:spcAft>
              <a:buNone/>
              <a:defRPr/>
            </a:pPr>
            <a:r>
              <a:rPr lang="fr-FR" sz="1600" dirty="0"/>
              <a:t>Jusqu’à  20000€, la valeur du taux est de 2%</a:t>
            </a:r>
          </a:p>
          <a:p>
            <a:pPr marL="0" lvl="2" indent="0" algn="just">
              <a:lnSpc>
                <a:spcPct val="85000"/>
              </a:lnSpc>
              <a:spcAft>
                <a:spcPts val="600"/>
              </a:spcAft>
              <a:buNone/>
              <a:defRPr/>
            </a:pPr>
            <a:r>
              <a:rPr lang="fr-FR" sz="1600" dirty="0"/>
              <a:t>Entre 20000€ et 35000€, la valeur du taux est de 5%</a:t>
            </a:r>
          </a:p>
          <a:p>
            <a:pPr marL="0" lvl="2" indent="0" algn="just">
              <a:lnSpc>
                <a:spcPct val="85000"/>
              </a:lnSpc>
              <a:spcAft>
                <a:spcPts val="600"/>
              </a:spcAft>
              <a:buNone/>
              <a:defRPr/>
            </a:pPr>
            <a:r>
              <a:rPr lang="fr-FR" sz="1600" dirty="0"/>
              <a:t>Supérieur à 35000€, la valeur du taux est de 2%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endParaRPr lang="fr-FR" sz="1800" dirty="0"/>
          </a:p>
          <a:p>
            <a:pPr lvl="3" algn="just">
              <a:lnSpc>
                <a:spcPct val="85000"/>
              </a:lnSpc>
              <a:spcAft>
                <a:spcPts val="600"/>
              </a:spcAft>
              <a:defRPr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1158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22" name="Espace réservé du contenu 7"/>
          <p:cNvSpPr txBox="1">
            <a:spLocks/>
          </p:cNvSpPr>
          <p:nvPr/>
        </p:nvSpPr>
        <p:spPr bwMode="gray">
          <a:xfrm>
            <a:off x="287524" y="1268760"/>
            <a:ext cx="8380549" cy="387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just">
              <a:lnSpc>
                <a:spcPct val="85000"/>
              </a:lnSpc>
              <a:spcAft>
                <a:spcPts val="3000"/>
              </a:spcAft>
            </a:pPr>
            <a:endParaRPr lang="fr-FR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Espace réservé du texte 8"/>
          <p:cNvSpPr txBox="1">
            <a:spLocks/>
          </p:cNvSpPr>
          <p:nvPr/>
        </p:nvSpPr>
        <p:spPr bwMode="gray">
          <a:xfrm>
            <a:off x="0" y="0"/>
            <a:ext cx="827584" cy="5008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itre 24"/>
          <p:cNvSpPr>
            <a:spLocks noGrp="1"/>
          </p:cNvSpPr>
          <p:nvPr>
            <p:ph type="title"/>
          </p:nvPr>
        </p:nvSpPr>
        <p:spPr>
          <a:xfrm>
            <a:off x="899592" y="2332"/>
            <a:ext cx="8064000" cy="473434"/>
          </a:xfrm>
        </p:spPr>
        <p:txBody>
          <a:bodyPr/>
          <a:lstStyle/>
          <a:p>
            <a:r>
              <a:rPr lang="fr-FR" sz="2500" dirty="0">
                <a:solidFill>
                  <a:schemeClr val="accent1"/>
                </a:solidFill>
              </a:rPr>
              <a:t>Le </a:t>
            </a:r>
            <a:r>
              <a:rPr lang="fr-FR" sz="2500" dirty="0" err="1">
                <a:solidFill>
                  <a:schemeClr val="accent1"/>
                </a:solidFill>
              </a:rPr>
              <a:t>Gherkin</a:t>
            </a:r>
            <a:r>
              <a:rPr lang="fr-FR" sz="2500" dirty="0">
                <a:solidFill>
                  <a:schemeClr val="accent1"/>
                </a:solidFill>
              </a:rPr>
              <a:t>:  Techniques de spécification de test</a:t>
            </a:r>
            <a:endParaRPr lang="fr-FR" sz="2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9414" y="773662"/>
            <a:ext cx="8200529" cy="2283488"/>
          </a:xfrm>
        </p:spPr>
        <p:txBody>
          <a:bodyPr/>
          <a:lstStyle/>
          <a:p>
            <a:r>
              <a:rPr lang="fr-FR" dirty="0"/>
              <a:t>Table de décisions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Technique qui permet d’identifier les cas de tests pour des problématiques à plusieurs conditions d’entrées:</a:t>
            </a:r>
          </a:p>
          <a:p>
            <a:pPr lvl="3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On décrit sous forme tabulaire toutes les conditions d’entrés possibles avec les actions qui en résultent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Chaque colonne du tableau peut être traité dans un exemple </a:t>
            </a:r>
            <a:r>
              <a:rPr lang="fr-FR" sz="1800" dirty="0" err="1"/>
              <a:t>gherkin</a:t>
            </a:r>
            <a:endParaRPr lang="fr-FR" sz="1800" dirty="0"/>
          </a:p>
          <a:p>
            <a:pPr lvl="3" algn="just">
              <a:lnSpc>
                <a:spcPct val="85000"/>
              </a:lnSpc>
              <a:spcAft>
                <a:spcPts val="600"/>
              </a:spcAft>
              <a:defRPr/>
            </a:pPr>
            <a:endParaRPr lang="fr-FR" sz="1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20241EF-EC17-48B9-81A0-7E56D2CB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68" y="3552248"/>
            <a:ext cx="7056276" cy="31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22" name="Espace réservé du contenu 7"/>
          <p:cNvSpPr txBox="1">
            <a:spLocks/>
          </p:cNvSpPr>
          <p:nvPr/>
        </p:nvSpPr>
        <p:spPr bwMode="gray">
          <a:xfrm>
            <a:off x="287524" y="1268760"/>
            <a:ext cx="8380549" cy="387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just">
              <a:lnSpc>
                <a:spcPct val="85000"/>
              </a:lnSpc>
              <a:spcAft>
                <a:spcPts val="3000"/>
              </a:spcAft>
            </a:pPr>
            <a:endParaRPr lang="fr-FR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Espace réservé du texte 8"/>
          <p:cNvSpPr txBox="1">
            <a:spLocks/>
          </p:cNvSpPr>
          <p:nvPr/>
        </p:nvSpPr>
        <p:spPr bwMode="gray">
          <a:xfrm>
            <a:off x="0" y="0"/>
            <a:ext cx="827584" cy="5008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itre 24"/>
          <p:cNvSpPr>
            <a:spLocks noGrp="1"/>
          </p:cNvSpPr>
          <p:nvPr>
            <p:ph type="title"/>
          </p:nvPr>
        </p:nvSpPr>
        <p:spPr>
          <a:xfrm>
            <a:off x="899592" y="2332"/>
            <a:ext cx="8064000" cy="473434"/>
          </a:xfrm>
        </p:spPr>
        <p:txBody>
          <a:bodyPr/>
          <a:lstStyle/>
          <a:p>
            <a:r>
              <a:rPr lang="fr-FR" sz="2500" dirty="0">
                <a:solidFill>
                  <a:schemeClr val="accent1"/>
                </a:solidFill>
              </a:rPr>
              <a:t>Le </a:t>
            </a:r>
            <a:r>
              <a:rPr lang="fr-FR" sz="2500" dirty="0" err="1">
                <a:solidFill>
                  <a:schemeClr val="accent1"/>
                </a:solidFill>
              </a:rPr>
              <a:t>Gherkin</a:t>
            </a:r>
            <a:r>
              <a:rPr lang="fr-FR" sz="2500" dirty="0">
                <a:solidFill>
                  <a:schemeClr val="accent1"/>
                </a:solidFill>
              </a:rPr>
              <a:t>:  Techniques de spécification de test</a:t>
            </a:r>
            <a:endParaRPr lang="fr-FR" sz="2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9414" y="773662"/>
            <a:ext cx="8200529" cy="2283488"/>
          </a:xfrm>
        </p:spPr>
        <p:txBody>
          <a:bodyPr/>
          <a:lstStyle/>
          <a:p>
            <a:r>
              <a:rPr lang="fr-FR" dirty="0"/>
              <a:t>Exemple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Technique qui permet d’identifier les cas de tests pour des problématiques à plusieurs conditions d’entrées:</a:t>
            </a:r>
          </a:p>
          <a:p>
            <a:pPr lvl="3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On décrit sous forme tabulaire toutes les conditions d’entrés possibles avec les actions qui en résultent</a:t>
            </a:r>
          </a:p>
          <a:p>
            <a:pPr lvl="2" algn="just">
              <a:lnSpc>
                <a:spcPct val="85000"/>
              </a:lnSpc>
              <a:spcAft>
                <a:spcPts val="600"/>
              </a:spcAft>
              <a:defRPr/>
            </a:pPr>
            <a:r>
              <a:rPr lang="fr-FR" sz="1800" dirty="0"/>
              <a:t> Chaque colonne du tableau peut être traité dans un exemple </a:t>
            </a:r>
            <a:r>
              <a:rPr lang="fr-FR" sz="1800" dirty="0" err="1"/>
              <a:t>gherkin</a:t>
            </a:r>
            <a:endParaRPr lang="fr-FR" sz="1800" dirty="0"/>
          </a:p>
          <a:p>
            <a:pPr lvl="3" algn="just">
              <a:lnSpc>
                <a:spcPct val="85000"/>
              </a:lnSpc>
              <a:spcAft>
                <a:spcPts val="600"/>
              </a:spcAft>
              <a:defRPr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8905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02.</a:t>
            </a:r>
          </a:p>
        </p:txBody>
      </p:sp>
      <p:sp>
        <p:nvSpPr>
          <p:cNvPr id="22" name="Espace réservé du contenu 7"/>
          <p:cNvSpPr txBox="1">
            <a:spLocks/>
          </p:cNvSpPr>
          <p:nvPr/>
        </p:nvSpPr>
        <p:spPr bwMode="gray">
          <a:xfrm>
            <a:off x="287524" y="1268760"/>
            <a:ext cx="8380549" cy="387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just">
              <a:lnSpc>
                <a:spcPct val="85000"/>
              </a:lnSpc>
              <a:spcAft>
                <a:spcPts val="3000"/>
              </a:spcAft>
            </a:pPr>
            <a:endParaRPr lang="fr-FR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Espace réservé du texte 8"/>
          <p:cNvSpPr txBox="1">
            <a:spLocks/>
          </p:cNvSpPr>
          <p:nvPr/>
        </p:nvSpPr>
        <p:spPr bwMode="gray">
          <a:xfrm>
            <a:off x="0" y="0"/>
            <a:ext cx="827584" cy="5008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itre 24"/>
          <p:cNvSpPr>
            <a:spLocks noGrp="1"/>
          </p:cNvSpPr>
          <p:nvPr>
            <p:ph type="title"/>
          </p:nvPr>
        </p:nvSpPr>
        <p:spPr>
          <a:xfrm>
            <a:off x="899592" y="2332"/>
            <a:ext cx="8064000" cy="473434"/>
          </a:xfrm>
        </p:spPr>
        <p:txBody>
          <a:bodyPr/>
          <a:lstStyle/>
          <a:p>
            <a:r>
              <a:rPr lang="fr-FR" sz="2500" dirty="0">
                <a:solidFill>
                  <a:schemeClr val="accent1"/>
                </a:solidFill>
              </a:rPr>
              <a:t>Le </a:t>
            </a:r>
            <a:r>
              <a:rPr lang="fr-FR" sz="2500" dirty="0" err="1">
                <a:solidFill>
                  <a:schemeClr val="accent1"/>
                </a:solidFill>
              </a:rPr>
              <a:t>Gherkin</a:t>
            </a:r>
            <a:r>
              <a:rPr lang="fr-FR" sz="2500" dirty="0">
                <a:solidFill>
                  <a:schemeClr val="accent1"/>
                </a:solidFill>
              </a:rPr>
              <a:t>: Bonnes pratiques</a:t>
            </a:r>
            <a:endParaRPr lang="fr-FR" sz="2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67543" y="1088740"/>
            <a:ext cx="8200529" cy="3456384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Attention à utiliser des </a:t>
            </a:r>
            <a:r>
              <a:rPr lang="fr-FR" sz="2400" dirty="0" err="1"/>
              <a:t>steps</a:t>
            </a:r>
            <a:r>
              <a:rPr lang="fr-FR" sz="2400" dirty="0"/>
              <a:t> techniques au lieu  de </a:t>
            </a:r>
            <a:r>
              <a:rPr lang="fr-FR" sz="2400" dirty="0" err="1"/>
              <a:t>steps</a:t>
            </a:r>
            <a:r>
              <a:rPr lang="fr-FR" sz="2400" dirty="0"/>
              <a:t> Métiers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Il faut essayer de décrire les scénarios en utilisant des mots clés Métiers (Opération métier)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Garder toujours l’état d’esprit «Behaviour»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La déclinaison vers des opérations techniques peut se réaliser avec le langage de programmation, pour les spécifications techniques ou être géré par des testeurs dans d’autres scénarios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5" y="4706211"/>
            <a:ext cx="7528054" cy="184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44" y="2960948"/>
            <a:ext cx="6777268" cy="17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5AB3-A377-4667-B84E-E4C429C77C9B}" type="datetime1">
              <a:rPr lang="fr-FR" smtClean="0"/>
              <a:pPr/>
              <a:t>06/11/2019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58401-1896-4F80-9B2B-186795E41C2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02.</a:t>
            </a:r>
          </a:p>
        </p:txBody>
      </p:sp>
      <p:sp>
        <p:nvSpPr>
          <p:cNvPr id="22" name="Espace réservé du contenu 7"/>
          <p:cNvSpPr txBox="1">
            <a:spLocks/>
          </p:cNvSpPr>
          <p:nvPr/>
        </p:nvSpPr>
        <p:spPr bwMode="gray">
          <a:xfrm>
            <a:off x="287524" y="1268760"/>
            <a:ext cx="8380549" cy="387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just">
              <a:lnSpc>
                <a:spcPct val="85000"/>
              </a:lnSpc>
              <a:spcAft>
                <a:spcPts val="3000"/>
              </a:spcAft>
            </a:pPr>
            <a:endParaRPr lang="fr-FR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Espace réservé du texte 8"/>
          <p:cNvSpPr txBox="1">
            <a:spLocks/>
          </p:cNvSpPr>
          <p:nvPr/>
        </p:nvSpPr>
        <p:spPr bwMode="gray">
          <a:xfrm>
            <a:off x="0" y="0"/>
            <a:ext cx="827584" cy="5008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itre 24"/>
          <p:cNvSpPr>
            <a:spLocks noGrp="1"/>
          </p:cNvSpPr>
          <p:nvPr>
            <p:ph type="title"/>
          </p:nvPr>
        </p:nvSpPr>
        <p:spPr>
          <a:xfrm>
            <a:off x="899592" y="2332"/>
            <a:ext cx="8064000" cy="473434"/>
          </a:xfrm>
        </p:spPr>
        <p:txBody>
          <a:bodyPr/>
          <a:lstStyle/>
          <a:p>
            <a:r>
              <a:rPr lang="fr-FR" sz="2500" dirty="0">
                <a:solidFill>
                  <a:schemeClr val="accent1"/>
                </a:solidFill>
              </a:rPr>
              <a:t>Le </a:t>
            </a:r>
            <a:r>
              <a:rPr lang="fr-FR" sz="2500" dirty="0" err="1">
                <a:solidFill>
                  <a:schemeClr val="accent1"/>
                </a:solidFill>
              </a:rPr>
              <a:t>Gherkin</a:t>
            </a:r>
            <a:r>
              <a:rPr lang="fr-FR" sz="2500" dirty="0">
                <a:solidFill>
                  <a:schemeClr val="accent1"/>
                </a:solidFill>
              </a:rPr>
              <a:t>: Bonnes pratiques</a:t>
            </a:r>
            <a:endParaRPr lang="fr-FR" sz="2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67543" y="1088740"/>
            <a:ext cx="8200529" cy="3456384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Un Objectif par Scénario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L’objectif d’un scénario doit être clair et unique en terme de comportement du système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Ecrire les phrases en pensant Réutilisabilité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Il faut toujours décrire les scénarios en utilisant des phrases Métiers réutilisables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Les scénarios doivent être courts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Il faut bien distinguer les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des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When</a:t>
            </a:r>
            <a:endParaRPr lang="fr-FR" dirty="0"/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Techniques de test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Utiliser les techniques de spécification des tests pour identifier les scénarios exemples pertinents:</a:t>
            </a:r>
          </a:p>
          <a:p>
            <a:pPr marL="638175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Analyses des classes d’équivalences et des valeurs limites</a:t>
            </a:r>
          </a:p>
          <a:p>
            <a:pPr marL="638175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Analyse des tables, arbres de décision</a:t>
            </a:r>
          </a:p>
          <a:p>
            <a:pPr marL="638175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Définition des cas d’utilisation….</a:t>
            </a:r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183057"/>
      </p:ext>
    </p:extLst>
  </p:cSld>
  <p:clrMapOvr>
    <a:masterClrMapping/>
  </p:clrMapOvr>
</p:sld>
</file>

<file path=ppt/theme/theme1.xml><?xml version="1.0" encoding="utf-8"?>
<a:theme xmlns:a="http://schemas.openxmlformats.org/drawingml/2006/main" name="bpifrance_masquePPT[1]">
  <a:themeElements>
    <a:clrScheme name="BPI PPT">
      <a:dk1>
        <a:srgbClr val="000000"/>
      </a:dk1>
      <a:lt1>
        <a:srgbClr val="FFFFFF"/>
      </a:lt1>
      <a:dk2>
        <a:srgbClr val="C5C7C8"/>
      </a:dk2>
      <a:lt2>
        <a:srgbClr val="FFFFFF"/>
      </a:lt2>
      <a:accent1>
        <a:srgbClr val="FFCD00"/>
      </a:accent1>
      <a:accent2>
        <a:srgbClr val="786E64"/>
      </a:accent2>
      <a:accent3>
        <a:srgbClr val="C83764"/>
      </a:accent3>
      <a:accent4>
        <a:srgbClr val="FFA000"/>
      </a:accent4>
      <a:accent5>
        <a:srgbClr val="AF282D"/>
      </a:accent5>
      <a:accent6>
        <a:srgbClr val="EB7800"/>
      </a:accent6>
      <a:hlink>
        <a:srgbClr val="000000"/>
      </a:hlink>
      <a:folHlink>
        <a:srgbClr val="000000"/>
      </a:folHlink>
    </a:clrScheme>
    <a:fontScheme name="BPI PPT 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bpifrance_masquePPT[1]</Template>
  <TotalTime>29731</TotalTime>
  <Words>750</Words>
  <Application>Microsoft Office PowerPoint</Application>
  <PresentationFormat>Affichage à l'écran (4:3)</PresentationFormat>
  <Paragraphs>103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Wingdings</vt:lpstr>
      <vt:lpstr>bpifrance_masquePPT[1]</vt:lpstr>
      <vt:lpstr>Le Gherkin:  Techniques de spécification de test</vt:lpstr>
      <vt:lpstr>Le Gherkin:  Techniques de spécification de test</vt:lpstr>
      <vt:lpstr>Le Gherkin:  Techniques de spécification de test</vt:lpstr>
      <vt:lpstr>Le Gherkin:  Techniques de spécification de test</vt:lpstr>
      <vt:lpstr>Le Gherkin:  Techniques de spécification de test</vt:lpstr>
      <vt:lpstr>Le Gherkin: Bonnes pratiques</vt:lpstr>
      <vt:lpstr>Le Gherkin: Bonnes pratiques</vt:lpstr>
    </vt:vector>
  </TitlesOfParts>
  <Company>OSEO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 de la présentation sur 4 lignes maximum</dc:title>
  <dc:subject>BPI</dc:subject>
  <dc:creator>Corinne DUSSAUCY</dc:creator>
  <cp:lastModifiedBy>CLAUDE MARGUERITE</cp:lastModifiedBy>
  <cp:revision>835</cp:revision>
  <cp:lastPrinted>2017-12-21T07:16:33Z</cp:lastPrinted>
  <dcterms:created xsi:type="dcterms:W3CDTF">2013-06-11T14:50:45Z</dcterms:created>
  <dcterms:modified xsi:type="dcterms:W3CDTF">2019-11-06T19:24:38Z</dcterms:modified>
</cp:coreProperties>
</file>