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2" r:id="rId2"/>
    <p:sldId id="257" r:id="rId3"/>
    <p:sldId id="258" r:id="rId4"/>
    <p:sldId id="263"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76"/>
    <p:restoredTop sz="76141" autoAdjust="0"/>
  </p:normalViewPr>
  <p:slideViewPr>
    <p:cSldViewPr snapToGrid="0" snapToObjects="1">
      <p:cViewPr varScale="1">
        <p:scale>
          <a:sx n="55" d="100"/>
          <a:sy n="55" d="100"/>
        </p:scale>
        <p:origin x="1181" y="3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0C63D-EFEB-46A6-8337-AAA5F0FEF161}" type="datetimeFigureOut">
              <a:rPr lang="en-US" smtClean="0"/>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0811E7-1336-41BD-A4FA-E24E9CD809AF}" type="slidenum">
              <a:rPr lang="en-US" smtClean="0"/>
              <a:t>‹#›</a:t>
            </a:fld>
            <a:endParaRPr lang="en-US"/>
          </a:p>
        </p:txBody>
      </p:sp>
    </p:spTree>
    <p:extLst>
      <p:ext uri="{BB962C8B-B14F-4D97-AF65-F5344CB8AC3E}">
        <p14:creationId xmlns:p14="http://schemas.microsoft.com/office/powerpoint/2010/main" val="1703207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Lato"/>
              </a:rPr>
              <a:t>The study I have sourced my data from includes observations of 93 mushroom species in a Nigerian savannah. Mushrooms were observed two times per week and identified by various physical features. The authors used various statistical methods to determine the species composition and distribution of this area. </a:t>
            </a:r>
          </a:p>
          <a:p>
            <a:r>
              <a:rPr lang="en-US" b="0" i="0" dirty="0">
                <a:effectLst/>
                <a:latin typeface="Lato"/>
              </a:rPr>
              <a:t>My project will use the observational data from </a:t>
            </a:r>
            <a:r>
              <a:rPr lang="en-US" b="0" i="0" dirty="0" err="1">
                <a:effectLst/>
                <a:latin typeface="Lato"/>
              </a:rPr>
              <a:t>Buba</a:t>
            </a:r>
            <a:r>
              <a:rPr lang="en-US" b="0" i="0" dirty="0">
                <a:effectLst/>
                <a:latin typeface="Lato"/>
              </a:rPr>
              <a:t> et al. (2018) to analyze and visualize the mushroom distributions and plant-mushroom associations of the study area.</a:t>
            </a:r>
            <a:endParaRPr lang="en-US" dirty="0"/>
          </a:p>
        </p:txBody>
      </p:sp>
      <p:sp>
        <p:nvSpPr>
          <p:cNvPr id="4" name="Slide Number Placeholder 3"/>
          <p:cNvSpPr>
            <a:spLocks noGrp="1"/>
          </p:cNvSpPr>
          <p:nvPr>
            <p:ph type="sldNum" sz="quarter" idx="5"/>
          </p:nvPr>
        </p:nvSpPr>
        <p:spPr/>
        <p:txBody>
          <a:bodyPr/>
          <a:lstStyle/>
          <a:p>
            <a:fld id="{540811E7-1336-41BD-A4FA-E24E9CD809AF}" type="slidenum">
              <a:rPr lang="en-US" smtClean="0"/>
              <a:t>1</a:t>
            </a:fld>
            <a:endParaRPr lang="en-US"/>
          </a:p>
        </p:txBody>
      </p:sp>
    </p:spTree>
    <p:extLst>
      <p:ext uri="{BB962C8B-B14F-4D97-AF65-F5344CB8AC3E}">
        <p14:creationId xmlns:p14="http://schemas.microsoft.com/office/powerpoint/2010/main" val="4149974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an aspiring mycologist, and I am very interested in all things fungi. It is interesting to look at these different aspects of fungal distribution because the way mushrooms are associated with different habitats and habits can clue you in to their larger ecological role. These associations can help you identify weather the fungus is parasitic, mycorrhizal, saprophytic, etc. </a:t>
            </a:r>
          </a:p>
          <a:p>
            <a:endParaRPr lang="en-US" dirty="0"/>
          </a:p>
        </p:txBody>
      </p:sp>
      <p:sp>
        <p:nvSpPr>
          <p:cNvPr id="4" name="Slide Number Placeholder 3"/>
          <p:cNvSpPr>
            <a:spLocks noGrp="1"/>
          </p:cNvSpPr>
          <p:nvPr>
            <p:ph type="sldNum" sz="quarter" idx="5"/>
          </p:nvPr>
        </p:nvSpPr>
        <p:spPr/>
        <p:txBody>
          <a:bodyPr/>
          <a:lstStyle/>
          <a:p>
            <a:fld id="{540811E7-1336-41BD-A4FA-E24E9CD809AF}" type="slidenum">
              <a:rPr lang="en-US" smtClean="0"/>
              <a:t>2</a:t>
            </a:fld>
            <a:endParaRPr lang="en-US"/>
          </a:p>
        </p:txBody>
      </p:sp>
    </p:spTree>
    <p:extLst>
      <p:ext uri="{BB962C8B-B14F-4D97-AF65-F5344CB8AC3E}">
        <p14:creationId xmlns:p14="http://schemas.microsoft.com/office/powerpoint/2010/main" val="298554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I will use the observational data from </a:t>
            </a:r>
            <a:r>
              <a:rPr lang="en-US" dirty="0" err="1"/>
              <a:t>Buba</a:t>
            </a:r>
            <a:r>
              <a:rPr lang="en-US" dirty="0"/>
              <a:t> et al. </a:t>
            </a:r>
            <a:r>
              <a:rPr lang="en-US" b="0" i="0" dirty="0">
                <a:effectLst/>
                <a:latin typeface="Lato"/>
              </a:rPr>
              <a:t>The goal of this study was to determine fungal species distributions for this Nigerian savannah, and ultimately use this information to propose strategies for conservation.</a:t>
            </a:r>
            <a:br>
              <a:rPr lang="en-US" dirty="0"/>
            </a:br>
            <a:r>
              <a:rPr lang="en-US" b="0" i="0" dirty="0">
                <a:effectLst/>
                <a:latin typeface="Lato"/>
              </a:rPr>
              <a:t>Forays were conducted two times per week. Mushroom specimens were collected and identified using various physical features.</a:t>
            </a:r>
            <a:endParaRPr lang="en-US" dirty="0"/>
          </a:p>
        </p:txBody>
      </p:sp>
      <p:sp>
        <p:nvSpPr>
          <p:cNvPr id="4" name="Slide Number Placeholder 3"/>
          <p:cNvSpPr>
            <a:spLocks noGrp="1"/>
          </p:cNvSpPr>
          <p:nvPr>
            <p:ph type="sldNum" sz="quarter" idx="5"/>
          </p:nvPr>
        </p:nvSpPr>
        <p:spPr/>
        <p:txBody>
          <a:bodyPr/>
          <a:lstStyle/>
          <a:p>
            <a:fld id="{540811E7-1336-41BD-A4FA-E24E9CD809AF}" type="slidenum">
              <a:rPr lang="en-US" smtClean="0"/>
              <a:t>3</a:t>
            </a:fld>
            <a:endParaRPr lang="en-US"/>
          </a:p>
        </p:txBody>
      </p:sp>
    </p:spTree>
    <p:extLst>
      <p:ext uri="{BB962C8B-B14F-4D97-AF65-F5344CB8AC3E}">
        <p14:creationId xmlns:p14="http://schemas.microsoft.com/office/powerpoint/2010/main" val="907441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Lato"/>
              </a:rPr>
              <a:t>The dataset is simply a CSV file with frequency counts for individual mushroom species based on substrate and microhabitat. Observational data from mushroom forays are used in this dataset. The data is relatively small at 19 kB, and includes 20-30 observations for each of the 93 different species. Although there is poor metadata and documentation, this dataset looks relatively straightforward and I don’t see anything too problematic at this point.</a:t>
            </a:r>
            <a:endParaRPr lang="en-US" dirty="0"/>
          </a:p>
        </p:txBody>
      </p:sp>
      <p:sp>
        <p:nvSpPr>
          <p:cNvPr id="4" name="Slide Number Placeholder 3"/>
          <p:cNvSpPr>
            <a:spLocks noGrp="1"/>
          </p:cNvSpPr>
          <p:nvPr>
            <p:ph type="sldNum" sz="quarter" idx="5"/>
          </p:nvPr>
        </p:nvSpPr>
        <p:spPr/>
        <p:txBody>
          <a:bodyPr/>
          <a:lstStyle/>
          <a:p>
            <a:fld id="{540811E7-1336-41BD-A4FA-E24E9CD809AF}" type="slidenum">
              <a:rPr lang="en-US" smtClean="0"/>
              <a:t>4</a:t>
            </a:fld>
            <a:endParaRPr lang="en-US"/>
          </a:p>
        </p:txBody>
      </p:sp>
    </p:spTree>
    <p:extLst>
      <p:ext uri="{BB962C8B-B14F-4D97-AF65-F5344CB8AC3E}">
        <p14:creationId xmlns:p14="http://schemas.microsoft.com/office/powerpoint/2010/main" val="3472116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Lato"/>
              </a:rPr>
              <a:t>I will use various features of </a:t>
            </a:r>
            <a:r>
              <a:rPr lang="en-US" b="0" i="0" dirty="0" err="1">
                <a:effectLst/>
                <a:latin typeface="Lato"/>
              </a:rPr>
              <a:t>tidyr</a:t>
            </a:r>
            <a:r>
              <a:rPr lang="en-US" b="0" i="0" dirty="0">
                <a:effectLst/>
                <a:latin typeface="Lato"/>
              </a:rPr>
              <a:t> and </a:t>
            </a:r>
            <a:r>
              <a:rPr lang="en-US" b="0" i="0" dirty="0" err="1">
                <a:effectLst/>
                <a:latin typeface="Lato"/>
              </a:rPr>
              <a:t>ggplot</a:t>
            </a:r>
            <a:r>
              <a:rPr lang="en-US" b="0" i="0" dirty="0">
                <a:effectLst/>
                <a:latin typeface="Lato"/>
              </a:rPr>
              <a:t> to analyze and visualize the data from the study. This will be similar to the analysis done in the original study with some novel analyses too. I will reorganize and “reshape” the data to help better understand and visualize the distribution of certain species, much like the original study. I will also manipulate the data in order to determine plant-fungal relationships, something the original study did not touch on. Although the data is relatively limited, the analysis will be challenging since there are 28 possible categories for each of the 93 species. It will be an interesting test of my newly gained skills working with various functions in </a:t>
            </a:r>
            <a:r>
              <a:rPr lang="en-US" b="0" i="0" dirty="0" err="1">
                <a:effectLst/>
                <a:latin typeface="Lato"/>
              </a:rPr>
              <a:t>tidyr</a:t>
            </a:r>
            <a:r>
              <a:rPr lang="en-US" b="0" i="0" dirty="0">
                <a:effectLst/>
                <a:latin typeface="Lato"/>
              </a:rPr>
              <a:t>.</a:t>
            </a:r>
          </a:p>
          <a:p>
            <a:br>
              <a:rPr lang="en-US" dirty="0"/>
            </a:br>
            <a:endParaRPr lang="en-US" dirty="0"/>
          </a:p>
        </p:txBody>
      </p:sp>
      <p:sp>
        <p:nvSpPr>
          <p:cNvPr id="4" name="Slide Number Placeholder 3"/>
          <p:cNvSpPr>
            <a:spLocks noGrp="1"/>
          </p:cNvSpPr>
          <p:nvPr>
            <p:ph type="sldNum" sz="quarter" idx="5"/>
          </p:nvPr>
        </p:nvSpPr>
        <p:spPr/>
        <p:txBody>
          <a:bodyPr/>
          <a:lstStyle/>
          <a:p>
            <a:fld id="{540811E7-1336-41BD-A4FA-E24E9CD809AF}" type="slidenum">
              <a:rPr lang="en-US" smtClean="0"/>
              <a:t>5</a:t>
            </a:fld>
            <a:endParaRPr lang="en-US"/>
          </a:p>
        </p:txBody>
      </p:sp>
    </p:spTree>
    <p:extLst>
      <p:ext uri="{BB962C8B-B14F-4D97-AF65-F5344CB8AC3E}">
        <p14:creationId xmlns:p14="http://schemas.microsoft.com/office/powerpoint/2010/main" val="2533575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analysis will be successful if figures are produced that are easy to understand and display the information effectively. Hopefully I will find similar results to the original </a:t>
            </a:r>
            <a:r>
              <a:rPr lang="en-US" dirty="0" err="1"/>
              <a:t>Buba</a:t>
            </a:r>
            <a:r>
              <a:rPr lang="en-US" dirty="0"/>
              <a:t> et. al (2008) study.</a:t>
            </a:r>
          </a:p>
        </p:txBody>
      </p:sp>
      <p:sp>
        <p:nvSpPr>
          <p:cNvPr id="4" name="Slide Number Placeholder 3"/>
          <p:cNvSpPr>
            <a:spLocks noGrp="1"/>
          </p:cNvSpPr>
          <p:nvPr>
            <p:ph type="sldNum" sz="quarter" idx="5"/>
          </p:nvPr>
        </p:nvSpPr>
        <p:spPr/>
        <p:txBody>
          <a:bodyPr/>
          <a:lstStyle/>
          <a:p>
            <a:fld id="{540811E7-1336-41BD-A4FA-E24E9CD809AF}" type="slidenum">
              <a:rPr lang="en-US" smtClean="0"/>
              <a:t>6</a:t>
            </a:fld>
            <a:endParaRPr lang="en-US"/>
          </a:p>
        </p:txBody>
      </p:sp>
    </p:spTree>
    <p:extLst>
      <p:ext uri="{BB962C8B-B14F-4D97-AF65-F5344CB8AC3E}">
        <p14:creationId xmlns:p14="http://schemas.microsoft.com/office/powerpoint/2010/main" val="1876868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1899-78A8-3F4E-B061-A5C1B63DBE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B05221-F975-E846-84E4-586A009962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4CEA12-096F-FB4E-96B1-6A93B82BA9C6}"/>
              </a:ext>
            </a:extLst>
          </p:cNvPr>
          <p:cNvSpPr>
            <a:spLocks noGrp="1"/>
          </p:cNvSpPr>
          <p:nvPr>
            <p:ph type="dt" sz="half" idx="10"/>
          </p:nvPr>
        </p:nvSpPr>
        <p:spPr/>
        <p:txBody>
          <a:bodyPr/>
          <a:lstStyle/>
          <a:p>
            <a:fld id="{BCE50573-2E39-8C49-8B50-A4B8BEC2B519}" type="datetimeFigureOut">
              <a:rPr lang="en-US" smtClean="0"/>
              <a:t>4/12/2021</a:t>
            </a:fld>
            <a:endParaRPr lang="en-US"/>
          </a:p>
        </p:txBody>
      </p:sp>
      <p:sp>
        <p:nvSpPr>
          <p:cNvPr id="5" name="Footer Placeholder 4">
            <a:extLst>
              <a:ext uri="{FF2B5EF4-FFF2-40B4-BE49-F238E27FC236}">
                <a16:creationId xmlns:a16="http://schemas.microsoft.com/office/drawing/2014/main" id="{552D8FFC-87D7-EA4F-A123-4E5F11927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EB3EE5-8D33-604B-BF42-49275210D34C}"/>
              </a:ext>
            </a:extLst>
          </p:cNvPr>
          <p:cNvSpPr>
            <a:spLocks noGrp="1"/>
          </p:cNvSpPr>
          <p:nvPr>
            <p:ph type="sldNum" sz="quarter" idx="12"/>
          </p:nvPr>
        </p:nvSpPr>
        <p:spPr/>
        <p:txBody>
          <a:bodyPr/>
          <a:lstStyle/>
          <a:p>
            <a:fld id="{A000F695-1BFF-3442-9916-0DF25F28D045}" type="slidenum">
              <a:rPr lang="en-US" smtClean="0"/>
              <a:t>‹#›</a:t>
            </a:fld>
            <a:endParaRPr lang="en-US"/>
          </a:p>
        </p:txBody>
      </p:sp>
    </p:spTree>
    <p:extLst>
      <p:ext uri="{BB962C8B-B14F-4D97-AF65-F5344CB8AC3E}">
        <p14:creationId xmlns:p14="http://schemas.microsoft.com/office/powerpoint/2010/main" val="141886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14F2-7744-3A43-A9D2-AF520BA236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5E2DCF-5E24-9A45-B520-54F046F0F5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BCEE9-6C38-4941-AB26-A1D62D19543B}"/>
              </a:ext>
            </a:extLst>
          </p:cNvPr>
          <p:cNvSpPr>
            <a:spLocks noGrp="1"/>
          </p:cNvSpPr>
          <p:nvPr>
            <p:ph type="dt" sz="half" idx="10"/>
          </p:nvPr>
        </p:nvSpPr>
        <p:spPr/>
        <p:txBody>
          <a:bodyPr/>
          <a:lstStyle/>
          <a:p>
            <a:fld id="{BCE50573-2E39-8C49-8B50-A4B8BEC2B519}" type="datetimeFigureOut">
              <a:rPr lang="en-US" smtClean="0"/>
              <a:t>4/12/2021</a:t>
            </a:fld>
            <a:endParaRPr lang="en-US"/>
          </a:p>
        </p:txBody>
      </p:sp>
      <p:sp>
        <p:nvSpPr>
          <p:cNvPr id="5" name="Footer Placeholder 4">
            <a:extLst>
              <a:ext uri="{FF2B5EF4-FFF2-40B4-BE49-F238E27FC236}">
                <a16:creationId xmlns:a16="http://schemas.microsoft.com/office/drawing/2014/main" id="{ED03A5A1-693D-C444-B0D4-6CC99C36FD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CD723-9374-144C-BA47-D2382ECF11DA}"/>
              </a:ext>
            </a:extLst>
          </p:cNvPr>
          <p:cNvSpPr>
            <a:spLocks noGrp="1"/>
          </p:cNvSpPr>
          <p:nvPr>
            <p:ph type="sldNum" sz="quarter" idx="12"/>
          </p:nvPr>
        </p:nvSpPr>
        <p:spPr/>
        <p:txBody>
          <a:bodyPr/>
          <a:lstStyle/>
          <a:p>
            <a:fld id="{A000F695-1BFF-3442-9916-0DF25F28D045}" type="slidenum">
              <a:rPr lang="en-US" smtClean="0"/>
              <a:t>‹#›</a:t>
            </a:fld>
            <a:endParaRPr lang="en-US"/>
          </a:p>
        </p:txBody>
      </p:sp>
    </p:spTree>
    <p:extLst>
      <p:ext uri="{BB962C8B-B14F-4D97-AF65-F5344CB8AC3E}">
        <p14:creationId xmlns:p14="http://schemas.microsoft.com/office/powerpoint/2010/main" val="856912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9CE05-BACE-2249-AC21-0EEAECE59A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089C63-F431-4543-895C-26C3FA9F0E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A73B0-6E5A-A942-8985-D7211F690262}"/>
              </a:ext>
            </a:extLst>
          </p:cNvPr>
          <p:cNvSpPr>
            <a:spLocks noGrp="1"/>
          </p:cNvSpPr>
          <p:nvPr>
            <p:ph type="dt" sz="half" idx="10"/>
          </p:nvPr>
        </p:nvSpPr>
        <p:spPr/>
        <p:txBody>
          <a:bodyPr/>
          <a:lstStyle/>
          <a:p>
            <a:fld id="{BCE50573-2E39-8C49-8B50-A4B8BEC2B519}" type="datetimeFigureOut">
              <a:rPr lang="en-US" smtClean="0"/>
              <a:t>4/12/2021</a:t>
            </a:fld>
            <a:endParaRPr lang="en-US"/>
          </a:p>
        </p:txBody>
      </p:sp>
      <p:sp>
        <p:nvSpPr>
          <p:cNvPr id="5" name="Footer Placeholder 4">
            <a:extLst>
              <a:ext uri="{FF2B5EF4-FFF2-40B4-BE49-F238E27FC236}">
                <a16:creationId xmlns:a16="http://schemas.microsoft.com/office/drawing/2014/main" id="{DF82A105-3DD8-244B-BDCF-BFD6ABFC5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3A3E9-63F5-3F4E-AA0A-FE5F0389FE71}"/>
              </a:ext>
            </a:extLst>
          </p:cNvPr>
          <p:cNvSpPr>
            <a:spLocks noGrp="1"/>
          </p:cNvSpPr>
          <p:nvPr>
            <p:ph type="sldNum" sz="quarter" idx="12"/>
          </p:nvPr>
        </p:nvSpPr>
        <p:spPr/>
        <p:txBody>
          <a:bodyPr/>
          <a:lstStyle/>
          <a:p>
            <a:fld id="{A000F695-1BFF-3442-9916-0DF25F28D045}" type="slidenum">
              <a:rPr lang="en-US" smtClean="0"/>
              <a:t>‹#›</a:t>
            </a:fld>
            <a:endParaRPr lang="en-US"/>
          </a:p>
        </p:txBody>
      </p:sp>
    </p:spTree>
    <p:extLst>
      <p:ext uri="{BB962C8B-B14F-4D97-AF65-F5344CB8AC3E}">
        <p14:creationId xmlns:p14="http://schemas.microsoft.com/office/powerpoint/2010/main" val="330552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D2ED9-0CB3-8F4D-A660-FA918C125D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26C8D0-81A7-E94C-9290-F766FE32A0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4FC6F7-C021-494E-8AF2-DD2DC325B564}"/>
              </a:ext>
            </a:extLst>
          </p:cNvPr>
          <p:cNvSpPr>
            <a:spLocks noGrp="1"/>
          </p:cNvSpPr>
          <p:nvPr>
            <p:ph type="dt" sz="half" idx="10"/>
          </p:nvPr>
        </p:nvSpPr>
        <p:spPr/>
        <p:txBody>
          <a:bodyPr/>
          <a:lstStyle/>
          <a:p>
            <a:fld id="{BCE50573-2E39-8C49-8B50-A4B8BEC2B519}" type="datetimeFigureOut">
              <a:rPr lang="en-US" smtClean="0"/>
              <a:t>4/12/2021</a:t>
            </a:fld>
            <a:endParaRPr lang="en-US"/>
          </a:p>
        </p:txBody>
      </p:sp>
      <p:sp>
        <p:nvSpPr>
          <p:cNvPr id="5" name="Footer Placeholder 4">
            <a:extLst>
              <a:ext uri="{FF2B5EF4-FFF2-40B4-BE49-F238E27FC236}">
                <a16:creationId xmlns:a16="http://schemas.microsoft.com/office/drawing/2014/main" id="{9C4F86D4-B203-D04D-BD25-C4BFF5796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AEF83-7257-C147-ABD5-9C0D324AC9FB}"/>
              </a:ext>
            </a:extLst>
          </p:cNvPr>
          <p:cNvSpPr>
            <a:spLocks noGrp="1"/>
          </p:cNvSpPr>
          <p:nvPr>
            <p:ph type="sldNum" sz="quarter" idx="12"/>
          </p:nvPr>
        </p:nvSpPr>
        <p:spPr/>
        <p:txBody>
          <a:bodyPr/>
          <a:lstStyle/>
          <a:p>
            <a:fld id="{A000F695-1BFF-3442-9916-0DF25F28D045}" type="slidenum">
              <a:rPr lang="en-US" smtClean="0"/>
              <a:t>‹#›</a:t>
            </a:fld>
            <a:endParaRPr lang="en-US"/>
          </a:p>
        </p:txBody>
      </p:sp>
    </p:spTree>
    <p:extLst>
      <p:ext uri="{BB962C8B-B14F-4D97-AF65-F5344CB8AC3E}">
        <p14:creationId xmlns:p14="http://schemas.microsoft.com/office/powerpoint/2010/main" val="306754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D60CB-862F-7542-B715-2F54C7ABA3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439EF7-D23B-934E-BE72-01AB71FE40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974BB7-13B7-1F4D-A70F-2AB3F2D093FC}"/>
              </a:ext>
            </a:extLst>
          </p:cNvPr>
          <p:cNvSpPr>
            <a:spLocks noGrp="1"/>
          </p:cNvSpPr>
          <p:nvPr>
            <p:ph type="dt" sz="half" idx="10"/>
          </p:nvPr>
        </p:nvSpPr>
        <p:spPr/>
        <p:txBody>
          <a:bodyPr/>
          <a:lstStyle/>
          <a:p>
            <a:fld id="{BCE50573-2E39-8C49-8B50-A4B8BEC2B519}" type="datetimeFigureOut">
              <a:rPr lang="en-US" smtClean="0"/>
              <a:t>4/12/2021</a:t>
            </a:fld>
            <a:endParaRPr lang="en-US"/>
          </a:p>
        </p:txBody>
      </p:sp>
      <p:sp>
        <p:nvSpPr>
          <p:cNvPr id="5" name="Footer Placeholder 4">
            <a:extLst>
              <a:ext uri="{FF2B5EF4-FFF2-40B4-BE49-F238E27FC236}">
                <a16:creationId xmlns:a16="http://schemas.microsoft.com/office/drawing/2014/main" id="{809AC44B-5B21-2E4B-AB27-A1E233AFD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310C8-A759-844C-A00B-06048B30A936}"/>
              </a:ext>
            </a:extLst>
          </p:cNvPr>
          <p:cNvSpPr>
            <a:spLocks noGrp="1"/>
          </p:cNvSpPr>
          <p:nvPr>
            <p:ph type="sldNum" sz="quarter" idx="12"/>
          </p:nvPr>
        </p:nvSpPr>
        <p:spPr/>
        <p:txBody>
          <a:bodyPr/>
          <a:lstStyle/>
          <a:p>
            <a:fld id="{A000F695-1BFF-3442-9916-0DF25F28D045}" type="slidenum">
              <a:rPr lang="en-US" smtClean="0"/>
              <a:t>‹#›</a:t>
            </a:fld>
            <a:endParaRPr lang="en-US"/>
          </a:p>
        </p:txBody>
      </p:sp>
    </p:spTree>
    <p:extLst>
      <p:ext uri="{BB962C8B-B14F-4D97-AF65-F5344CB8AC3E}">
        <p14:creationId xmlns:p14="http://schemas.microsoft.com/office/powerpoint/2010/main" val="313731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7332-FE9B-F544-83E3-9CF882036A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922DE4-D7FA-DC40-A477-A52C57B23B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88A474-DB8B-3642-BF2C-553450F27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58EB6D-540F-4D41-9207-87EEE5EAA718}"/>
              </a:ext>
            </a:extLst>
          </p:cNvPr>
          <p:cNvSpPr>
            <a:spLocks noGrp="1"/>
          </p:cNvSpPr>
          <p:nvPr>
            <p:ph type="dt" sz="half" idx="10"/>
          </p:nvPr>
        </p:nvSpPr>
        <p:spPr/>
        <p:txBody>
          <a:bodyPr/>
          <a:lstStyle/>
          <a:p>
            <a:fld id="{BCE50573-2E39-8C49-8B50-A4B8BEC2B519}" type="datetimeFigureOut">
              <a:rPr lang="en-US" smtClean="0"/>
              <a:t>4/12/2021</a:t>
            </a:fld>
            <a:endParaRPr lang="en-US"/>
          </a:p>
        </p:txBody>
      </p:sp>
      <p:sp>
        <p:nvSpPr>
          <p:cNvPr id="6" name="Footer Placeholder 5">
            <a:extLst>
              <a:ext uri="{FF2B5EF4-FFF2-40B4-BE49-F238E27FC236}">
                <a16:creationId xmlns:a16="http://schemas.microsoft.com/office/drawing/2014/main" id="{6DDEA1BA-F991-FC4A-8AE2-32556F7669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7ADAA-AFA8-4F4E-9EB3-82C7D70D4C8F}"/>
              </a:ext>
            </a:extLst>
          </p:cNvPr>
          <p:cNvSpPr>
            <a:spLocks noGrp="1"/>
          </p:cNvSpPr>
          <p:nvPr>
            <p:ph type="sldNum" sz="quarter" idx="12"/>
          </p:nvPr>
        </p:nvSpPr>
        <p:spPr/>
        <p:txBody>
          <a:bodyPr/>
          <a:lstStyle/>
          <a:p>
            <a:fld id="{A000F695-1BFF-3442-9916-0DF25F28D045}" type="slidenum">
              <a:rPr lang="en-US" smtClean="0"/>
              <a:t>‹#›</a:t>
            </a:fld>
            <a:endParaRPr lang="en-US"/>
          </a:p>
        </p:txBody>
      </p:sp>
    </p:spTree>
    <p:extLst>
      <p:ext uri="{BB962C8B-B14F-4D97-AF65-F5344CB8AC3E}">
        <p14:creationId xmlns:p14="http://schemas.microsoft.com/office/powerpoint/2010/main" val="2358670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4055-1056-1A4E-8C82-489A01D1B4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5BA61C-5C29-D149-95E9-815A3B9DA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53805F-6869-344F-886A-B134285E6B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AD1D84-FFB3-3A44-8F32-358CC780ED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5D42C0-3FEB-FC4C-A3CF-2622AA2B5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CA7A04-CDFF-304F-B951-64F1A0DEDBFD}"/>
              </a:ext>
            </a:extLst>
          </p:cNvPr>
          <p:cNvSpPr>
            <a:spLocks noGrp="1"/>
          </p:cNvSpPr>
          <p:nvPr>
            <p:ph type="dt" sz="half" idx="10"/>
          </p:nvPr>
        </p:nvSpPr>
        <p:spPr/>
        <p:txBody>
          <a:bodyPr/>
          <a:lstStyle/>
          <a:p>
            <a:fld id="{BCE50573-2E39-8C49-8B50-A4B8BEC2B519}" type="datetimeFigureOut">
              <a:rPr lang="en-US" smtClean="0"/>
              <a:t>4/12/2021</a:t>
            </a:fld>
            <a:endParaRPr lang="en-US"/>
          </a:p>
        </p:txBody>
      </p:sp>
      <p:sp>
        <p:nvSpPr>
          <p:cNvPr id="8" name="Footer Placeholder 7">
            <a:extLst>
              <a:ext uri="{FF2B5EF4-FFF2-40B4-BE49-F238E27FC236}">
                <a16:creationId xmlns:a16="http://schemas.microsoft.com/office/drawing/2014/main" id="{B34BB810-BFC5-7A4F-BBED-33819F31D1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90EE3C-E131-DD4A-B9D0-7ECF118DD661}"/>
              </a:ext>
            </a:extLst>
          </p:cNvPr>
          <p:cNvSpPr>
            <a:spLocks noGrp="1"/>
          </p:cNvSpPr>
          <p:nvPr>
            <p:ph type="sldNum" sz="quarter" idx="12"/>
          </p:nvPr>
        </p:nvSpPr>
        <p:spPr/>
        <p:txBody>
          <a:bodyPr/>
          <a:lstStyle/>
          <a:p>
            <a:fld id="{A000F695-1BFF-3442-9916-0DF25F28D045}" type="slidenum">
              <a:rPr lang="en-US" smtClean="0"/>
              <a:t>‹#›</a:t>
            </a:fld>
            <a:endParaRPr lang="en-US"/>
          </a:p>
        </p:txBody>
      </p:sp>
    </p:spTree>
    <p:extLst>
      <p:ext uri="{BB962C8B-B14F-4D97-AF65-F5344CB8AC3E}">
        <p14:creationId xmlns:p14="http://schemas.microsoft.com/office/powerpoint/2010/main" val="881365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AE2E-15FD-E84E-9AC9-B0869D4E8B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145745-90DE-4649-959F-3BB521A1CF99}"/>
              </a:ext>
            </a:extLst>
          </p:cNvPr>
          <p:cNvSpPr>
            <a:spLocks noGrp="1"/>
          </p:cNvSpPr>
          <p:nvPr>
            <p:ph type="dt" sz="half" idx="10"/>
          </p:nvPr>
        </p:nvSpPr>
        <p:spPr/>
        <p:txBody>
          <a:bodyPr/>
          <a:lstStyle/>
          <a:p>
            <a:fld id="{BCE50573-2E39-8C49-8B50-A4B8BEC2B519}" type="datetimeFigureOut">
              <a:rPr lang="en-US" smtClean="0"/>
              <a:t>4/12/2021</a:t>
            </a:fld>
            <a:endParaRPr lang="en-US"/>
          </a:p>
        </p:txBody>
      </p:sp>
      <p:sp>
        <p:nvSpPr>
          <p:cNvPr id="4" name="Footer Placeholder 3">
            <a:extLst>
              <a:ext uri="{FF2B5EF4-FFF2-40B4-BE49-F238E27FC236}">
                <a16:creationId xmlns:a16="http://schemas.microsoft.com/office/drawing/2014/main" id="{1082EE3D-1921-BB45-B208-77CCF1F1B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5B02FC-4A21-244B-A486-2E0A9472F7B6}"/>
              </a:ext>
            </a:extLst>
          </p:cNvPr>
          <p:cNvSpPr>
            <a:spLocks noGrp="1"/>
          </p:cNvSpPr>
          <p:nvPr>
            <p:ph type="sldNum" sz="quarter" idx="12"/>
          </p:nvPr>
        </p:nvSpPr>
        <p:spPr/>
        <p:txBody>
          <a:bodyPr/>
          <a:lstStyle/>
          <a:p>
            <a:fld id="{A000F695-1BFF-3442-9916-0DF25F28D045}" type="slidenum">
              <a:rPr lang="en-US" smtClean="0"/>
              <a:t>‹#›</a:t>
            </a:fld>
            <a:endParaRPr lang="en-US"/>
          </a:p>
        </p:txBody>
      </p:sp>
    </p:spTree>
    <p:extLst>
      <p:ext uri="{BB962C8B-B14F-4D97-AF65-F5344CB8AC3E}">
        <p14:creationId xmlns:p14="http://schemas.microsoft.com/office/powerpoint/2010/main" val="244594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8A6A13-F12F-A748-B1A8-91A93F2EB611}"/>
              </a:ext>
            </a:extLst>
          </p:cNvPr>
          <p:cNvSpPr>
            <a:spLocks noGrp="1"/>
          </p:cNvSpPr>
          <p:nvPr>
            <p:ph type="dt" sz="half" idx="10"/>
          </p:nvPr>
        </p:nvSpPr>
        <p:spPr/>
        <p:txBody>
          <a:bodyPr/>
          <a:lstStyle/>
          <a:p>
            <a:fld id="{BCE50573-2E39-8C49-8B50-A4B8BEC2B519}" type="datetimeFigureOut">
              <a:rPr lang="en-US" smtClean="0"/>
              <a:t>4/12/2021</a:t>
            </a:fld>
            <a:endParaRPr lang="en-US"/>
          </a:p>
        </p:txBody>
      </p:sp>
      <p:sp>
        <p:nvSpPr>
          <p:cNvPr id="3" name="Footer Placeholder 2">
            <a:extLst>
              <a:ext uri="{FF2B5EF4-FFF2-40B4-BE49-F238E27FC236}">
                <a16:creationId xmlns:a16="http://schemas.microsoft.com/office/drawing/2014/main" id="{02C54689-CEF2-F245-B680-BF54F1C7D1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38745B-B814-D540-B0DB-1966EA13E786}"/>
              </a:ext>
            </a:extLst>
          </p:cNvPr>
          <p:cNvSpPr>
            <a:spLocks noGrp="1"/>
          </p:cNvSpPr>
          <p:nvPr>
            <p:ph type="sldNum" sz="quarter" idx="12"/>
          </p:nvPr>
        </p:nvSpPr>
        <p:spPr/>
        <p:txBody>
          <a:bodyPr/>
          <a:lstStyle/>
          <a:p>
            <a:fld id="{A000F695-1BFF-3442-9916-0DF25F28D045}" type="slidenum">
              <a:rPr lang="en-US" smtClean="0"/>
              <a:t>‹#›</a:t>
            </a:fld>
            <a:endParaRPr lang="en-US"/>
          </a:p>
        </p:txBody>
      </p:sp>
    </p:spTree>
    <p:extLst>
      <p:ext uri="{BB962C8B-B14F-4D97-AF65-F5344CB8AC3E}">
        <p14:creationId xmlns:p14="http://schemas.microsoft.com/office/powerpoint/2010/main" val="1122276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AB6D-6238-B340-B173-381F35B05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5F0499-0D03-4E4B-97A2-3B81EF2E5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0B0A19-13F0-8043-9FD1-B77416EB5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9D6870-F52E-8F49-94A1-6AE835E0627F}"/>
              </a:ext>
            </a:extLst>
          </p:cNvPr>
          <p:cNvSpPr>
            <a:spLocks noGrp="1"/>
          </p:cNvSpPr>
          <p:nvPr>
            <p:ph type="dt" sz="half" idx="10"/>
          </p:nvPr>
        </p:nvSpPr>
        <p:spPr/>
        <p:txBody>
          <a:bodyPr/>
          <a:lstStyle/>
          <a:p>
            <a:fld id="{BCE50573-2E39-8C49-8B50-A4B8BEC2B519}" type="datetimeFigureOut">
              <a:rPr lang="en-US" smtClean="0"/>
              <a:t>4/12/2021</a:t>
            </a:fld>
            <a:endParaRPr lang="en-US"/>
          </a:p>
        </p:txBody>
      </p:sp>
      <p:sp>
        <p:nvSpPr>
          <p:cNvPr id="6" name="Footer Placeholder 5">
            <a:extLst>
              <a:ext uri="{FF2B5EF4-FFF2-40B4-BE49-F238E27FC236}">
                <a16:creationId xmlns:a16="http://schemas.microsoft.com/office/drawing/2014/main" id="{15855937-ECEF-9F45-9A79-1F4E4BE418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DAA27B-F77B-414B-99E4-90E7D14A93A6}"/>
              </a:ext>
            </a:extLst>
          </p:cNvPr>
          <p:cNvSpPr>
            <a:spLocks noGrp="1"/>
          </p:cNvSpPr>
          <p:nvPr>
            <p:ph type="sldNum" sz="quarter" idx="12"/>
          </p:nvPr>
        </p:nvSpPr>
        <p:spPr/>
        <p:txBody>
          <a:bodyPr/>
          <a:lstStyle/>
          <a:p>
            <a:fld id="{A000F695-1BFF-3442-9916-0DF25F28D045}" type="slidenum">
              <a:rPr lang="en-US" smtClean="0"/>
              <a:t>‹#›</a:t>
            </a:fld>
            <a:endParaRPr lang="en-US"/>
          </a:p>
        </p:txBody>
      </p:sp>
    </p:spTree>
    <p:extLst>
      <p:ext uri="{BB962C8B-B14F-4D97-AF65-F5344CB8AC3E}">
        <p14:creationId xmlns:p14="http://schemas.microsoft.com/office/powerpoint/2010/main" val="3217867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9333-F9C1-1A47-89CC-AC8E15B1D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2E1FEA-9FCF-304F-9ED3-41E8779F38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2FA325-E3E5-9340-BF31-F68CD74AB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46C95A-E9D8-7B4C-8263-7AABD8C464AD}"/>
              </a:ext>
            </a:extLst>
          </p:cNvPr>
          <p:cNvSpPr>
            <a:spLocks noGrp="1"/>
          </p:cNvSpPr>
          <p:nvPr>
            <p:ph type="dt" sz="half" idx="10"/>
          </p:nvPr>
        </p:nvSpPr>
        <p:spPr/>
        <p:txBody>
          <a:bodyPr/>
          <a:lstStyle/>
          <a:p>
            <a:fld id="{BCE50573-2E39-8C49-8B50-A4B8BEC2B519}" type="datetimeFigureOut">
              <a:rPr lang="en-US" smtClean="0"/>
              <a:t>4/12/2021</a:t>
            </a:fld>
            <a:endParaRPr lang="en-US"/>
          </a:p>
        </p:txBody>
      </p:sp>
      <p:sp>
        <p:nvSpPr>
          <p:cNvPr id="6" name="Footer Placeholder 5">
            <a:extLst>
              <a:ext uri="{FF2B5EF4-FFF2-40B4-BE49-F238E27FC236}">
                <a16:creationId xmlns:a16="http://schemas.microsoft.com/office/drawing/2014/main" id="{2CF0EB43-4F30-EB4D-A4EF-5E63F9E2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E732FB-9FE5-3E4F-9EAF-64B20F855BDE}"/>
              </a:ext>
            </a:extLst>
          </p:cNvPr>
          <p:cNvSpPr>
            <a:spLocks noGrp="1"/>
          </p:cNvSpPr>
          <p:nvPr>
            <p:ph type="sldNum" sz="quarter" idx="12"/>
          </p:nvPr>
        </p:nvSpPr>
        <p:spPr/>
        <p:txBody>
          <a:bodyPr/>
          <a:lstStyle/>
          <a:p>
            <a:fld id="{A000F695-1BFF-3442-9916-0DF25F28D045}" type="slidenum">
              <a:rPr lang="en-US" smtClean="0"/>
              <a:t>‹#›</a:t>
            </a:fld>
            <a:endParaRPr lang="en-US"/>
          </a:p>
        </p:txBody>
      </p:sp>
    </p:spTree>
    <p:extLst>
      <p:ext uri="{BB962C8B-B14F-4D97-AF65-F5344CB8AC3E}">
        <p14:creationId xmlns:p14="http://schemas.microsoft.com/office/powerpoint/2010/main" val="331031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775EA-5F5C-7344-A962-1698D20900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F07CE26-024E-6945-A02B-EB27106E6D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E93033-44FD-EF4B-B8A1-5B527FCAA7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50573-2E39-8C49-8B50-A4B8BEC2B519}" type="datetimeFigureOut">
              <a:rPr lang="en-US" smtClean="0"/>
              <a:t>4/12/2021</a:t>
            </a:fld>
            <a:endParaRPr lang="en-US"/>
          </a:p>
        </p:txBody>
      </p:sp>
      <p:sp>
        <p:nvSpPr>
          <p:cNvPr id="5" name="Footer Placeholder 4">
            <a:extLst>
              <a:ext uri="{FF2B5EF4-FFF2-40B4-BE49-F238E27FC236}">
                <a16:creationId xmlns:a16="http://schemas.microsoft.com/office/drawing/2014/main" id="{EED34E93-BF6A-B04F-A2DD-62830787E4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69359E-0D66-D44A-9AB7-9C29735624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0F695-1BFF-3442-9916-0DF25F28D045}" type="slidenum">
              <a:rPr lang="en-US" smtClean="0"/>
              <a:t>‹#›</a:t>
            </a:fld>
            <a:endParaRPr lang="en-US"/>
          </a:p>
        </p:txBody>
      </p:sp>
    </p:spTree>
    <p:extLst>
      <p:ext uri="{BB962C8B-B14F-4D97-AF65-F5344CB8AC3E}">
        <p14:creationId xmlns:p14="http://schemas.microsoft.com/office/powerpoint/2010/main" val="204017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55176"/>
            <a:ext cx="10515600" cy="1325563"/>
          </a:xfrm>
        </p:spPr>
        <p:txBody>
          <a:bodyPr>
            <a:normAutofit fontScale="90000"/>
          </a:bodyPr>
          <a:lstStyle/>
          <a:p>
            <a:br>
              <a:rPr lang="en-US" dirty="0"/>
            </a:br>
            <a:r>
              <a:rPr lang="en-US" dirty="0"/>
              <a:t>Distribution of Fungi Based on Habitat and Substrate 							</a:t>
            </a:r>
            <a:r>
              <a:rPr lang="en-US" sz="1600" dirty="0"/>
              <a:t>Chris McSpadden</a:t>
            </a:r>
            <a:br>
              <a:rPr lang="en-US" dirty="0"/>
            </a:br>
            <a:endParaRPr lang="en-US" dirty="0"/>
          </a:p>
        </p:txBody>
      </p:sp>
      <p:sp>
        <p:nvSpPr>
          <p:cNvPr id="5" name="Content Placeholder 4"/>
          <p:cNvSpPr>
            <a:spLocks noGrp="1"/>
          </p:cNvSpPr>
          <p:nvPr>
            <p:ph idx="1"/>
          </p:nvPr>
        </p:nvSpPr>
        <p:spPr>
          <a:xfrm>
            <a:off x="838200" y="2185844"/>
            <a:ext cx="10515600" cy="4351338"/>
          </a:xfrm>
        </p:spPr>
        <p:txBody>
          <a:bodyPr/>
          <a:lstStyle/>
          <a:p>
            <a:pPr marL="0" indent="0">
              <a:buNone/>
            </a:pPr>
            <a:r>
              <a:rPr lang="en-US" b="1" u="sng" dirty="0"/>
              <a:t>Central research question: </a:t>
            </a:r>
            <a:r>
              <a:rPr lang="en-US" b="1" dirty="0"/>
              <a:t>How are mushrooms distributed based on habitat and growing substrate?</a:t>
            </a:r>
          </a:p>
          <a:p>
            <a:pPr marL="0" indent="0">
              <a:buNone/>
            </a:pPr>
            <a:endParaRPr lang="en-US" b="1" dirty="0"/>
          </a:p>
          <a:p>
            <a:r>
              <a:rPr lang="en-US" dirty="0"/>
              <a:t>What mushrooms are associated with certain plants?</a:t>
            </a:r>
          </a:p>
          <a:p>
            <a:r>
              <a:rPr lang="en-US" dirty="0"/>
              <a:t>Are some mushrooms more associated with certain climates rather than certain plants or habitats?</a:t>
            </a:r>
          </a:p>
          <a:p>
            <a:endParaRPr lang="en-US" dirty="0"/>
          </a:p>
        </p:txBody>
      </p:sp>
    </p:spTree>
    <p:extLst>
      <p:ext uri="{BB962C8B-B14F-4D97-AF65-F5344CB8AC3E}">
        <p14:creationId xmlns:p14="http://schemas.microsoft.com/office/powerpoint/2010/main" val="360947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dirty="0"/>
              <a:t>Fungi are interesting!</a:t>
            </a:r>
          </a:p>
          <a:p>
            <a:pPr marL="0" indent="0">
              <a:buNone/>
            </a:pPr>
            <a:r>
              <a:rPr lang="en-US" dirty="0"/>
              <a:t> </a:t>
            </a:r>
          </a:p>
          <a:p>
            <a:r>
              <a:rPr lang="en-US" dirty="0"/>
              <a:t>Different aspects of fungal distribution can reveal their larger ecological role. </a:t>
            </a:r>
          </a:p>
          <a:p>
            <a:pPr marL="0" indent="0">
              <a:buNone/>
            </a:pPr>
            <a:endParaRPr lang="en-US" dirty="0"/>
          </a:p>
          <a:p>
            <a:r>
              <a:rPr lang="en-US" dirty="0"/>
              <a:t>These associations can help you identify weather the fungus is parasitic, mycorrhizal, saprophytic, etc. </a:t>
            </a:r>
          </a:p>
        </p:txBody>
      </p:sp>
    </p:spTree>
    <p:extLst>
      <p:ext uri="{BB962C8B-B14F-4D97-AF65-F5344CB8AC3E}">
        <p14:creationId xmlns:p14="http://schemas.microsoft.com/office/powerpoint/2010/main" val="225340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lstStyle/>
          <a:p>
            <a:r>
              <a:rPr lang="en-US" dirty="0"/>
              <a:t>Use observational data from </a:t>
            </a:r>
            <a:r>
              <a:rPr lang="en-US" dirty="0" err="1"/>
              <a:t>Buba</a:t>
            </a:r>
            <a:r>
              <a:rPr lang="en-US" dirty="0"/>
              <a:t> et al. (2018)</a:t>
            </a:r>
          </a:p>
          <a:p>
            <a:pPr marL="0" indent="0">
              <a:buNone/>
            </a:pPr>
            <a:endParaRPr lang="is-IS" dirty="0"/>
          </a:p>
          <a:p>
            <a:r>
              <a:rPr lang="en-US" b="0" i="0" dirty="0">
                <a:effectLst/>
                <a:latin typeface="Lato"/>
              </a:rPr>
              <a:t>Mushroom specimens were collected and identified twice per week.</a:t>
            </a:r>
            <a:endParaRPr lang="en-US" dirty="0"/>
          </a:p>
        </p:txBody>
      </p:sp>
    </p:spTree>
    <p:extLst>
      <p:ext uri="{BB962C8B-B14F-4D97-AF65-F5344CB8AC3E}">
        <p14:creationId xmlns:p14="http://schemas.microsoft.com/office/powerpoint/2010/main" val="28361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Data</a:t>
            </a:r>
          </a:p>
        </p:txBody>
      </p:sp>
      <p:sp>
        <p:nvSpPr>
          <p:cNvPr id="3" name="Content Placeholder 2"/>
          <p:cNvSpPr>
            <a:spLocks noGrp="1"/>
          </p:cNvSpPr>
          <p:nvPr>
            <p:ph idx="1"/>
          </p:nvPr>
        </p:nvSpPr>
        <p:spPr/>
        <p:txBody>
          <a:bodyPr/>
          <a:lstStyle/>
          <a:p>
            <a:r>
              <a:rPr lang="en-US" dirty="0"/>
              <a:t>CSV file with frequency counts for mushrooms</a:t>
            </a:r>
          </a:p>
          <a:p>
            <a:endParaRPr lang="en-US" dirty="0"/>
          </a:p>
          <a:p>
            <a:r>
              <a:rPr lang="en-US" dirty="0"/>
              <a:t>Small dataset of 20-30 observations for each species (19kB)</a:t>
            </a:r>
          </a:p>
          <a:p>
            <a:endParaRPr lang="en-US" dirty="0"/>
          </a:p>
          <a:p>
            <a:r>
              <a:rPr lang="en-US" dirty="0"/>
              <a:t>Poor metadata and documentation</a:t>
            </a:r>
          </a:p>
        </p:txBody>
      </p:sp>
    </p:spTree>
    <p:extLst>
      <p:ext uri="{BB962C8B-B14F-4D97-AF65-F5344CB8AC3E}">
        <p14:creationId xmlns:p14="http://schemas.microsoft.com/office/powerpoint/2010/main" val="19418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Anticipated Details</a:t>
            </a:r>
          </a:p>
        </p:txBody>
      </p:sp>
      <p:sp>
        <p:nvSpPr>
          <p:cNvPr id="3" name="Content Placeholder 2"/>
          <p:cNvSpPr>
            <a:spLocks noGrp="1"/>
          </p:cNvSpPr>
          <p:nvPr>
            <p:ph idx="1"/>
          </p:nvPr>
        </p:nvSpPr>
        <p:spPr/>
        <p:txBody>
          <a:bodyPr/>
          <a:lstStyle/>
          <a:p>
            <a:r>
              <a:rPr lang="en-US" dirty="0"/>
              <a:t>Use various features of </a:t>
            </a:r>
            <a:r>
              <a:rPr lang="en-US" dirty="0" err="1"/>
              <a:t>tidyr</a:t>
            </a:r>
            <a:r>
              <a:rPr lang="en-US" dirty="0"/>
              <a:t> to reshape data</a:t>
            </a:r>
          </a:p>
          <a:p>
            <a:endParaRPr lang="en-US" dirty="0"/>
          </a:p>
          <a:p>
            <a:r>
              <a:rPr lang="en-US" dirty="0"/>
              <a:t>Use </a:t>
            </a:r>
            <a:r>
              <a:rPr lang="en-US" dirty="0" err="1"/>
              <a:t>ggplot</a:t>
            </a:r>
            <a:r>
              <a:rPr lang="en-US" dirty="0"/>
              <a:t> to visualize the distributions</a:t>
            </a:r>
          </a:p>
          <a:p>
            <a:endParaRPr lang="en-US" dirty="0"/>
          </a:p>
          <a:p>
            <a:r>
              <a:rPr lang="en-US" dirty="0"/>
              <a:t>Expand on analysis from original study</a:t>
            </a:r>
          </a:p>
          <a:p>
            <a:endParaRPr lang="en-US" dirty="0"/>
          </a:p>
          <a:p>
            <a:r>
              <a:rPr lang="en-US" dirty="0"/>
              <a:t>Multiple categories for each observation makes for challenging analysis</a:t>
            </a:r>
          </a:p>
          <a:p>
            <a:endParaRPr lang="en-US" dirty="0"/>
          </a:p>
          <a:p>
            <a:endParaRPr lang="en-US" dirty="0"/>
          </a:p>
          <a:p>
            <a:endParaRPr lang="en-US" dirty="0"/>
          </a:p>
        </p:txBody>
      </p:sp>
    </p:spTree>
    <p:extLst>
      <p:ext uri="{BB962C8B-B14F-4D97-AF65-F5344CB8AC3E}">
        <p14:creationId xmlns:p14="http://schemas.microsoft.com/office/powerpoint/2010/main" val="359001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Anticipated Results</a:t>
            </a:r>
          </a:p>
        </p:txBody>
      </p:sp>
      <p:sp>
        <p:nvSpPr>
          <p:cNvPr id="3" name="Content Placeholder 2"/>
          <p:cNvSpPr>
            <a:spLocks noGrp="1"/>
          </p:cNvSpPr>
          <p:nvPr>
            <p:ph idx="1"/>
          </p:nvPr>
        </p:nvSpPr>
        <p:spPr/>
        <p:txBody>
          <a:bodyPr/>
          <a:lstStyle/>
          <a:p>
            <a:r>
              <a:rPr lang="en-US" dirty="0"/>
              <a:t>Easy to understand figures that effectively visualize distributions</a:t>
            </a:r>
          </a:p>
          <a:p>
            <a:endParaRPr lang="en-US" dirty="0"/>
          </a:p>
          <a:p>
            <a:r>
              <a:rPr lang="en-US" dirty="0"/>
              <a:t>Should find some similar conclusions as original study</a:t>
            </a:r>
          </a:p>
        </p:txBody>
      </p:sp>
    </p:spTree>
    <p:extLst>
      <p:ext uri="{BB962C8B-B14F-4D97-AF65-F5344CB8AC3E}">
        <p14:creationId xmlns:p14="http://schemas.microsoft.com/office/powerpoint/2010/main" val="2521244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645</Words>
  <Application>Microsoft Office PowerPoint</Application>
  <PresentationFormat>Widescreen</PresentationFormat>
  <Paragraphs>48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Helvetica Neue</vt:lpstr>
      <vt:lpstr>Lato</vt:lpstr>
      <vt:lpstr>Office Theme</vt:lpstr>
      <vt:lpstr> Distribution of Fungi Based on Habitat and Substrate        Chris McSpadden </vt:lpstr>
      <vt:lpstr>Background</vt:lpstr>
      <vt:lpstr>Approach</vt:lpstr>
      <vt:lpstr>About the Data</vt:lpstr>
      <vt:lpstr>Anticipated Details</vt:lpstr>
      <vt:lpstr>Anticipated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Melvin Flaxman</dc:creator>
  <cp:lastModifiedBy>Chris McSpadden</cp:lastModifiedBy>
  <cp:revision>7</cp:revision>
  <dcterms:created xsi:type="dcterms:W3CDTF">2021-03-26T15:13:51Z</dcterms:created>
  <dcterms:modified xsi:type="dcterms:W3CDTF">2021-04-12T19:49:02Z</dcterms:modified>
</cp:coreProperties>
</file>