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306" r:id="rId3"/>
    <p:sldId id="280" r:id="rId5"/>
    <p:sldId id="354" r:id="rId6"/>
    <p:sldId id="298" r:id="rId7"/>
    <p:sldId id="355" r:id="rId8"/>
    <p:sldId id="307" r:id="rId9"/>
    <p:sldId id="356" r:id="rId10"/>
    <p:sldId id="363" r:id="rId11"/>
    <p:sldId id="364" r:id="rId12"/>
    <p:sldId id="361" r:id="rId13"/>
    <p:sldId id="367" r:id="rId14"/>
    <p:sldId id="368" r:id="rId15"/>
    <p:sldId id="369" r:id="rId16"/>
    <p:sldId id="370" r:id="rId17"/>
    <p:sldId id="371" r:id="rId18"/>
    <p:sldId id="372" r:id="rId19"/>
    <p:sldId id="362" r:id="rId20"/>
    <p:sldId id="357" r:id="rId21"/>
    <p:sldId id="297" r:id="rId22"/>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4995" autoAdjust="0"/>
    <p:restoredTop sz="94660"/>
  </p:normalViewPr>
  <p:slideViewPr>
    <p:cSldViewPr snapToGrid="0">
      <p:cViewPr>
        <p:scale>
          <a:sx n="100" d="100"/>
          <a:sy n="100" d="100"/>
        </p:scale>
        <p:origin x="-1860" y="-858"/>
      </p:cViewPr>
      <p:guideLst>
        <p:guide orient="horz" pos="1620"/>
        <p:guide pos="2882"/>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76" y="-96"/>
      </p:cViewPr>
      <p:guideLst>
        <p:guide orient="horz" pos="2880"/>
        <p:guide pos="216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FC6ED7-0092-4D0F-B4E9-9D11E8BE2A6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zh-CN" altLang="en-US"/>
        </a:p>
      </dgm:t>
    </dgm:pt>
    <dgm:pt modelId="{62EA9719-E2A9-493F-A849-8E968217E9C8}">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项目背景</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3F99ACA0-67E6-445F-9CD3-7C6E5C5828ED}" cxnId="{12808883-B7C5-4E11-B8C2-61F85D0455F8}"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6FC684F1-D36E-4190-9A9B-E94BD5B11AA0}" cxnId="{12808883-B7C5-4E11-B8C2-61F85D0455F8}"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F2CD5BDD-58C6-42D7-B683-1AA7EAA9A4B6}">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需求分析</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38825600-B945-4300-AAB3-4DB49C2C6370}" cxnId="{BCFD2037-108D-46E9-9513-B859C18788A1}"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08778F18-B13F-45D6-8971-59927262BB40}" cxnId="{BCFD2037-108D-46E9-9513-B859C18788A1}"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3969BF2A-B7B6-497F-91AD-FDD2BBADC207}">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软件设计</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08D6914E-3D4F-4581-B4DB-604391C4F28A}" cxnId="{4A29A587-6484-4FEE-AB93-1BE633B1784F}"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51794A15-89C7-4AE9-8241-4D0906F5B18E}" cxnId="{4A29A587-6484-4FEE-AB93-1BE633B1784F}"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2E7CDBD6-0667-4C88-8399-28F5C6D2A576}">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软件测试</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FAFAFA76-9094-4228-A300-B7ADE4F10939}" cxnId="{355AE37B-5EC2-4897-8CCD-197FC61982A9}"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715D4457-0923-45DE-B615-8645F8D3ADF0}" cxnId="{355AE37B-5EC2-4897-8CCD-197FC61982A9}"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C210CE42-3613-43F5-8F88-8D628ACFB37C}">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项目</a:t>
          </a:r>
          <a:r>
            <a:rPr lang="zh-CN" sz="2400" b="1" dirty="0" smtClean="0">
              <a:latin typeface="华文楷体" panose="02010600040101010101" pitchFamily="2" charset="-122"/>
              <a:ea typeface="华文楷体" panose="02010600040101010101" pitchFamily="2" charset="-122"/>
            </a:rPr>
            <a:t>总结</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787B5F9A-F9E5-4827-8ADC-1BDA8E0AE1D7}" cxnId="{004715A5-4B5B-4083-8BBE-A29D8B3792F6}"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D4012D93-A0BB-4A4F-AE7B-985B5EE2707A}" cxnId="{004715A5-4B5B-4083-8BBE-A29D8B3792F6}"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B40C3C59-7957-46DE-8E0F-1E18F727D1C2}" type="pres">
      <dgm:prSet presAssocID="{B2FC6ED7-0092-4D0F-B4E9-9D11E8BE2A6C}" presName="linear" presStyleCnt="0">
        <dgm:presLayoutVars>
          <dgm:animLvl val="lvl"/>
          <dgm:resizeHandles val="exact"/>
        </dgm:presLayoutVars>
      </dgm:prSet>
      <dgm:spPr/>
      <dgm:t>
        <a:bodyPr/>
        <a:lstStyle/>
        <a:p>
          <a:endParaRPr lang="zh-CN" altLang="en-US"/>
        </a:p>
      </dgm:t>
    </dgm:pt>
    <dgm:pt modelId="{D21D73C7-7A43-47DD-B562-52AFC13DCB98}" type="pres">
      <dgm:prSet presAssocID="{62EA9719-E2A9-493F-A849-8E968217E9C8}" presName="parentText" presStyleLbl="node1" presStyleIdx="0" presStyleCnt="5" custLinFactNeighborY="-51093">
        <dgm:presLayoutVars>
          <dgm:chMax val="0"/>
          <dgm:bulletEnabled val="1"/>
        </dgm:presLayoutVars>
      </dgm:prSet>
      <dgm:spPr/>
      <dgm:t>
        <a:bodyPr/>
        <a:lstStyle/>
        <a:p>
          <a:endParaRPr lang="zh-CN" altLang="en-US"/>
        </a:p>
      </dgm:t>
    </dgm:pt>
    <dgm:pt modelId="{325AF79C-34D6-4230-8321-13F565401802}" type="pres">
      <dgm:prSet presAssocID="{6FC684F1-D36E-4190-9A9B-E94BD5B11AA0}" presName="spacer" presStyleCnt="0"/>
      <dgm:spPr/>
    </dgm:pt>
    <dgm:pt modelId="{8A824DEE-F7CC-4D60-B252-45111621A6C6}" type="pres">
      <dgm:prSet presAssocID="{F2CD5BDD-58C6-42D7-B683-1AA7EAA9A4B6}" presName="parentText" presStyleLbl="node1" presStyleIdx="1" presStyleCnt="5">
        <dgm:presLayoutVars>
          <dgm:chMax val="0"/>
          <dgm:bulletEnabled val="1"/>
        </dgm:presLayoutVars>
      </dgm:prSet>
      <dgm:spPr/>
      <dgm:t>
        <a:bodyPr/>
        <a:lstStyle/>
        <a:p>
          <a:endParaRPr lang="zh-CN" altLang="en-US"/>
        </a:p>
      </dgm:t>
    </dgm:pt>
    <dgm:pt modelId="{0E3C287F-8A55-422B-8F82-99FC2728AAE4}" type="pres">
      <dgm:prSet presAssocID="{08778F18-B13F-45D6-8971-59927262BB40}" presName="spacer" presStyleCnt="0"/>
      <dgm:spPr/>
    </dgm:pt>
    <dgm:pt modelId="{B2F1F449-AD8F-44BD-985C-A2DA217B9CA6}" type="pres">
      <dgm:prSet presAssocID="{3969BF2A-B7B6-497F-91AD-FDD2BBADC207}" presName="parentText" presStyleLbl="node1" presStyleIdx="2" presStyleCnt="5">
        <dgm:presLayoutVars>
          <dgm:chMax val="0"/>
          <dgm:bulletEnabled val="1"/>
        </dgm:presLayoutVars>
      </dgm:prSet>
      <dgm:spPr/>
      <dgm:t>
        <a:bodyPr/>
        <a:lstStyle/>
        <a:p>
          <a:endParaRPr lang="zh-CN" altLang="en-US"/>
        </a:p>
      </dgm:t>
    </dgm:pt>
    <dgm:pt modelId="{13B9FB60-8C36-40E8-B6FF-341D6025E47B}" type="pres">
      <dgm:prSet presAssocID="{51794A15-89C7-4AE9-8241-4D0906F5B18E}" presName="spacer" presStyleCnt="0"/>
      <dgm:spPr/>
    </dgm:pt>
    <dgm:pt modelId="{3F7CD6D6-8715-4D7C-AC5C-501BA85A39EB}" type="pres">
      <dgm:prSet presAssocID="{2E7CDBD6-0667-4C88-8399-28F5C6D2A576}" presName="parentText" presStyleLbl="node1" presStyleIdx="3" presStyleCnt="5">
        <dgm:presLayoutVars>
          <dgm:chMax val="0"/>
          <dgm:bulletEnabled val="1"/>
        </dgm:presLayoutVars>
      </dgm:prSet>
      <dgm:spPr/>
      <dgm:t>
        <a:bodyPr/>
        <a:lstStyle/>
        <a:p>
          <a:endParaRPr lang="zh-CN" altLang="en-US"/>
        </a:p>
      </dgm:t>
    </dgm:pt>
    <dgm:pt modelId="{B16185C2-A687-40C8-8D7F-5CCF5F320085}" type="pres">
      <dgm:prSet presAssocID="{715D4457-0923-45DE-B615-8645F8D3ADF0}" presName="spacer" presStyleCnt="0"/>
      <dgm:spPr/>
    </dgm:pt>
    <dgm:pt modelId="{2AB8A533-BD36-48F3-81DC-67B87374AA0D}" type="pres">
      <dgm:prSet presAssocID="{C210CE42-3613-43F5-8F88-8D628ACFB37C}" presName="parentText" presStyleLbl="node1" presStyleIdx="4" presStyleCnt="5">
        <dgm:presLayoutVars>
          <dgm:chMax val="0"/>
          <dgm:bulletEnabled val="1"/>
        </dgm:presLayoutVars>
      </dgm:prSet>
      <dgm:spPr/>
      <dgm:t>
        <a:bodyPr/>
        <a:lstStyle/>
        <a:p>
          <a:endParaRPr lang="zh-CN" altLang="en-US"/>
        </a:p>
      </dgm:t>
    </dgm:pt>
  </dgm:ptLst>
  <dgm:cxnLst>
    <dgm:cxn modelId="{12808883-B7C5-4E11-B8C2-61F85D0455F8}" srcId="{B2FC6ED7-0092-4D0F-B4E9-9D11E8BE2A6C}" destId="{62EA9719-E2A9-493F-A849-8E968217E9C8}" srcOrd="0" destOrd="0" parTransId="{3F99ACA0-67E6-445F-9CD3-7C6E5C5828ED}" sibTransId="{6FC684F1-D36E-4190-9A9B-E94BD5B11AA0}"/>
    <dgm:cxn modelId="{BCFD2037-108D-46E9-9513-B859C18788A1}" srcId="{B2FC6ED7-0092-4D0F-B4E9-9D11E8BE2A6C}" destId="{F2CD5BDD-58C6-42D7-B683-1AA7EAA9A4B6}" srcOrd="1" destOrd="0" parTransId="{38825600-B945-4300-AAB3-4DB49C2C6370}" sibTransId="{08778F18-B13F-45D6-8971-59927262BB40}"/>
    <dgm:cxn modelId="{4A29A587-6484-4FEE-AB93-1BE633B1784F}" srcId="{B2FC6ED7-0092-4D0F-B4E9-9D11E8BE2A6C}" destId="{3969BF2A-B7B6-497F-91AD-FDD2BBADC207}" srcOrd="2" destOrd="0" parTransId="{08D6914E-3D4F-4581-B4DB-604391C4F28A}" sibTransId="{51794A15-89C7-4AE9-8241-4D0906F5B18E}"/>
    <dgm:cxn modelId="{355AE37B-5EC2-4897-8CCD-197FC61982A9}" srcId="{B2FC6ED7-0092-4D0F-B4E9-9D11E8BE2A6C}" destId="{2E7CDBD6-0667-4C88-8399-28F5C6D2A576}" srcOrd="3" destOrd="0" parTransId="{FAFAFA76-9094-4228-A300-B7ADE4F10939}" sibTransId="{715D4457-0923-45DE-B615-8645F8D3ADF0}"/>
    <dgm:cxn modelId="{004715A5-4B5B-4083-8BBE-A29D8B3792F6}" srcId="{B2FC6ED7-0092-4D0F-B4E9-9D11E8BE2A6C}" destId="{C210CE42-3613-43F5-8F88-8D628ACFB37C}" srcOrd="4" destOrd="0" parTransId="{787B5F9A-F9E5-4827-8ADC-1BDA8E0AE1D7}" sibTransId="{D4012D93-A0BB-4A4F-AE7B-985B5EE2707A}"/>
    <dgm:cxn modelId="{CA8E8CDC-1969-44AB-9E4B-494D06F9BE9D}" type="presOf" srcId="{B2FC6ED7-0092-4D0F-B4E9-9D11E8BE2A6C}" destId="{B40C3C59-7957-46DE-8E0F-1E18F727D1C2}" srcOrd="0" destOrd="0" presId="urn:microsoft.com/office/officeart/2005/8/layout/vList2"/>
    <dgm:cxn modelId="{A7AAA0CB-3955-416D-AE5E-2EDC3DA61052}" type="presParOf" srcId="{B40C3C59-7957-46DE-8E0F-1E18F727D1C2}" destId="{D21D73C7-7A43-47DD-B562-52AFC13DCB98}" srcOrd="0" destOrd="0" presId="urn:microsoft.com/office/officeart/2005/8/layout/vList2"/>
    <dgm:cxn modelId="{A1F41176-9AE3-4804-A98D-07206271D0A8}" type="presOf" srcId="{62EA9719-E2A9-493F-A849-8E968217E9C8}" destId="{D21D73C7-7A43-47DD-B562-52AFC13DCB98}" srcOrd="0" destOrd="0" presId="urn:microsoft.com/office/officeart/2005/8/layout/vList2"/>
    <dgm:cxn modelId="{19A18E9E-A8DF-417F-B5C6-E6AC35162D99}" type="presParOf" srcId="{B40C3C59-7957-46DE-8E0F-1E18F727D1C2}" destId="{325AF79C-34D6-4230-8321-13F565401802}" srcOrd="1" destOrd="0" presId="urn:microsoft.com/office/officeart/2005/8/layout/vList2"/>
    <dgm:cxn modelId="{44F1C241-E365-4143-8736-FA352F9E2C61}" type="presParOf" srcId="{B40C3C59-7957-46DE-8E0F-1E18F727D1C2}" destId="{8A824DEE-F7CC-4D60-B252-45111621A6C6}" srcOrd="2" destOrd="0" presId="urn:microsoft.com/office/officeart/2005/8/layout/vList2"/>
    <dgm:cxn modelId="{F9C9227F-8BE9-440C-A093-D5293AAC1E62}" type="presOf" srcId="{F2CD5BDD-58C6-42D7-B683-1AA7EAA9A4B6}" destId="{8A824DEE-F7CC-4D60-B252-45111621A6C6}" srcOrd="0" destOrd="0" presId="urn:microsoft.com/office/officeart/2005/8/layout/vList2"/>
    <dgm:cxn modelId="{A9A2C5F1-5E06-4E98-BDC5-C84E8EC663AC}" type="presParOf" srcId="{B40C3C59-7957-46DE-8E0F-1E18F727D1C2}" destId="{0E3C287F-8A55-422B-8F82-99FC2728AAE4}" srcOrd="3" destOrd="0" presId="urn:microsoft.com/office/officeart/2005/8/layout/vList2"/>
    <dgm:cxn modelId="{822A7786-3C00-4073-B9D0-9A174077CBCA}" type="presParOf" srcId="{B40C3C59-7957-46DE-8E0F-1E18F727D1C2}" destId="{B2F1F449-AD8F-44BD-985C-A2DA217B9CA6}" srcOrd="4" destOrd="0" presId="urn:microsoft.com/office/officeart/2005/8/layout/vList2"/>
    <dgm:cxn modelId="{0D447B24-BA7F-4923-A313-152686DC18F6}" type="presOf" srcId="{3969BF2A-B7B6-497F-91AD-FDD2BBADC207}" destId="{B2F1F449-AD8F-44BD-985C-A2DA217B9CA6}" srcOrd="0" destOrd="0" presId="urn:microsoft.com/office/officeart/2005/8/layout/vList2"/>
    <dgm:cxn modelId="{6FE183C1-B224-4179-BBF7-2E820E498D8F}" type="presParOf" srcId="{B40C3C59-7957-46DE-8E0F-1E18F727D1C2}" destId="{13B9FB60-8C36-40E8-B6FF-341D6025E47B}" srcOrd="5" destOrd="0" presId="urn:microsoft.com/office/officeart/2005/8/layout/vList2"/>
    <dgm:cxn modelId="{FAB79F56-B9EC-4F28-8ED9-8DF895678A75}" type="presParOf" srcId="{B40C3C59-7957-46DE-8E0F-1E18F727D1C2}" destId="{3F7CD6D6-8715-4D7C-AC5C-501BA85A39EB}" srcOrd="6" destOrd="0" presId="urn:microsoft.com/office/officeart/2005/8/layout/vList2"/>
    <dgm:cxn modelId="{9D24DEE5-FF53-4361-A58D-E934353FCCDC}" type="presOf" srcId="{2E7CDBD6-0667-4C88-8399-28F5C6D2A576}" destId="{3F7CD6D6-8715-4D7C-AC5C-501BA85A39EB}" srcOrd="0" destOrd="0" presId="urn:microsoft.com/office/officeart/2005/8/layout/vList2"/>
    <dgm:cxn modelId="{039A648C-6361-4A5D-BC0D-E766C990CDFE}" type="presParOf" srcId="{B40C3C59-7957-46DE-8E0F-1E18F727D1C2}" destId="{B16185C2-A687-40C8-8D7F-5CCF5F320085}" srcOrd="7" destOrd="0" presId="urn:microsoft.com/office/officeart/2005/8/layout/vList2"/>
    <dgm:cxn modelId="{C3398FE5-92C7-40F1-B2CD-29629FBDE553}" type="presParOf" srcId="{B40C3C59-7957-46DE-8E0F-1E18F727D1C2}" destId="{2AB8A533-BD36-48F3-81DC-67B87374AA0D}" srcOrd="8" destOrd="0" presId="urn:microsoft.com/office/officeart/2005/8/layout/vList2"/>
    <dgm:cxn modelId="{6B77026E-6C09-4F95-B1AF-D4BC47A7A07A}" type="presOf" srcId="{C210CE42-3613-43F5-8F88-8D628ACFB37C}" destId="{2AB8A533-BD36-48F3-81DC-67B87374AA0D}"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D73C7-7A43-47DD-B562-52AFC13DCB98}">
      <dsp:nvSpPr>
        <dsp:cNvPr id="0" name=""/>
        <dsp:cNvSpPr/>
      </dsp:nvSpPr>
      <dsp:spPr>
        <a:xfrm>
          <a:off x="0" y="0"/>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9.1  </a:t>
          </a:r>
          <a:r>
            <a:rPr lang="zh-CN" altLang="en-US" sz="2400" b="1" kern="1200" dirty="0" smtClean="0">
              <a:latin typeface="华文楷体" panose="02010600040101010101" pitchFamily="2" charset="-122"/>
              <a:ea typeface="华文楷体" panose="02010600040101010101" pitchFamily="2" charset="-122"/>
            </a:rPr>
            <a:t>查询处理</a:t>
          </a:r>
          <a:endParaRPr lang="zh-CN" sz="2400" b="1" kern="1200" dirty="0">
            <a:latin typeface="华文楷体" panose="02010600040101010101" pitchFamily="2" charset="-122"/>
            <a:ea typeface="华文楷体" panose="02010600040101010101" pitchFamily="2" charset="-122"/>
          </a:endParaRPr>
        </a:p>
      </dsp:txBody>
      <dsp:txXfrm>
        <a:off x="30766" y="30766"/>
        <a:ext cx="4914000" cy="568714"/>
      </dsp:txXfrm>
    </dsp:sp>
    <dsp:sp modelId="{8A824DEE-F7CC-4D60-B252-45111621A6C6}">
      <dsp:nvSpPr>
        <dsp:cNvPr id="0" name=""/>
        <dsp:cNvSpPr/>
      </dsp:nvSpPr>
      <dsp:spPr>
        <a:xfrm>
          <a:off x="0" y="644493"/>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9.2  </a:t>
          </a:r>
          <a:r>
            <a:rPr lang="zh-CN" altLang="en-US" sz="2400" b="1" kern="1200" dirty="0" smtClean="0">
              <a:latin typeface="华文楷体" panose="02010600040101010101" pitchFamily="2" charset="-122"/>
              <a:ea typeface="华文楷体" panose="02010600040101010101" pitchFamily="2" charset="-122"/>
            </a:rPr>
            <a:t>查询优化</a:t>
          </a:r>
          <a:endParaRPr lang="zh-CN" sz="2400" b="1" kern="1200" dirty="0">
            <a:latin typeface="华文楷体" panose="02010600040101010101" pitchFamily="2" charset="-122"/>
            <a:ea typeface="华文楷体" panose="02010600040101010101" pitchFamily="2" charset="-122"/>
          </a:endParaRPr>
        </a:p>
      </dsp:txBody>
      <dsp:txXfrm>
        <a:off x="30766" y="675259"/>
        <a:ext cx="4914000" cy="568714"/>
      </dsp:txXfrm>
    </dsp:sp>
    <dsp:sp modelId="{B2F1F449-AD8F-44BD-985C-A2DA217B9CA6}">
      <dsp:nvSpPr>
        <dsp:cNvPr id="0" name=""/>
        <dsp:cNvSpPr/>
      </dsp:nvSpPr>
      <dsp:spPr>
        <a:xfrm>
          <a:off x="0" y="1288590"/>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9.3  </a:t>
          </a:r>
          <a:r>
            <a:rPr lang="zh-CN" altLang="en-US" sz="2400" b="1" kern="1200" dirty="0" smtClean="0">
              <a:latin typeface="华文楷体" panose="02010600040101010101" pitchFamily="2" charset="-122"/>
              <a:ea typeface="华文楷体" panose="02010600040101010101" pitchFamily="2" charset="-122"/>
            </a:rPr>
            <a:t>代数优化</a:t>
          </a:r>
          <a:endParaRPr lang="zh-CN" sz="2400" b="1" kern="1200" dirty="0">
            <a:latin typeface="华文楷体" panose="02010600040101010101" pitchFamily="2" charset="-122"/>
            <a:ea typeface="华文楷体" panose="02010600040101010101" pitchFamily="2" charset="-122"/>
          </a:endParaRPr>
        </a:p>
      </dsp:txBody>
      <dsp:txXfrm>
        <a:off x="30766" y="1319356"/>
        <a:ext cx="4914000" cy="568714"/>
      </dsp:txXfrm>
    </dsp:sp>
    <dsp:sp modelId="{3F7CD6D6-8715-4D7C-AC5C-501BA85A39EB}">
      <dsp:nvSpPr>
        <dsp:cNvPr id="0" name=""/>
        <dsp:cNvSpPr/>
      </dsp:nvSpPr>
      <dsp:spPr>
        <a:xfrm>
          <a:off x="0" y="1932688"/>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9.4  </a:t>
          </a:r>
          <a:r>
            <a:rPr lang="zh-CN" altLang="en-US" sz="2400" b="1" kern="1200" dirty="0" smtClean="0">
              <a:latin typeface="华文楷体" panose="02010600040101010101" pitchFamily="2" charset="-122"/>
              <a:ea typeface="华文楷体" panose="02010600040101010101" pitchFamily="2" charset="-122"/>
            </a:rPr>
            <a:t>物理优化</a:t>
          </a:r>
          <a:endParaRPr lang="zh-CN" sz="2400" b="1" kern="1200" dirty="0">
            <a:latin typeface="华文楷体" panose="02010600040101010101" pitchFamily="2" charset="-122"/>
            <a:ea typeface="华文楷体" panose="02010600040101010101" pitchFamily="2" charset="-122"/>
          </a:endParaRPr>
        </a:p>
      </dsp:txBody>
      <dsp:txXfrm>
        <a:off x="30766" y="1963454"/>
        <a:ext cx="4914000" cy="568714"/>
      </dsp:txXfrm>
    </dsp:sp>
    <dsp:sp modelId="{2AB8A533-BD36-48F3-81DC-67B87374AA0D}">
      <dsp:nvSpPr>
        <dsp:cNvPr id="0" name=""/>
        <dsp:cNvSpPr/>
      </dsp:nvSpPr>
      <dsp:spPr>
        <a:xfrm>
          <a:off x="0" y="2576786"/>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9.5  </a:t>
          </a:r>
          <a:r>
            <a:rPr lang="zh-CN" altLang="en-US" sz="2400" b="1" kern="1200" dirty="0" smtClean="0">
              <a:latin typeface="华文楷体" panose="02010600040101010101" pitchFamily="2" charset="-122"/>
              <a:ea typeface="华文楷体" panose="02010600040101010101" pitchFamily="2" charset="-122"/>
            </a:rPr>
            <a:t>查询计划执行</a:t>
          </a:r>
          <a:endParaRPr lang="zh-CN" sz="2400" b="1" kern="1200" dirty="0">
            <a:latin typeface="华文楷体" panose="02010600040101010101" pitchFamily="2" charset="-122"/>
            <a:ea typeface="华文楷体" panose="02010600040101010101" pitchFamily="2" charset="-122"/>
          </a:endParaRPr>
        </a:p>
      </dsp:txBody>
      <dsp:txXfrm>
        <a:off x="30766" y="2607552"/>
        <a:ext cx="4914000" cy="568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3D14B7-39C0-418B-B4E3-95B6BCB641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8ADCCF-DA80-4BD6-8050-66F4CCC7B85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64EBE-C86C-4F7E-A93B-E743BDC5E0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A7FE0-5CA9-4F5A-8318-C69FB2864E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3" name="椭圆 2"/>
          <p:cNvSpPr/>
          <p:nvPr userDrawn="1"/>
        </p:nvSpPr>
        <p:spPr>
          <a:xfrm>
            <a:off x="3884496" y="1437624"/>
            <a:ext cx="1350150" cy="1350150"/>
          </a:xfrm>
          <a:prstGeom prst="ellipse">
            <a:avLst/>
          </a:prstGeom>
          <a:noFill/>
          <a:ln w="19050">
            <a:solidFill>
              <a:srgbClr val="2051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7" name="文本占位符 6"/>
          <p:cNvSpPr>
            <a:spLocks noGrp="1"/>
          </p:cNvSpPr>
          <p:nvPr>
            <p:ph type="body" sz="quarter" idx="10" hasCustomPrompt="1"/>
          </p:nvPr>
        </p:nvSpPr>
        <p:spPr>
          <a:xfrm>
            <a:off x="4209152" y="1816132"/>
            <a:ext cx="783134" cy="756047"/>
          </a:xfrm>
          <a:prstGeom prst="rect">
            <a:avLst/>
          </a:prstGeom>
        </p:spPr>
        <p:txBody>
          <a:bodyPr/>
          <a:lstStyle>
            <a:lvl1pPr marL="0" indent="0" algn="dist">
              <a:buNone/>
              <a:defRPr sz="4500">
                <a:solidFill>
                  <a:schemeClr val="tx1">
                    <a:lumMod val="85000"/>
                    <a:lumOff val="15000"/>
                  </a:schemeClr>
                </a:solidFill>
                <a:latin typeface="华文细黑" panose="02010600040101010101" pitchFamily="2" charset="-122"/>
                <a:ea typeface="华文细黑" panose="02010600040101010101" pitchFamily="2"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01</a:t>
            </a:r>
            <a:endParaRPr lang="zh-CN" altLang="en-US" dirty="0"/>
          </a:p>
        </p:txBody>
      </p:sp>
      <p:sp>
        <p:nvSpPr>
          <p:cNvPr id="55" name="文本占位符 6"/>
          <p:cNvSpPr>
            <a:spLocks noGrp="1"/>
          </p:cNvSpPr>
          <p:nvPr>
            <p:ph type="body" sz="quarter" idx="11" hasCustomPrompt="1"/>
          </p:nvPr>
        </p:nvSpPr>
        <p:spPr>
          <a:xfrm>
            <a:off x="3843010" y="2918214"/>
            <a:ext cx="1418730" cy="372618"/>
          </a:xfrm>
          <a:prstGeom prst="rect">
            <a:avLst/>
          </a:prstGeom>
        </p:spPr>
        <p:txBody>
          <a:bodyPr/>
          <a:lstStyle>
            <a:lvl1pPr marL="0" indent="0" algn="ctr">
              <a:buNone/>
              <a:defRPr sz="1800" baseline="0">
                <a:solidFill>
                  <a:srgbClr val="20517C"/>
                </a:solidFill>
                <a:latin typeface="华文细黑" panose="02010600040101010101" pitchFamily="2" charset="-122"/>
                <a:ea typeface="华文细黑" panose="02010600040101010101" pitchFamily="2" charset="-122"/>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PART ONE</a:t>
            </a:r>
            <a:endParaRPr lang="zh-CN" altLang="en-US" dirty="0"/>
          </a:p>
        </p:txBody>
      </p:sp>
      <p:sp>
        <p:nvSpPr>
          <p:cNvPr id="56" name="文本占位符 6"/>
          <p:cNvSpPr>
            <a:spLocks noGrp="1"/>
          </p:cNvSpPr>
          <p:nvPr>
            <p:ph type="body" sz="quarter" idx="12" hasCustomPrompt="1"/>
          </p:nvPr>
        </p:nvSpPr>
        <p:spPr>
          <a:xfrm>
            <a:off x="2627784" y="3279252"/>
            <a:ext cx="3896730" cy="372618"/>
          </a:xfrm>
          <a:prstGeom prst="rect">
            <a:avLst/>
          </a:prstGeom>
        </p:spPr>
        <p:txBody>
          <a:bodyPr/>
          <a:lstStyle>
            <a:lvl1pPr marL="0" indent="0" algn="ctr">
              <a:buNone/>
              <a:defRPr sz="3000" baseline="0">
                <a:solidFill>
                  <a:srgbClr val="20517C"/>
                </a:solidFill>
                <a:latin typeface="微软雅黑" panose="020B0503020204020204" charset="-122"/>
                <a:ea typeface="微软雅黑" panose="020B0503020204020204" charset="-122"/>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dirty="0"/>
              <a:t>绪论引言</a:t>
            </a:r>
            <a:endParaRPr lang="zh-CN" altLang="en-US" dirty="0"/>
          </a:p>
        </p:txBody>
      </p:sp>
      <p:sp>
        <p:nvSpPr>
          <p:cNvPr id="57" name="矩形 56"/>
          <p:cNvSpPr/>
          <p:nvPr userDrawn="1"/>
        </p:nvSpPr>
        <p:spPr>
          <a:xfrm>
            <a:off x="-18510" y="0"/>
            <a:ext cx="9162510" cy="951570"/>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
        <p:nvSpPr>
          <p:cNvPr id="58" name="矩形 57"/>
          <p:cNvSpPr/>
          <p:nvPr userDrawn="1"/>
        </p:nvSpPr>
        <p:spPr>
          <a:xfrm>
            <a:off x="-18510" y="4245936"/>
            <a:ext cx="9162510" cy="896736"/>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FB5A18-D654-4759-B2EC-A7793F083C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71751"/>
            <a:ext cx="9144000" cy="2130878"/>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5" name="Picture 2" descr="C:\Users\Administrator\Desktop\微立体创业计划\00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99860"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651" y="210279"/>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 name="圆角矩形 6"/>
          <p:cNvSpPr/>
          <p:nvPr/>
        </p:nvSpPr>
        <p:spPr>
          <a:xfrm>
            <a:off x="2429185" y="3357083"/>
            <a:ext cx="4826638" cy="561772"/>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solidFill>
                <a:srgbClr val="FF0000"/>
              </a:solidFill>
            </a:endParaRPr>
          </a:p>
        </p:txBody>
      </p:sp>
      <p:sp>
        <p:nvSpPr>
          <p:cNvPr id="8" name="TextBox 1"/>
          <p:cNvSpPr txBox="1"/>
          <p:nvPr/>
        </p:nvSpPr>
        <p:spPr>
          <a:xfrm>
            <a:off x="0" y="2611207"/>
            <a:ext cx="9143999" cy="643890"/>
          </a:xfrm>
          <a:prstGeom prst="rect">
            <a:avLst/>
          </a:prstGeom>
          <a:noFill/>
        </p:spPr>
        <p:txBody>
          <a:bodyPr wrap="square" lIns="91413" tIns="45706" rIns="91413" bIns="45706" rtlCol="0">
            <a:spAutoFit/>
          </a:bodyPr>
          <a:lstStyle/>
          <a:p>
            <a:pPr algn="ctr"/>
            <a:r>
              <a:rPr lang="en-US" altLang="zh-CN" sz="3600" b="1" dirty="0" smtClean="0">
                <a:solidFill>
                  <a:schemeClr val="bg1"/>
                </a:solidFill>
                <a:latin typeface="微软雅黑" panose="020B0503020204020204" charset="-122"/>
                <a:ea typeface="微软雅黑" panose="020B0503020204020204" charset="-122"/>
              </a:rPr>
              <a:t>“</a:t>
            </a:r>
            <a:r>
              <a:rPr lang="zh-CN" altLang="en-US" sz="3600" b="1" dirty="0" smtClean="0">
                <a:solidFill>
                  <a:schemeClr val="bg1"/>
                </a:solidFill>
                <a:latin typeface="微软雅黑" panose="020B0503020204020204" charset="-122"/>
                <a:ea typeface="微软雅黑" panose="020B0503020204020204" charset="-122"/>
              </a:rPr>
              <a:t>开饭了</a:t>
            </a:r>
            <a:r>
              <a:rPr lang="en-US" altLang="zh-CN" sz="3600" b="1" dirty="0" smtClean="0">
                <a:solidFill>
                  <a:schemeClr val="bg1"/>
                </a:solidFill>
                <a:latin typeface="微软雅黑" panose="020B0503020204020204" charset="-122"/>
                <a:ea typeface="微软雅黑" panose="020B0503020204020204" charset="-122"/>
              </a:rPr>
              <a:t>”</a:t>
            </a:r>
            <a:r>
              <a:rPr lang="zh-CN" altLang="en-US" sz="3600" b="1" dirty="0" smtClean="0">
                <a:solidFill>
                  <a:schemeClr val="bg1"/>
                </a:solidFill>
                <a:latin typeface="微软雅黑" panose="020B0503020204020204" charset="-122"/>
                <a:ea typeface="微软雅黑" panose="020B0503020204020204" charset="-122"/>
              </a:rPr>
              <a:t>管理系统</a:t>
            </a:r>
            <a:r>
              <a:rPr lang="en-US" altLang="zh-CN" sz="3600" b="1" dirty="0" smtClean="0">
                <a:solidFill>
                  <a:schemeClr val="bg1"/>
                </a:solidFill>
                <a:latin typeface="微软雅黑" panose="020B0503020204020204" charset="-122"/>
                <a:ea typeface="微软雅黑" panose="020B0503020204020204" charset="-122"/>
              </a:rPr>
              <a:t> </a:t>
            </a:r>
            <a:endParaRPr lang="zh-CN" altLang="en-US" sz="3600" b="1" dirty="0">
              <a:solidFill>
                <a:schemeClr val="bg1"/>
              </a:solidFill>
              <a:latin typeface="微软雅黑" panose="020B0503020204020204" charset="-122"/>
              <a:ea typeface="微软雅黑" panose="020B0503020204020204" charset="-122"/>
            </a:endParaRPr>
          </a:p>
        </p:txBody>
      </p:sp>
      <p:sp>
        <p:nvSpPr>
          <p:cNvPr id="9" name="TextBox 4"/>
          <p:cNvSpPr txBox="1"/>
          <p:nvPr/>
        </p:nvSpPr>
        <p:spPr>
          <a:xfrm>
            <a:off x="600075" y="4229735"/>
            <a:ext cx="7639685" cy="645160"/>
          </a:xfrm>
          <a:prstGeom prst="rect">
            <a:avLst/>
          </a:prstGeom>
          <a:noFill/>
        </p:spPr>
        <p:txBody>
          <a:bodyPr wrap="square" rtlCol="0">
            <a:spAutoFit/>
          </a:bodyPr>
          <a:lstStyle/>
          <a:p>
            <a:pPr algn="ctr"/>
            <a:r>
              <a:rPr lang="zh-CN" altLang="en-US" sz="1800" dirty="0" smtClean="0">
                <a:solidFill>
                  <a:schemeClr val="bg1"/>
                </a:solidFill>
                <a:latin typeface="黑体" panose="02010609060101010101" pitchFamily="49" charset="-122"/>
                <a:ea typeface="黑体" panose="02010609060101010101" pitchFamily="49" charset="-122"/>
              </a:rPr>
              <a:t>   计算机科学与工程学院   </a:t>
            </a:r>
            <a:r>
              <a:rPr lang="en-US" altLang="zh-CN" sz="1800" dirty="0" smtClean="0">
                <a:solidFill>
                  <a:schemeClr val="bg1"/>
                </a:solidFill>
                <a:latin typeface="黑体" panose="02010609060101010101" pitchFamily="49" charset="-122"/>
                <a:ea typeface="黑体" panose="02010609060101010101" pitchFamily="49" charset="-122"/>
              </a:rPr>
              <a:t>2018</a:t>
            </a:r>
            <a:r>
              <a:rPr lang="zh-CN" altLang="en-US" sz="1800" dirty="0" smtClean="0">
                <a:solidFill>
                  <a:schemeClr val="bg1"/>
                </a:solidFill>
                <a:latin typeface="黑体" panose="02010609060101010101" pitchFamily="49" charset="-122"/>
                <a:ea typeface="黑体" panose="02010609060101010101" pitchFamily="49" charset="-122"/>
              </a:rPr>
              <a:t>卓越工程师班    </a:t>
            </a:r>
            <a:r>
              <a:rPr lang="zh-CN" altLang="en-US" sz="1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指导老师：代祖华</a:t>
            </a:r>
            <a:endParaRPr lang="zh-CN" altLang="en-US" sz="1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endParaRPr>
          </a:p>
          <a:p>
            <a:pPr algn="ctr"/>
            <a:endParaRPr lang="zh-CN" altLang="en-US" sz="1800" dirty="0" smtClean="0">
              <a:solidFill>
                <a:schemeClr val="bg1"/>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6663" y="704468"/>
            <a:ext cx="1248509" cy="1248509"/>
          </a:xfrm>
          <a:prstGeom prst="rect">
            <a:avLst/>
          </a:prstGeom>
        </p:spPr>
      </p:pic>
      <p:sp>
        <p:nvSpPr>
          <p:cNvPr id="11" name="TextBox 1"/>
          <p:cNvSpPr txBox="1"/>
          <p:nvPr/>
        </p:nvSpPr>
        <p:spPr>
          <a:xfrm>
            <a:off x="3039028" y="945684"/>
            <a:ext cx="5331243" cy="828675"/>
          </a:xfrm>
          <a:prstGeom prst="rect">
            <a:avLst/>
          </a:prstGeom>
          <a:noFill/>
        </p:spPr>
        <p:txBody>
          <a:bodyPr wrap="square" lIns="91413" tIns="45706" rIns="91413" bIns="45706" rtlCol="0">
            <a:spAutoFit/>
          </a:bodyPr>
          <a:lstStyle/>
          <a:p>
            <a:pPr algn="ctr"/>
            <a:r>
              <a:rPr lang="zh-CN" altLang="en-US" sz="4800" b="1" dirty="0" smtClean="0">
                <a:solidFill>
                  <a:srgbClr val="1A3F6C"/>
                </a:solidFill>
                <a:latin typeface="微软雅黑" panose="020B0503020204020204" charset="-122"/>
                <a:ea typeface="微软雅黑" panose="020B0503020204020204" charset="-122"/>
              </a:rPr>
              <a:t>软件工程课程设计</a:t>
            </a:r>
            <a:endParaRPr lang="zh-CN" altLang="en-US" sz="4800" b="1" dirty="0" smtClean="0">
              <a:solidFill>
                <a:srgbClr val="1A3F6C"/>
              </a:solidFill>
              <a:latin typeface="微软雅黑" panose="020B0503020204020204" charset="-122"/>
              <a:ea typeface="微软雅黑" panose="020B0503020204020204" charset="-122"/>
            </a:endParaRPr>
          </a:p>
        </p:txBody>
      </p:sp>
      <p:sp>
        <p:nvSpPr>
          <p:cNvPr id="12" name="TextBox 23"/>
          <p:cNvSpPr txBox="1"/>
          <p:nvPr/>
        </p:nvSpPr>
        <p:spPr>
          <a:xfrm>
            <a:off x="2625172" y="3386940"/>
            <a:ext cx="4630651" cy="397510"/>
          </a:xfrm>
          <a:prstGeom prst="rect">
            <a:avLst/>
          </a:prstGeom>
          <a:noFill/>
        </p:spPr>
        <p:txBody>
          <a:bodyPr wrap="square" lIns="91413" tIns="45706" rIns="91413" bIns="45706" rtlCol="0">
            <a:spAutoFit/>
          </a:bodyPr>
          <a:lstStyle/>
          <a:p>
            <a:pPr algn="ct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团队名称：</a:t>
            </a: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rPr>
              <a:t>天线宝宝突击队</a:t>
            </a: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rPr>
              <a:t> </a:t>
            </a:r>
            <a:endPar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0"/>
                                  </p:stCondLst>
                                  <p:iterate type="lt">
                                    <p:tmPct val="23333"/>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700"/>
                                  </p:stCondLst>
                                  <p:iterate type="lt">
                                    <p:tmPct val="23333"/>
                                  </p:iterate>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3749"/>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4249"/>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1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en-US" altLang="zh-CN" sz="3900" dirty="0">
                <a:sym typeface="+mn-ea"/>
              </a:rPr>
              <a:t>04</a:t>
            </a:r>
            <a:endParaRPr lang="en-US" altLang="zh-CN" sz="3900" dirty="0"/>
          </a:p>
        </p:txBody>
      </p:sp>
      <p:sp>
        <p:nvSpPr>
          <p:cNvPr id="3" name="文本占位符 2"/>
          <p:cNvSpPr>
            <a:spLocks noGrp="1"/>
          </p:cNvSpPr>
          <p:nvPr>
            <p:ph type="body" sz="quarter" idx="11"/>
          </p:nvPr>
        </p:nvSpPr>
        <p:spPr/>
        <p:txBody>
          <a:bodyPr>
            <a:normAutofit fontScale="90000"/>
          </a:bodyPr>
          <a:lstStyle/>
          <a:p>
            <a:r>
              <a:rPr lang="en-US" altLang="zh-CN" dirty="0"/>
              <a:t>PART  FOUR</a:t>
            </a:r>
            <a:endParaRPr lang="zh-CN" altLang="en-US" dirty="0"/>
          </a:p>
        </p:txBody>
      </p:sp>
      <p:sp>
        <p:nvSpPr>
          <p:cNvPr id="4" name="文本占位符 3"/>
          <p:cNvSpPr>
            <a:spLocks noGrp="1"/>
          </p:cNvSpPr>
          <p:nvPr>
            <p:ph type="body" sz="quarter" idx="12"/>
          </p:nvPr>
        </p:nvSpPr>
        <p:spPr/>
        <p:txBody>
          <a:bodyPr>
            <a:noAutofit/>
          </a:bodyPr>
          <a:lstStyle/>
          <a:p>
            <a:r>
              <a:rPr lang="zh-CN" altLang="en-US" sz="3500" dirty="0"/>
              <a:t>软件测试</a:t>
            </a:r>
            <a:endParaRPr lang="zh-CN" altLang="en-US" sz="3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软件测试</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3" name="图片 2" descr="1"/>
          <p:cNvPicPr>
            <a:picLocks noChangeAspect="1"/>
          </p:cNvPicPr>
          <p:nvPr/>
        </p:nvPicPr>
        <p:blipFill>
          <a:blip r:embed="rId2"/>
          <a:srcRect l="50250" t="13895" r="7653" b="21926"/>
          <a:stretch>
            <a:fillRect/>
          </a:stretch>
        </p:blipFill>
        <p:spPr>
          <a:xfrm>
            <a:off x="647065" y="1470025"/>
            <a:ext cx="3849370" cy="3161665"/>
          </a:xfrm>
          <a:prstGeom prst="rect">
            <a:avLst/>
          </a:prstGeom>
        </p:spPr>
      </p:pic>
      <p:sp>
        <p:nvSpPr>
          <p:cNvPr id="4" name="文本框 3"/>
          <p:cNvSpPr txBox="1"/>
          <p:nvPr/>
        </p:nvSpPr>
        <p:spPr>
          <a:xfrm>
            <a:off x="661035" y="866775"/>
            <a:ext cx="2259330" cy="398780"/>
          </a:xfrm>
          <a:prstGeom prst="rect">
            <a:avLst/>
          </a:prstGeom>
          <a:noFill/>
        </p:spPr>
        <p:txBody>
          <a:bodyPr wrap="square" rtlCol="0">
            <a:spAutoFit/>
          </a:bodyPr>
          <a:p>
            <a:r>
              <a:rPr lang="zh-CN" altLang="en-US" sz="2000" b="1"/>
              <a:t>浏览商家：</a:t>
            </a:r>
            <a:endParaRPr lang="zh-CN" altLang="en-US" sz="2000" b="1"/>
          </a:p>
        </p:txBody>
      </p:sp>
      <p:sp>
        <p:nvSpPr>
          <p:cNvPr id="5" name="文本框 4"/>
          <p:cNvSpPr txBox="1"/>
          <p:nvPr/>
        </p:nvSpPr>
        <p:spPr>
          <a:xfrm>
            <a:off x="5325110" y="916305"/>
            <a:ext cx="1985645" cy="398780"/>
          </a:xfrm>
          <a:prstGeom prst="rect">
            <a:avLst/>
          </a:prstGeom>
          <a:noFill/>
        </p:spPr>
        <p:txBody>
          <a:bodyPr wrap="square" rtlCol="0">
            <a:spAutoFit/>
          </a:bodyPr>
          <a:p>
            <a:r>
              <a:rPr lang="zh-CN" altLang="en-US" sz="2000" b="1"/>
              <a:t>浏览菜品：</a:t>
            </a:r>
            <a:endParaRPr lang="zh-CN" altLang="en-US" sz="2000" b="1"/>
          </a:p>
        </p:txBody>
      </p:sp>
      <p:pic>
        <p:nvPicPr>
          <p:cNvPr id="10" name="图片 9" descr="2"/>
          <p:cNvPicPr>
            <a:picLocks noChangeAspect="1"/>
          </p:cNvPicPr>
          <p:nvPr/>
        </p:nvPicPr>
        <p:blipFill>
          <a:blip r:embed="rId3"/>
          <a:srcRect l="19458" t="16989" r="20882" b="155"/>
          <a:stretch>
            <a:fillRect/>
          </a:stretch>
        </p:blipFill>
        <p:spPr>
          <a:xfrm>
            <a:off x="4792345" y="1463040"/>
            <a:ext cx="4244975" cy="31762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软件测试</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647065" y="881380"/>
            <a:ext cx="1437005" cy="398780"/>
          </a:xfrm>
          <a:prstGeom prst="rect">
            <a:avLst/>
          </a:prstGeom>
          <a:noFill/>
        </p:spPr>
        <p:txBody>
          <a:bodyPr wrap="square" rtlCol="0">
            <a:spAutoFit/>
          </a:bodyPr>
          <a:p>
            <a:r>
              <a:rPr lang="zh-CN" altLang="en-US" sz="2000" b="1"/>
              <a:t>购物车：</a:t>
            </a:r>
            <a:endParaRPr lang="zh-CN" altLang="en-US" sz="2000" b="1"/>
          </a:p>
        </p:txBody>
      </p:sp>
      <p:pic>
        <p:nvPicPr>
          <p:cNvPr id="3" name="图片 2" descr="BIG`3ZI{QOE406%P5}AV}RV"/>
          <p:cNvPicPr>
            <a:picLocks noChangeAspect="1"/>
          </p:cNvPicPr>
          <p:nvPr/>
        </p:nvPicPr>
        <p:blipFill>
          <a:blip r:embed="rId2"/>
          <a:stretch>
            <a:fillRect/>
          </a:stretch>
        </p:blipFill>
        <p:spPr>
          <a:xfrm>
            <a:off x="1628775" y="1181100"/>
            <a:ext cx="7195820" cy="387667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软件测试</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532130" y="836295"/>
            <a:ext cx="1330960" cy="398780"/>
          </a:xfrm>
          <a:prstGeom prst="rect">
            <a:avLst/>
          </a:prstGeom>
          <a:noFill/>
        </p:spPr>
        <p:txBody>
          <a:bodyPr wrap="square" rtlCol="0">
            <a:spAutoFit/>
          </a:bodyPr>
          <a:p>
            <a:r>
              <a:rPr lang="zh-CN" altLang="en-US" sz="2000" b="1"/>
              <a:t>购餐记录：</a:t>
            </a:r>
            <a:endParaRPr lang="zh-CN" altLang="en-US" sz="2000" b="1"/>
          </a:p>
        </p:txBody>
      </p:sp>
      <p:pic>
        <p:nvPicPr>
          <p:cNvPr id="3" name="图片 2" descr="1 (2)"/>
          <p:cNvPicPr>
            <a:picLocks noChangeAspect="1"/>
          </p:cNvPicPr>
          <p:nvPr/>
        </p:nvPicPr>
        <p:blipFill>
          <a:blip r:embed="rId2"/>
          <a:srcRect l="7146" r="23638" b="8854"/>
          <a:stretch>
            <a:fillRect/>
          </a:stretch>
        </p:blipFill>
        <p:spPr>
          <a:xfrm>
            <a:off x="106680" y="1319530"/>
            <a:ext cx="4082415" cy="2626995"/>
          </a:xfrm>
          <a:prstGeom prst="rect">
            <a:avLst/>
          </a:prstGeom>
        </p:spPr>
      </p:pic>
      <p:sp>
        <p:nvSpPr>
          <p:cNvPr id="4" name="文本框 3"/>
          <p:cNvSpPr txBox="1"/>
          <p:nvPr/>
        </p:nvSpPr>
        <p:spPr>
          <a:xfrm>
            <a:off x="4754880" y="896620"/>
            <a:ext cx="2136140" cy="398780"/>
          </a:xfrm>
          <a:prstGeom prst="rect">
            <a:avLst/>
          </a:prstGeom>
          <a:noFill/>
        </p:spPr>
        <p:txBody>
          <a:bodyPr wrap="square" rtlCol="0">
            <a:spAutoFit/>
          </a:bodyPr>
          <a:p>
            <a:r>
              <a:rPr lang="zh-CN" altLang="en-US" sz="2000" b="1"/>
              <a:t>收货地址</a:t>
            </a:r>
            <a:r>
              <a:rPr lang="zh-CN" altLang="en-US"/>
              <a:t>：</a:t>
            </a:r>
            <a:endParaRPr lang="zh-CN" altLang="en-US"/>
          </a:p>
        </p:txBody>
      </p:sp>
      <p:pic>
        <p:nvPicPr>
          <p:cNvPr id="5" name="图片 4" descr="2"/>
          <p:cNvPicPr>
            <a:picLocks noChangeAspect="1"/>
          </p:cNvPicPr>
          <p:nvPr/>
        </p:nvPicPr>
        <p:blipFill>
          <a:blip r:embed="rId3"/>
          <a:srcRect l="11813" t="13741" r="15306" b="10956"/>
          <a:stretch>
            <a:fillRect/>
          </a:stretch>
        </p:blipFill>
        <p:spPr>
          <a:xfrm>
            <a:off x="4447540" y="1319530"/>
            <a:ext cx="4696460" cy="261429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软件测试</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514985" y="836295"/>
            <a:ext cx="2137410" cy="398780"/>
          </a:xfrm>
          <a:prstGeom prst="rect">
            <a:avLst/>
          </a:prstGeom>
          <a:noFill/>
        </p:spPr>
        <p:txBody>
          <a:bodyPr wrap="square" rtlCol="0">
            <a:spAutoFit/>
          </a:bodyPr>
          <a:p>
            <a:r>
              <a:rPr lang="zh-CN" altLang="en-US" sz="2000" b="1"/>
              <a:t>添加菜品：</a:t>
            </a:r>
            <a:endParaRPr lang="zh-CN" altLang="en-US" sz="2000" b="1"/>
          </a:p>
        </p:txBody>
      </p:sp>
      <p:pic>
        <p:nvPicPr>
          <p:cNvPr id="3" name="图片 2" descr="2"/>
          <p:cNvPicPr>
            <a:picLocks noChangeAspect="1"/>
          </p:cNvPicPr>
          <p:nvPr/>
        </p:nvPicPr>
        <p:blipFill>
          <a:blip r:embed="rId2"/>
          <a:srcRect l="32444" t="12189" r="33111" b="33090"/>
          <a:stretch>
            <a:fillRect/>
          </a:stretch>
        </p:blipFill>
        <p:spPr>
          <a:xfrm>
            <a:off x="647065" y="1301750"/>
            <a:ext cx="3149600" cy="2289175"/>
          </a:xfrm>
          <a:prstGeom prst="rect">
            <a:avLst/>
          </a:prstGeom>
        </p:spPr>
      </p:pic>
      <p:sp>
        <p:nvSpPr>
          <p:cNvPr id="4" name="文本框 3"/>
          <p:cNvSpPr txBox="1"/>
          <p:nvPr/>
        </p:nvSpPr>
        <p:spPr>
          <a:xfrm>
            <a:off x="4875530" y="912495"/>
            <a:ext cx="1681480" cy="398780"/>
          </a:xfrm>
          <a:prstGeom prst="rect">
            <a:avLst/>
          </a:prstGeom>
          <a:noFill/>
        </p:spPr>
        <p:txBody>
          <a:bodyPr wrap="square" rtlCol="0">
            <a:spAutoFit/>
          </a:bodyPr>
          <a:p>
            <a:r>
              <a:rPr lang="zh-CN" altLang="en-US" sz="2000" b="1"/>
              <a:t>我的店铺：</a:t>
            </a:r>
            <a:endParaRPr lang="zh-CN" altLang="en-US" sz="2000" b="1"/>
          </a:p>
        </p:txBody>
      </p:sp>
      <p:pic>
        <p:nvPicPr>
          <p:cNvPr id="5" name="图片 4" descr="3"/>
          <p:cNvPicPr>
            <a:picLocks noChangeAspect="1"/>
          </p:cNvPicPr>
          <p:nvPr/>
        </p:nvPicPr>
        <p:blipFill>
          <a:blip r:embed="rId3"/>
          <a:srcRect l="9569" r="34528"/>
          <a:stretch>
            <a:fillRect/>
          </a:stretch>
        </p:blipFill>
        <p:spPr>
          <a:xfrm>
            <a:off x="3933190" y="1301750"/>
            <a:ext cx="5111750" cy="370014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软件测试</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455930" y="851535"/>
            <a:ext cx="1475105" cy="398780"/>
          </a:xfrm>
          <a:prstGeom prst="rect">
            <a:avLst/>
          </a:prstGeom>
          <a:noFill/>
        </p:spPr>
        <p:txBody>
          <a:bodyPr wrap="square" rtlCol="0">
            <a:spAutoFit/>
          </a:bodyPr>
          <a:p>
            <a:r>
              <a:rPr lang="zh-CN" altLang="en-US" sz="2000" b="1"/>
              <a:t>个人资料：</a:t>
            </a:r>
            <a:endParaRPr lang="zh-CN" altLang="en-US" sz="2000" b="1"/>
          </a:p>
        </p:txBody>
      </p:sp>
      <p:pic>
        <p:nvPicPr>
          <p:cNvPr id="3" name="图片 2" descr="3"/>
          <p:cNvPicPr>
            <a:picLocks noChangeAspect="1"/>
          </p:cNvPicPr>
          <p:nvPr/>
        </p:nvPicPr>
        <p:blipFill>
          <a:blip r:embed="rId2"/>
          <a:srcRect l="9653" t="24091" r="58875" b="36130"/>
          <a:stretch>
            <a:fillRect/>
          </a:stretch>
        </p:blipFill>
        <p:spPr>
          <a:xfrm>
            <a:off x="514985" y="1205230"/>
            <a:ext cx="3045460" cy="2073910"/>
          </a:xfrm>
          <a:prstGeom prst="rect">
            <a:avLst/>
          </a:prstGeom>
        </p:spPr>
      </p:pic>
      <p:sp>
        <p:nvSpPr>
          <p:cNvPr id="4" name="文本框 3"/>
          <p:cNvSpPr txBox="1"/>
          <p:nvPr/>
        </p:nvSpPr>
        <p:spPr>
          <a:xfrm>
            <a:off x="4358640" y="850900"/>
            <a:ext cx="1231900" cy="398780"/>
          </a:xfrm>
          <a:prstGeom prst="rect">
            <a:avLst/>
          </a:prstGeom>
          <a:noFill/>
        </p:spPr>
        <p:txBody>
          <a:bodyPr wrap="square" rtlCol="0">
            <a:spAutoFit/>
          </a:bodyPr>
          <a:p>
            <a:r>
              <a:rPr lang="zh-CN" altLang="en-US" sz="2000" b="1"/>
              <a:t>评价：</a:t>
            </a:r>
            <a:endParaRPr lang="zh-CN" altLang="en-US" sz="2000" b="1"/>
          </a:p>
        </p:txBody>
      </p:sp>
      <p:pic>
        <p:nvPicPr>
          <p:cNvPr id="5" name="图片 4" descr="2"/>
          <p:cNvPicPr>
            <a:picLocks noChangeAspect="1"/>
          </p:cNvPicPr>
          <p:nvPr/>
        </p:nvPicPr>
        <p:blipFill>
          <a:blip r:embed="rId3"/>
          <a:stretch>
            <a:fillRect/>
          </a:stretch>
        </p:blipFill>
        <p:spPr>
          <a:xfrm>
            <a:off x="4359275" y="1205230"/>
            <a:ext cx="4185920" cy="316992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软件测试</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2" name="图片 1" descr="1"/>
          <p:cNvPicPr>
            <a:picLocks noChangeAspect="1"/>
          </p:cNvPicPr>
          <p:nvPr/>
        </p:nvPicPr>
        <p:blipFill>
          <a:blip r:embed="rId2"/>
          <a:srcRect l="31778" t="13507" r="31861" b="14393"/>
          <a:stretch>
            <a:fillRect/>
          </a:stretch>
        </p:blipFill>
        <p:spPr>
          <a:xfrm>
            <a:off x="0" y="1273810"/>
            <a:ext cx="3067685" cy="2811780"/>
          </a:xfrm>
          <a:prstGeom prst="rect">
            <a:avLst/>
          </a:prstGeom>
        </p:spPr>
      </p:pic>
      <p:sp>
        <p:nvSpPr>
          <p:cNvPr id="3" name="文本框 2"/>
          <p:cNvSpPr txBox="1"/>
          <p:nvPr/>
        </p:nvSpPr>
        <p:spPr>
          <a:xfrm>
            <a:off x="454660" y="875030"/>
            <a:ext cx="1886585" cy="398780"/>
          </a:xfrm>
          <a:prstGeom prst="rect">
            <a:avLst/>
          </a:prstGeom>
          <a:noFill/>
        </p:spPr>
        <p:txBody>
          <a:bodyPr wrap="square" rtlCol="0">
            <a:spAutoFit/>
          </a:bodyPr>
          <a:p>
            <a:r>
              <a:rPr lang="zh-CN" altLang="en-US" sz="2000" b="1"/>
              <a:t>后台登录：</a:t>
            </a:r>
            <a:endParaRPr lang="zh-CN" altLang="en-US" sz="2000" b="1"/>
          </a:p>
        </p:txBody>
      </p:sp>
      <p:sp>
        <p:nvSpPr>
          <p:cNvPr id="4" name="文本框 3"/>
          <p:cNvSpPr txBox="1"/>
          <p:nvPr/>
        </p:nvSpPr>
        <p:spPr>
          <a:xfrm>
            <a:off x="3067050" y="875030"/>
            <a:ext cx="3298190" cy="398780"/>
          </a:xfrm>
          <a:prstGeom prst="rect">
            <a:avLst/>
          </a:prstGeom>
          <a:noFill/>
        </p:spPr>
        <p:txBody>
          <a:bodyPr wrap="square" rtlCol="0">
            <a:spAutoFit/>
          </a:bodyPr>
          <a:p>
            <a:r>
              <a:rPr lang="zh-CN" altLang="en-US" sz="2000" b="1"/>
              <a:t>后台管理：</a:t>
            </a:r>
            <a:endParaRPr lang="zh-CN" altLang="en-US" sz="2000" b="1"/>
          </a:p>
        </p:txBody>
      </p:sp>
      <p:pic>
        <p:nvPicPr>
          <p:cNvPr id="5" name="图片 4" descr="2"/>
          <p:cNvPicPr>
            <a:picLocks noChangeAspect="1"/>
          </p:cNvPicPr>
          <p:nvPr/>
        </p:nvPicPr>
        <p:blipFill>
          <a:blip r:embed="rId3"/>
          <a:stretch>
            <a:fillRect/>
          </a:stretch>
        </p:blipFill>
        <p:spPr>
          <a:xfrm>
            <a:off x="2831465" y="1273810"/>
            <a:ext cx="6601460" cy="386969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t>05</a:t>
            </a:r>
            <a:endParaRPr lang="zh-CN" altLang="en-US" dirty="0"/>
          </a:p>
        </p:txBody>
      </p:sp>
      <p:sp>
        <p:nvSpPr>
          <p:cNvPr id="3" name="文本占位符 2"/>
          <p:cNvSpPr>
            <a:spLocks noGrp="1"/>
          </p:cNvSpPr>
          <p:nvPr>
            <p:ph type="body" sz="quarter" idx="11"/>
          </p:nvPr>
        </p:nvSpPr>
        <p:spPr/>
        <p:txBody>
          <a:bodyPr/>
          <a:lstStyle/>
          <a:p>
            <a:r>
              <a:rPr lang="en-US" altLang="zh-CN" dirty="0"/>
              <a:t>PART  FIVE</a:t>
            </a:r>
            <a:endParaRPr lang="zh-CN" altLang="en-US" dirty="0"/>
          </a:p>
        </p:txBody>
      </p:sp>
      <p:sp>
        <p:nvSpPr>
          <p:cNvPr id="4" name="文本占位符 3"/>
          <p:cNvSpPr>
            <a:spLocks noGrp="1"/>
          </p:cNvSpPr>
          <p:nvPr>
            <p:ph type="body" sz="quarter" idx="12"/>
          </p:nvPr>
        </p:nvSpPr>
        <p:spPr/>
        <p:txBody>
          <a:bodyPr>
            <a:noAutofit/>
          </a:bodyPr>
          <a:lstStyle/>
          <a:p>
            <a:r>
              <a:rPr lang="zh-CN" altLang="en-US" sz="3500" dirty="0"/>
              <a:t>项目总结</a:t>
            </a:r>
            <a:endParaRPr lang="zh-CN" altLang="en-US" sz="35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1356360" cy="398780"/>
          </a:xfrm>
          <a:prstGeom prst="rect">
            <a:avLst/>
          </a:prstGeom>
          <a:noFill/>
        </p:spPr>
        <p:txBody>
          <a:bodyPr wrap="none" rtlCol="0">
            <a:spAutoFit/>
          </a:bodyPr>
          <a:lstStyle/>
          <a:p>
            <a:r>
              <a:rPr lang="zh-CN" sz="2000" b="1" spc="300" dirty="0" smtClean="0">
                <a:latin typeface="方正兰亭细黑_GBK" pitchFamily="2" charset="-122"/>
                <a:ea typeface="方正兰亭细黑_GBK" pitchFamily="2" charset="-122"/>
              </a:rPr>
              <a:t>项目总结</a:t>
            </a:r>
            <a:endParaRPr lang="zh-CN"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8" name="内容占位符 2"/>
          <p:cNvSpPr>
            <a:spLocks noGrp="1"/>
          </p:cNvSpPr>
          <p:nvPr>
            <p:ph idx="1"/>
          </p:nvPr>
        </p:nvSpPr>
        <p:spPr>
          <a:xfrm>
            <a:off x="457200" y="731520"/>
            <a:ext cx="8229600" cy="4224020"/>
          </a:xfrm>
        </p:spPr>
        <p:style>
          <a:lnRef idx="2">
            <a:schemeClr val="accent1"/>
          </a:lnRef>
          <a:fillRef idx="1">
            <a:schemeClr val="lt1"/>
          </a:fillRef>
          <a:effectRef idx="0">
            <a:schemeClr val="accent1"/>
          </a:effectRef>
          <a:fontRef idx="minor">
            <a:schemeClr val="dk1"/>
          </a:fontRef>
        </p:style>
        <p:txBody>
          <a:bodyPr>
            <a:normAutofit fontScale="70000"/>
          </a:bodyPr>
          <a:lstStyle/>
          <a:p>
            <a:r>
              <a:rPr lang="zh-CN" altLang="en-US" dirty="0" smtClean="0"/>
              <a:t>前期施工准备工作</a:t>
            </a:r>
            <a:endParaRPr lang="zh-CN" altLang="en-US" dirty="0" smtClean="0"/>
          </a:p>
          <a:p>
            <a:pPr marL="0" indent="0">
              <a:buNone/>
            </a:pPr>
            <a:r>
              <a:rPr lang="en-US" altLang="zh-CN" dirty="0" smtClean="0"/>
              <a:t>        </a:t>
            </a:r>
            <a:r>
              <a:rPr lang="zh-CN" altLang="en-US" dirty="0" smtClean="0"/>
              <a:t>我们团队随着哥哥施工项目的开工，组织各成员积极参与项目的各项任务。在项目的实施之前我们将可能遇到的问题通过线上、线下会议先进行成员之间意见的统一，达到每位成员都能民主发言。</a:t>
            </a:r>
            <a:endParaRPr lang="zh-CN" altLang="en-US" dirty="0" smtClean="0"/>
          </a:p>
          <a:p>
            <a:r>
              <a:rPr lang="zh-CN" altLang="en-US" dirty="0" smtClean="0"/>
              <a:t>推进项目科学管理机制</a:t>
            </a:r>
            <a:endParaRPr lang="zh-CN" altLang="en-US" dirty="0" smtClean="0"/>
          </a:p>
          <a:p>
            <a:pPr marL="0" indent="0">
              <a:buNone/>
            </a:pPr>
            <a:r>
              <a:rPr lang="zh-CN" altLang="en-US" dirty="0" smtClean="0"/>
              <a:t>我们项目充分发挥项目管理核心作用，把各个成员有机的结合起来。首先，</a:t>
            </a:r>
            <a:r>
              <a:rPr lang="en-US" altLang="zh-CN" dirty="0" smtClean="0"/>
              <a:t>PM</a:t>
            </a:r>
            <a:r>
              <a:rPr lang="zh-CN" altLang="en-US" dirty="0" smtClean="0"/>
              <a:t>通过每一次的项目任务进行每位成员的项目分工，尽可能醉倒分工明确、公平让大家在愉快中工作学习。在项目实施过程中，为了整个项目按计划、有序进行，我们会时常进行线上线下会议让每位成员说出自己在完成任务时所遇到的问题团队各成员各抒己见大家在总结出更好的方案来解决问题。</a:t>
            </a:r>
            <a:endParaRPr lang="zh-CN" altLang="en-US" dirty="0" smtClean="0"/>
          </a:p>
          <a:p>
            <a:r>
              <a:rPr lang="zh-CN" altLang="en-US" dirty="0" smtClean="0"/>
              <a:t>存在的不足和改善措施</a:t>
            </a:r>
            <a:endParaRPr lang="zh-CN" altLang="en-US" dirty="0" smtClean="0"/>
          </a:p>
          <a:p>
            <a:pPr marL="0" indent="0">
              <a:buNone/>
            </a:pPr>
            <a:r>
              <a:rPr lang="zh-CN" altLang="en-US" dirty="0" smtClean="0"/>
              <a:t>本次任务的实施过程中我们通过不懈的努力，最终完成了此次项目。可是，还有以下需要改善和正视的问题，我们反思总结如下：</a:t>
            </a:r>
            <a:endParaRPr lang="zh-CN" altLang="en-US" dirty="0" smtClean="0"/>
          </a:p>
          <a:p>
            <a:pPr marL="0" indent="0">
              <a:buNone/>
            </a:pPr>
            <a:r>
              <a:rPr lang="zh-CN" altLang="en-US" dirty="0" smtClean="0"/>
              <a:t>（</a:t>
            </a:r>
            <a:r>
              <a:rPr lang="en-US" altLang="zh-CN" dirty="0" smtClean="0"/>
              <a:t>1</a:t>
            </a:r>
            <a:r>
              <a:rPr lang="zh-CN" altLang="en-US" dirty="0" smtClean="0"/>
              <a:t>）对项目总体计划把我欠周，对计划中可能出现的问题欠敏感性和前瞻性；</a:t>
            </a:r>
            <a:endParaRPr lang="zh-CN" altLang="en-US" dirty="0" smtClean="0"/>
          </a:p>
          <a:p>
            <a:pPr marL="0" indent="0">
              <a:buNone/>
            </a:pPr>
            <a:r>
              <a:rPr lang="zh-CN" altLang="en-US" dirty="0" smtClean="0"/>
              <a:t>（</a:t>
            </a:r>
            <a:r>
              <a:rPr lang="en-US" altLang="zh-CN" dirty="0" smtClean="0"/>
              <a:t>2</a:t>
            </a:r>
            <a:r>
              <a:rPr lang="zh-CN" altLang="en-US" dirty="0" smtClean="0"/>
              <a:t>）进度控制需要提前谋划，此次项目的进度控制管理不是很好，主要体现在进度控制计划的制定存在很多不合理的地方，对于存在的问题处理不及时导致项目进度与计划有点不太吻合；项目前期规划设计研究不周，项目实施过程中变更太多。</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smtClean="0">
                <a:solidFill>
                  <a:schemeClr val="tx1">
                    <a:lumMod val="75000"/>
                    <a:lumOff val="25000"/>
                  </a:schemeClr>
                </a:solidFill>
                <a:latin typeface="微软雅黑" panose="020B0503020204020204" charset="-122"/>
                <a:ea typeface="造字工房俊雅锐宋体验版常规体" pitchFamily="50" charset="-122"/>
              </a:rPr>
              <a:t>THANKS</a:t>
            </a:r>
            <a:endParaRPr lang="zh-CN" altLang="en-US" sz="2600" b="1" dirty="0">
              <a:solidFill>
                <a:schemeClr val="tx1">
                  <a:lumMod val="75000"/>
                  <a:lumOff val="25000"/>
                </a:schemeClr>
              </a:solidFill>
              <a:latin typeface="微软雅黑" panose="020B0503020204020204" charset="-122"/>
              <a:ea typeface="造字工房俊雅锐宋体验版常规体" pitchFamily="50" charset="-122"/>
            </a:endParaRPr>
          </a:p>
        </p:txBody>
      </p:sp>
      <p:sp>
        <p:nvSpPr>
          <p:cNvPr id="26" name="TextBox 4"/>
          <p:cNvSpPr txBox="1"/>
          <p:nvPr/>
        </p:nvSpPr>
        <p:spPr>
          <a:xfrm>
            <a:off x="1620317" y="4361982"/>
            <a:ext cx="7523173" cy="553085"/>
          </a:xfrm>
          <a:prstGeom prst="rect">
            <a:avLst/>
          </a:prstGeom>
          <a:noFill/>
        </p:spPr>
        <p:txBody>
          <a:bodyPr wrap="square" rtlCol="0">
            <a:spAutoFit/>
          </a:bodyPr>
          <a:lstStyle/>
          <a:p>
            <a:pPr algn="ctr"/>
            <a:r>
              <a:rPr lang="en-US" sz="3000" b="1" dirty="0" smtClean="0">
                <a:latin typeface="微软雅黑" panose="020B0503020204020204" charset="-122"/>
                <a:ea typeface="微软雅黑" panose="020B0503020204020204" charset="-122"/>
              </a:rPr>
              <a:t>2018</a:t>
            </a:r>
            <a:r>
              <a:rPr lang="zh-CN" altLang="en-US" sz="3000" b="1" dirty="0" smtClean="0">
                <a:latin typeface="微软雅黑" panose="020B0503020204020204" charset="-122"/>
                <a:ea typeface="微软雅黑" panose="020B0503020204020204" charset="-122"/>
              </a:rPr>
              <a:t>级</a:t>
            </a:r>
            <a:r>
              <a:rPr lang="zh-CN" altLang="en-US" sz="3000" b="1" dirty="0" smtClean="0">
                <a:latin typeface="微软雅黑" panose="020B0503020204020204" charset="-122"/>
                <a:ea typeface="微软雅黑" panose="020B0503020204020204" charset="-122"/>
              </a:rPr>
              <a:t>卓越班     天线宝宝突击队</a:t>
            </a:r>
            <a:endParaRPr lang="zh-CN" altLang="en-US" sz="3000" b="1" dirty="0" smtClean="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2"/>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7"/>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7"/>
                                        </p:tgtEl>
                                        <p:attrNameLst>
                                          <p:attrName>style.visibility</p:attrName>
                                        </p:attrNameLst>
                                      </p:cBhvr>
                                      <p:to>
                                        <p:strVal val="visible"/>
                                      </p:to>
                                    </p:set>
                                    <p:anim calcmode="lin" valueType="num">
                                      <p:cBhvr>
                                        <p:cTn id="54" dur="1000" fill="hold"/>
                                        <p:tgtEl>
                                          <p:spTgt spid="7"/>
                                        </p:tgtEl>
                                        <p:attrNameLst>
                                          <p:attrName>ppt_w</p:attrName>
                                        </p:attrNameLst>
                                      </p:cBhvr>
                                      <p:tavLst>
                                        <p:tav tm="0">
                                          <p:val>
                                            <p:fltVal val="0"/>
                                          </p:val>
                                        </p:tav>
                                        <p:tav tm="100000">
                                          <p:val>
                                            <p:strVal val="#ppt_w"/>
                                          </p:val>
                                        </p:tav>
                                      </p:tavLst>
                                    </p:anim>
                                    <p:anim calcmode="lin" valueType="num">
                                      <p:cBhvr>
                                        <p:cTn id="55" dur="1000" fill="hold"/>
                                        <p:tgtEl>
                                          <p:spTgt spid="7"/>
                                        </p:tgtEl>
                                        <p:attrNameLst>
                                          <p:attrName>ppt_h</p:attrName>
                                        </p:attrNameLst>
                                      </p:cBhvr>
                                      <p:tavLst>
                                        <p:tav tm="0">
                                          <p:val>
                                            <p:fltVal val="0"/>
                                          </p:val>
                                        </p:tav>
                                        <p:tav tm="100000">
                                          <p:val>
                                            <p:strVal val="#ppt_h"/>
                                          </p:val>
                                        </p:tav>
                                      </p:tavLst>
                                    </p:anim>
                                    <p:animEffect transition="in" filter="fade">
                                      <p:cBhvr>
                                        <p:cTn id="56" dur="1000"/>
                                        <p:tgtEl>
                                          <p:spTgt spid="7"/>
                                        </p:tgtEl>
                                      </p:cBhvr>
                                    </p:animEffect>
                                  </p:childTnLst>
                                </p:cTn>
                              </p:par>
                              <p:par>
                                <p:cTn id="57" presetID="64" presetClass="path" presetSubtype="0" fill="hold" grpId="2" nodeType="withEffect">
                                  <p:stCondLst>
                                    <p:cond delay="200"/>
                                  </p:stCondLst>
                                  <p:childTnLst>
                                    <p:animMotion origin="layout" path="M -1.11111E-6 4.44444E-6 L 0.12309 0.575 " pathEditMode="relative" rAng="0" ptsTypes="AA">
                                      <p:cBhvr>
                                        <p:cTn id="58" dur="1000" spd="-100000" fill="hold"/>
                                        <p:tgtEl>
                                          <p:spTgt spid="7"/>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15"/>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fltVal val="0"/>
                                          </p:val>
                                        </p:tav>
                                        <p:tav tm="100000">
                                          <p:val>
                                            <p:strVal val="#ppt_w"/>
                                          </p:val>
                                        </p:tav>
                                      </p:tavLst>
                                    </p:anim>
                                    <p:anim calcmode="lin" valueType="num">
                                      <p:cBhvr>
                                        <p:cTn id="64" dur="1000" fill="hold"/>
                                        <p:tgtEl>
                                          <p:spTgt spid="15"/>
                                        </p:tgtEl>
                                        <p:attrNameLst>
                                          <p:attrName>ppt_h</p:attrName>
                                        </p:attrNameLst>
                                      </p:cBhvr>
                                      <p:tavLst>
                                        <p:tav tm="0">
                                          <p:val>
                                            <p:fltVal val="0"/>
                                          </p:val>
                                        </p:tav>
                                        <p:tav tm="100000">
                                          <p:val>
                                            <p:strVal val="#ppt_h"/>
                                          </p:val>
                                        </p:tav>
                                      </p:tavLst>
                                    </p:anim>
                                    <p:animEffect transition="in" filter="fade">
                                      <p:cBhvr>
                                        <p:cTn id="65" dur="1000"/>
                                        <p:tgtEl>
                                          <p:spTgt spid="15"/>
                                        </p:tgtEl>
                                      </p:cBhvr>
                                    </p:animEffect>
                                  </p:childTnLst>
                                </p:cTn>
                              </p:par>
                              <p:par>
                                <p:cTn id="66" presetID="64" presetClass="path" presetSubtype="0" fill="hold" nodeType="withEffect">
                                  <p:stCondLst>
                                    <p:cond delay="400"/>
                                  </p:stCondLst>
                                  <p:childTnLst>
                                    <p:animMotion origin="layout" path="M 1.38889E-6 3.41057E-6 L -0.71736 -0.40563 " pathEditMode="relative" rAng="0" ptsTypes="AA">
                                      <p:cBhvr>
                                        <p:cTn id="67" dur="1000" spd="-100000" fill="hold"/>
                                        <p:tgtEl>
                                          <p:spTgt spid="15"/>
                                        </p:tgtEl>
                                        <p:attrNameLst>
                                          <p:attrName>ppt_x</p:attrName>
                                          <p:attrName>ppt_y</p:attrName>
                                        </p:attrNameLst>
                                      </p:cBhvr>
                                      <p:rCtr x="-35868" y="-20297"/>
                                    </p:animMotion>
                                  </p:childTnLst>
                                </p:cTn>
                              </p:par>
                              <p:par>
                                <p:cTn id="68" presetID="1" presetClass="entr" presetSubtype="0" fill="hold" nodeType="withEffect">
                                  <p:stCondLst>
                                    <p:cond delay="300"/>
                                  </p:stCondLst>
                                  <p:childTnLst>
                                    <p:set>
                                      <p:cBhvr>
                                        <p:cTn id="69" dur="1" fill="hold">
                                          <p:stCondLst>
                                            <p:cond delay="0"/>
                                          </p:stCondLst>
                                        </p:cTn>
                                        <p:tgtEl>
                                          <p:spTgt spid="18"/>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Effect transition="in" filter="fade">
                                      <p:cBhvr>
                                        <p:cTn id="74" dur="1000"/>
                                        <p:tgtEl>
                                          <p:spTgt spid="18"/>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18"/>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22"/>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Effect transition="in" filter="fade">
                                      <p:cBhvr>
                                        <p:cTn id="83" dur="1000"/>
                                        <p:tgtEl>
                                          <p:spTgt spid="22"/>
                                        </p:tgtEl>
                                      </p:cBhvr>
                                    </p:animEffect>
                                  </p:childTnLst>
                                </p:cTn>
                              </p:par>
                              <p:par>
                                <p:cTn id="84" presetID="64" presetClass="path" presetSubtype="0" fill="hold" nodeType="withEffect">
                                  <p:stCondLst>
                                    <p:cond delay="200"/>
                                  </p:stCondLst>
                                  <p:childTnLst>
                                    <p:animMotion origin="layout" path="M 3.05556E-6 3.44146E-6 L -0.64115 -0.94965 " pathEditMode="relative" rAng="0" ptsTypes="AA">
                                      <p:cBhvr>
                                        <p:cTn id="85" dur="1000" spd="-100000" fill="hold"/>
                                        <p:tgtEl>
                                          <p:spTgt spid="22"/>
                                        </p:tgtEl>
                                        <p:attrNameLst>
                                          <p:attrName>ppt_x</p:attrName>
                                          <p:attrName>ppt_y</p:attrName>
                                        </p:attrNameLst>
                                      </p:cBhvr>
                                      <p:rCtr x="-32066" y="-47482"/>
                                    </p:animMotion>
                                  </p:childTnLst>
                                </p:cTn>
                              </p:par>
                            </p:childTnLst>
                          </p:cTn>
                        </p:par>
                        <p:par>
                          <p:cTn id="86" fill="hold">
                            <p:stCondLst>
                              <p:cond delay="400"/>
                            </p:stCondLst>
                            <p:childTnLst>
                              <p:par>
                                <p:cTn id="87" presetID="10" presetClass="entr" presetSubtype="0" fill="hold" grpId="0" nodeType="afterEffect">
                                  <p:stCondLst>
                                    <p:cond delay="0"/>
                                  </p:stCondLst>
                                  <p:iterate type="lt">
                                    <p:tmPct val="0"/>
                                  </p:iterate>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par>
                          <p:cTn id="90" fill="hold">
                            <p:stCondLst>
                              <p:cond delay="1899"/>
                            </p:stCondLst>
                            <p:childTnLst>
                              <p:par>
                                <p:cTn id="91" presetID="34" presetClass="emph" presetSubtype="0" fill="hold" grpId="1" nodeType="after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25"/>
                                        </p:tgtEl>
                                        <p:attrNameLst>
                                          <p:attrName>ppt_x</p:attrName>
                                          <p:attrName>ppt_y</p:attrName>
                                        </p:attrNameLst>
                                      </p:cBhvr>
                                    </p:animMotion>
                                    <p:animRot by="1500000">
                                      <p:cBhvr>
                                        <p:cTn id="93" dur="125" fill="hold">
                                          <p:stCondLst>
                                            <p:cond delay="0"/>
                                          </p:stCondLst>
                                        </p:cTn>
                                        <p:tgtEl>
                                          <p:spTgt spid="25"/>
                                        </p:tgtEl>
                                        <p:attrNameLst>
                                          <p:attrName>r</p:attrName>
                                        </p:attrNameLst>
                                      </p:cBhvr>
                                    </p:animRot>
                                    <p:animRot by="-1500000">
                                      <p:cBhvr>
                                        <p:cTn id="94" dur="125" fill="hold">
                                          <p:stCondLst>
                                            <p:cond delay="125"/>
                                          </p:stCondLst>
                                        </p:cTn>
                                        <p:tgtEl>
                                          <p:spTgt spid="25"/>
                                        </p:tgtEl>
                                        <p:attrNameLst>
                                          <p:attrName>r</p:attrName>
                                        </p:attrNameLst>
                                      </p:cBhvr>
                                    </p:animRot>
                                    <p:animRot by="-1500000">
                                      <p:cBhvr>
                                        <p:cTn id="95" dur="125" fill="hold">
                                          <p:stCondLst>
                                            <p:cond delay="250"/>
                                          </p:stCondLst>
                                        </p:cTn>
                                        <p:tgtEl>
                                          <p:spTgt spid="25"/>
                                        </p:tgtEl>
                                        <p:attrNameLst>
                                          <p:attrName>r</p:attrName>
                                        </p:attrNameLst>
                                      </p:cBhvr>
                                    </p:animRot>
                                    <p:animRot by="1500000">
                                      <p:cBhvr>
                                        <p:cTn id="96" dur="125" fill="hold">
                                          <p:stCondLst>
                                            <p:cond delay="375"/>
                                          </p:stCondLst>
                                        </p:cTn>
                                        <p:tgtEl>
                                          <p:spTgt spid="25"/>
                                        </p:tgtEl>
                                        <p:attrNameLst>
                                          <p:attrName>r</p:attrName>
                                        </p:attrNameLst>
                                      </p:cBhvr>
                                    </p:animRot>
                                  </p:childTnLst>
                                </p:cTn>
                              </p:par>
                            </p:childTnLst>
                          </p:cTn>
                        </p:par>
                        <p:par>
                          <p:cTn id="97" fill="hold">
                            <p:stCondLst>
                              <p:cond delay="2650"/>
                            </p:stCondLst>
                            <p:childTnLst>
                              <p:par>
                                <p:cTn id="98" presetID="22" presetClass="entr" presetSubtype="8"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21" grpId="0" animBg="1"/>
      <p:bldP spid="21" grpId="1" animBg="1"/>
      <p:bldP spid="21" grpId="2" animBg="1"/>
      <p:bldP spid="25" grpId="0"/>
      <p:bldP spid="25" grpId="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89125" y="0"/>
            <a:ext cx="2128342" cy="5143500"/>
          </a:xfrm>
          <a:custGeom>
            <a:avLst/>
            <a:gdLst>
              <a:gd name="connsiteX0" fmla="*/ 0 w 2837789"/>
              <a:gd name="connsiteY0" fmla="*/ 0 h 6858000"/>
              <a:gd name="connsiteX1" fmla="*/ 537934 w 2837789"/>
              <a:gd name="connsiteY1" fmla="*/ 0 h 6858000"/>
              <a:gd name="connsiteX2" fmla="*/ 704850 w 2837789"/>
              <a:gd name="connsiteY2" fmla="*/ 0 h 6858000"/>
              <a:gd name="connsiteX3" fmla="*/ 2837789 w 2837789"/>
              <a:gd name="connsiteY3" fmla="*/ 0 h 6858000"/>
              <a:gd name="connsiteX4" fmla="*/ 2837789 w 2837789"/>
              <a:gd name="connsiteY4" fmla="*/ 395378 h 6858000"/>
              <a:gd name="connsiteX5" fmla="*/ 2618085 w 2837789"/>
              <a:gd name="connsiteY5" fmla="*/ 417526 h 6858000"/>
              <a:gd name="connsiteX6" fmla="*/ 1747634 w 2837789"/>
              <a:gd name="connsiteY6" fmla="*/ 1485534 h 6858000"/>
              <a:gd name="connsiteX7" fmla="*/ 2618085 w 2837789"/>
              <a:gd name="connsiteY7" fmla="*/ 2553542 h 6858000"/>
              <a:gd name="connsiteX8" fmla="*/ 2837789 w 2837789"/>
              <a:gd name="connsiteY8" fmla="*/ 2575690 h 6858000"/>
              <a:gd name="connsiteX9" fmla="*/ 2837789 w 2837789"/>
              <a:gd name="connsiteY9" fmla="*/ 6858000 h 6858000"/>
              <a:gd name="connsiteX10" fmla="*/ 704850 w 2837789"/>
              <a:gd name="connsiteY10" fmla="*/ 6858000 h 6858000"/>
              <a:gd name="connsiteX11" fmla="*/ 537934 w 2837789"/>
              <a:gd name="connsiteY11" fmla="*/ 6858000 h 6858000"/>
              <a:gd name="connsiteX12" fmla="*/ 0 w 283778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789" h="6858000">
                <a:moveTo>
                  <a:pt x="0" y="0"/>
                </a:moveTo>
                <a:lnTo>
                  <a:pt x="537934" y="0"/>
                </a:lnTo>
                <a:lnTo>
                  <a:pt x="704850" y="0"/>
                </a:lnTo>
                <a:lnTo>
                  <a:pt x="2837789" y="0"/>
                </a:lnTo>
                <a:lnTo>
                  <a:pt x="2837789" y="395378"/>
                </a:lnTo>
                <a:lnTo>
                  <a:pt x="2618085" y="417526"/>
                </a:lnTo>
                <a:cubicBezTo>
                  <a:pt x="2121320" y="519179"/>
                  <a:pt x="1747634" y="958717"/>
                  <a:pt x="1747634" y="1485534"/>
                </a:cubicBezTo>
                <a:cubicBezTo>
                  <a:pt x="1747634" y="2012352"/>
                  <a:pt x="2121320" y="2451889"/>
                  <a:pt x="2618085" y="2553542"/>
                </a:cubicBezTo>
                <a:lnTo>
                  <a:pt x="2837789" y="2575690"/>
                </a:lnTo>
                <a:lnTo>
                  <a:pt x="2837789" y="6858000"/>
                </a:lnTo>
                <a:lnTo>
                  <a:pt x="704850" y="6858000"/>
                </a:lnTo>
                <a:lnTo>
                  <a:pt x="537934" y="6858000"/>
                </a:lnTo>
                <a:lnTo>
                  <a:pt x="0" y="68580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p:cNvGrpSpPr/>
          <p:nvPr/>
        </p:nvGrpSpPr>
        <p:grpSpPr>
          <a:xfrm>
            <a:off x="1150082" y="202156"/>
            <a:ext cx="1788430" cy="178843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7"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9" name="椭圆 8"/>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panose="020F0502020204030204"/>
                  <a:ea typeface="宋体" panose="02010600030101010101" pitchFamily="2" charset="-122"/>
                </a:endParaRPr>
              </a:p>
            </p:txBody>
          </p:sp>
        </p:grpSp>
      </p:grpSp>
      <p:sp>
        <p:nvSpPr>
          <p:cNvPr id="11" name="文本框 14"/>
          <p:cNvSpPr txBox="1"/>
          <p:nvPr/>
        </p:nvSpPr>
        <p:spPr>
          <a:xfrm>
            <a:off x="1368009" y="830698"/>
            <a:ext cx="1269334" cy="530915"/>
          </a:xfrm>
          <a:prstGeom prst="rect">
            <a:avLst/>
          </a:prstGeom>
          <a:noFill/>
        </p:spPr>
        <p:txBody>
          <a:bodyPr wrap="square" lIns="68580" tIns="34290" rIns="68580" bIns="34290" rtlCol="0">
            <a:spAutoFit/>
          </a:bodyPr>
          <a:lstStyle/>
          <a:p>
            <a:pPr algn="ctr"/>
            <a:r>
              <a:rPr lang="zh-CN" altLang="en-US" sz="3000" dirty="0">
                <a:solidFill>
                  <a:schemeClr val="tx1">
                    <a:lumMod val="65000"/>
                    <a:lumOff val="35000"/>
                  </a:schemeClr>
                </a:solidFill>
                <a:latin typeface="ITC Avant Garde Std XLt" panose="020B0302020202020204" pitchFamily="34" charset="0"/>
              </a:rPr>
              <a:t>目录</a:t>
            </a:r>
            <a:endParaRPr lang="zh-CN" altLang="en-US" sz="3000" dirty="0">
              <a:solidFill>
                <a:schemeClr val="tx1">
                  <a:lumMod val="65000"/>
                  <a:lumOff val="35000"/>
                </a:schemeClr>
              </a:solidFill>
              <a:latin typeface="ITC Avant Garde Std XLt"/>
            </a:endParaRPr>
          </a:p>
        </p:txBody>
      </p:sp>
      <p:graphicFrame>
        <p:nvGraphicFramePr>
          <p:cNvPr id="25" name="图示 24"/>
          <p:cNvGraphicFramePr/>
          <p:nvPr/>
        </p:nvGraphicFramePr>
        <p:xfrm>
          <a:off x="3222625" y="666750"/>
          <a:ext cx="4724400" cy="4185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t>01</a:t>
            </a:r>
            <a:endParaRPr lang="zh-CN" altLang="en-US" dirty="0"/>
          </a:p>
        </p:txBody>
      </p:sp>
      <p:sp>
        <p:nvSpPr>
          <p:cNvPr id="3" name="文本占位符 2"/>
          <p:cNvSpPr>
            <a:spLocks noGrp="1"/>
          </p:cNvSpPr>
          <p:nvPr>
            <p:ph type="body" sz="quarter" idx="11"/>
          </p:nvPr>
        </p:nvSpPr>
        <p:spPr/>
        <p:txBody>
          <a:bodyPr/>
          <a:lstStyle/>
          <a:p>
            <a:r>
              <a:rPr lang="en-US" altLang="zh-CN" dirty="0"/>
              <a:t>PART  ONE</a:t>
            </a:r>
            <a:endParaRPr lang="zh-CN" altLang="en-US" dirty="0"/>
          </a:p>
        </p:txBody>
      </p:sp>
      <p:sp>
        <p:nvSpPr>
          <p:cNvPr id="4" name="文本占位符 3"/>
          <p:cNvSpPr>
            <a:spLocks noGrp="1"/>
          </p:cNvSpPr>
          <p:nvPr>
            <p:ph type="body" sz="quarter" idx="12"/>
          </p:nvPr>
        </p:nvSpPr>
        <p:spPr/>
        <p:txBody>
          <a:bodyPr>
            <a:noAutofit/>
          </a:bodyPr>
          <a:lstStyle/>
          <a:p>
            <a:r>
              <a:rPr lang="zh-CN" altLang="en-US" sz="3500" dirty="0"/>
              <a:t>项目背景</a:t>
            </a:r>
            <a:endParaRPr lang="zh-CN" altLang="en-US" sz="3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sz="2000" b="1" spc="300" dirty="0" smtClean="0">
                <a:latin typeface="方正兰亭细黑_GBK" pitchFamily="2" charset="-122"/>
                <a:ea typeface="方正兰亭细黑_GBK" pitchFamily="2" charset="-122"/>
              </a:rPr>
              <a:t>项目背景</a:t>
            </a:r>
            <a:endParaRPr lang="zh-CN"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1036320" y="979170"/>
            <a:ext cx="6692265" cy="4030980"/>
          </a:xfrm>
          <a:prstGeom prst="rect">
            <a:avLst/>
          </a:prstGeom>
          <a:noFill/>
        </p:spPr>
        <p:txBody>
          <a:bodyPr wrap="square" rtlCol="0" anchor="t">
            <a:spAutoFit/>
          </a:bodyPr>
          <a:p>
            <a:pPr marL="285750" indent="-285750" fontAlgn="auto">
              <a:lnSpc>
                <a:spcPct val="150000"/>
              </a:lnSpc>
              <a:buFont typeface="Wingdings" panose="05000000000000000000" charset="0"/>
              <a:buChar char="u"/>
            </a:pPr>
            <a:r>
              <a:rPr lang="zh-CN" altLang="en-US" sz="1600" b="1"/>
              <a:t>随着国家经济的不断蓬勃发展，国民生活水平和消费水平的提高带动了餐饮行业的发展。在快速发展的同时，大量的线上点餐系统也随之涌现，本系统所指向的最终目标是整体系统的设计，操作简单，界面友好、即时可见、系统的前端设计和后台管理开发可适用于普遍大众</a:t>
            </a:r>
            <a:endParaRPr lang="zh-CN" altLang="en-US" sz="1600" b="1"/>
          </a:p>
          <a:p>
            <a:pPr marL="285750" indent="-285750" fontAlgn="auto">
              <a:lnSpc>
                <a:spcPct val="150000"/>
              </a:lnSpc>
              <a:buFont typeface="Wingdings" panose="05000000000000000000" charset="0"/>
              <a:buChar char="u"/>
            </a:pPr>
            <a:endParaRPr lang="zh-CN" altLang="en-US" sz="1600" b="1"/>
          </a:p>
          <a:p>
            <a:pPr marL="285750" indent="-285750" fontAlgn="auto">
              <a:lnSpc>
                <a:spcPct val="150000"/>
              </a:lnSpc>
              <a:buFont typeface="Wingdings" panose="05000000000000000000" charset="0"/>
              <a:buChar char="u"/>
            </a:pPr>
            <a:r>
              <a:rPr lang="zh-CN" altLang="en-US" sz="1600" b="1"/>
              <a:t>随着线上点餐系统规模的不断扩大，导致部分人群由于对线上点餐系统操作的掌握程度较差，因而对他们的生活带来了极大的不便,制约了整个线上餐饮业的规模化发展和整体服务水平的提升。本系统通过对已有线上点餐系统的学习并进一步完善简化，以便于生活条件较差或年长的对已有线上点餐系统运用不熟练的用户提供便利。</a:t>
            </a:r>
            <a:endParaRPr lang="zh-CN" altLang="en-US" sz="1600" b="1"/>
          </a:p>
          <a:p>
            <a:pPr marL="285750" indent="-285750">
              <a:buFont typeface="Wingdings" panose="05000000000000000000" charset="0"/>
              <a:buChar char="u"/>
            </a:pPr>
            <a:endParaRPr lang="zh-CN" altLang="en-US" sz="1600" b="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rmAutofit fontScale="90000"/>
          </a:bodyPr>
          <a:lstStyle/>
          <a:p>
            <a:r>
              <a:rPr lang="en-US" altLang="zh-CN" dirty="0"/>
              <a:t>02</a:t>
            </a:r>
            <a:endParaRPr lang="zh-CN" altLang="en-US" dirty="0"/>
          </a:p>
        </p:txBody>
      </p:sp>
      <p:sp>
        <p:nvSpPr>
          <p:cNvPr id="3" name="文本占位符 2"/>
          <p:cNvSpPr>
            <a:spLocks noGrp="1"/>
          </p:cNvSpPr>
          <p:nvPr>
            <p:ph type="body" sz="quarter" idx="11"/>
          </p:nvPr>
        </p:nvSpPr>
        <p:spPr>
          <a:xfrm>
            <a:off x="3712845" y="2919095"/>
            <a:ext cx="1851660" cy="360680"/>
          </a:xfrm>
        </p:spPr>
        <p:txBody>
          <a:bodyPr>
            <a:normAutofit fontScale="90000"/>
          </a:bodyPr>
          <a:lstStyle/>
          <a:p>
            <a:r>
              <a:rPr lang="en-US" altLang="zh-CN" dirty="0"/>
              <a:t>PART  TWO</a:t>
            </a:r>
            <a:endParaRPr lang="zh-CN" altLang="en-US" dirty="0"/>
          </a:p>
        </p:txBody>
      </p:sp>
      <p:sp>
        <p:nvSpPr>
          <p:cNvPr id="4" name="文本占位符 3"/>
          <p:cNvSpPr>
            <a:spLocks noGrp="1"/>
          </p:cNvSpPr>
          <p:nvPr>
            <p:ph type="body" sz="quarter" idx="12"/>
          </p:nvPr>
        </p:nvSpPr>
        <p:spPr/>
        <p:txBody>
          <a:bodyPr>
            <a:noAutofit/>
          </a:bodyPr>
          <a:lstStyle/>
          <a:p>
            <a:r>
              <a:rPr lang="zh-CN" altLang="en-US" sz="3500" dirty="0"/>
              <a:t>需求分析</a:t>
            </a:r>
            <a:endParaRPr lang="zh-CN" altLang="en-US" sz="3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61180" y="29934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559560" cy="460375"/>
          </a:xfrm>
          <a:prstGeom prst="rect">
            <a:avLst/>
          </a:prstGeom>
          <a:noFill/>
        </p:spPr>
        <p:txBody>
          <a:bodyPr wrap="none" rtlCol="0">
            <a:spAutoFit/>
          </a:bodyPr>
          <a:lstStyle/>
          <a:p>
            <a:r>
              <a:rPr lang="zh-CN" sz="2400" b="1" spc="300" dirty="0" smtClean="0">
                <a:latin typeface="方正兰亭细黑_GBK" pitchFamily="2" charset="-122"/>
                <a:ea typeface="方正兰亭细黑_GBK" pitchFamily="2" charset="-122"/>
              </a:rPr>
              <a:t>需求分析</a:t>
            </a:r>
            <a:endParaRPr lang="zh-CN" sz="24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41" name="内容占位符 2"/>
          <p:cNvSpPr>
            <a:spLocks noGrp="1"/>
          </p:cNvSpPr>
          <p:nvPr>
            <p:ph idx="1"/>
          </p:nvPr>
        </p:nvSpPr>
        <p:spPr>
          <a:xfrm>
            <a:off x="457200" y="1280795"/>
            <a:ext cx="8229600" cy="3330575"/>
          </a:xfrm>
        </p:spPr>
        <p:txBody>
          <a:bodyPr>
            <a:normAutofit lnSpcReduction="10000"/>
          </a:bodyPr>
          <a:lstStyle/>
          <a:p>
            <a:pPr>
              <a:lnSpc>
                <a:spcPct val="120000"/>
              </a:lnSpc>
            </a:pPr>
            <a:r>
              <a:rPr lang="zh-CN" altLang="en-US" dirty="0" smtClean="0"/>
              <a:t>餐饮业是一个服务性行业、从选餐、结算等整个过程应该能够体现以人为中心，提供快捷、方便的服务，给顾客感受一种顾客至上的享受，提高管理水平，简化各种复杂操作，在最合理最短时间内完成业务规范操作，这样才能令客舒适难忘，增加顾客回头率。</a:t>
            </a:r>
            <a:endParaRPr lang="zh-CN" altLang="en-US" dirty="0" smtClean="0"/>
          </a:p>
          <a:p>
            <a:pPr>
              <a:lnSpc>
                <a:spcPct val="120000"/>
              </a:lnSpc>
            </a:pPr>
            <a:endParaRPr lang="zh-CN" altLang="en-US" dirty="0" smtClean="0"/>
          </a:p>
          <a:p>
            <a:pPr>
              <a:lnSpc>
                <a:spcPct val="120000"/>
              </a:lnSpc>
            </a:pPr>
            <a:r>
              <a:rPr lang="zh-CN" altLang="en-US" dirty="0" smtClean="0"/>
              <a:t>本系统设计的主要意义在于它能够切实有效地指导工作人员规范业务操作流程，更高效、快捷地实现业务的管理，保障顾客信息的安全，提高管理水平和工作效率，进而提高业务竞争能力。</a:t>
            </a:r>
            <a:endParaRPr lang="zh-CN" alt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noAutofit/>
          </a:bodyPr>
          <a:lstStyle/>
          <a:p>
            <a:r>
              <a:rPr lang="en-US" altLang="zh-CN" sz="3900" dirty="0">
                <a:sym typeface="+mn-ea"/>
              </a:rPr>
              <a:t>03</a:t>
            </a:r>
            <a:endParaRPr lang="en-US" altLang="zh-CN" sz="3900" dirty="0"/>
          </a:p>
        </p:txBody>
      </p:sp>
      <p:sp>
        <p:nvSpPr>
          <p:cNvPr id="3" name="文本占位符 2"/>
          <p:cNvSpPr>
            <a:spLocks noGrp="1"/>
          </p:cNvSpPr>
          <p:nvPr>
            <p:ph type="body" sz="quarter" idx="11"/>
          </p:nvPr>
        </p:nvSpPr>
        <p:spPr/>
        <p:txBody>
          <a:bodyPr>
            <a:normAutofit fontScale="80000"/>
          </a:bodyPr>
          <a:lstStyle/>
          <a:p>
            <a:r>
              <a:rPr lang="en-US" altLang="zh-CN" dirty="0"/>
              <a:t>PART  THREE</a:t>
            </a:r>
            <a:endParaRPr lang="zh-CN" altLang="en-US" dirty="0"/>
          </a:p>
        </p:txBody>
      </p:sp>
      <p:sp>
        <p:nvSpPr>
          <p:cNvPr id="4" name="文本占位符 3"/>
          <p:cNvSpPr>
            <a:spLocks noGrp="1"/>
          </p:cNvSpPr>
          <p:nvPr>
            <p:ph type="body" sz="quarter" idx="12"/>
          </p:nvPr>
        </p:nvSpPr>
        <p:spPr/>
        <p:txBody>
          <a:bodyPr>
            <a:noAutofit/>
          </a:bodyPr>
          <a:lstStyle/>
          <a:p>
            <a:r>
              <a:rPr lang="zh-CN" altLang="en-US" sz="3500" dirty="0"/>
              <a:t>项目设计</a:t>
            </a:r>
            <a:endParaRPr lang="zh-CN" altLang="en-US" sz="3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软件设计</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1036320" y="1123950"/>
            <a:ext cx="6692265" cy="583565"/>
          </a:xfrm>
          <a:prstGeom prst="rect">
            <a:avLst/>
          </a:prstGeom>
          <a:noFill/>
        </p:spPr>
        <p:txBody>
          <a:bodyPr wrap="square" rtlCol="0" anchor="t">
            <a:spAutoFit/>
          </a:bodyPr>
          <a:p>
            <a:pPr marL="285750" indent="-285750">
              <a:buFont typeface="Wingdings" panose="05000000000000000000" charset="0"/>
              <a:buChar char="u"/>
            </a:pPr>
            <a:r>
              <a:rPr lang="zh-CN" altLang="en-US" sz="1600" b="1"/>
              <a:t>技术：python语言+Flask框架+MySQL数据库</a:t>
            </a:r>
            <a:endParaRPr lang="zh-CN" altLang="en-US" sz="1600" b="1"/>
          </a:p>
          <a:p>
            <a:pPr marL="285750" indent="-285750">
              <a:buFont typeface="Wingdings" panose="05000000000000000000" charset="0"/>
              <a:buChar char="u"/>
            </a:pPr>
            <a:r>
              <a:rPr lang="zh-CN" altLang="en-US" sz="1600" b="1"/>
              <a:t>总体结构图：</a:t>
            </a:r>
            <a:endParaRPr lang="zh-CN" altLang="en-US" sz="1600" b="1"/>
          </a:p>
        </p:txBody>
      </p:sp>
      <p:pic>
        <p:nvPicPr>
          <p:cNvPr id="3" name="图片 1"/>
          <p:cNvPicPr>
            <a:picLocks noChangeAspect="1"/>
          </p:cNvPicPr>
          <p:nvPr/>
        </p:nvPicPr>
        <p:blipFill>
          <a:blip r:embed="rId2"/>
          <a:stretch>
            <a:fillRect/>
          </a:stretch>
        </p:blipFill>
        <p:spPr>
          <a:xfrm>
            <a:off x="1475105" y="1707515"/>
            <a:ext cx="6661785" cy="31972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altLang="en-US" sz="2000" b="1" spc="300" dirty="0">
                <a:latin typeface="方正兰亭细黑_GBK" pitchFamily="2" charset="-122"/>
                <a:ea typeface="方正兰亭细黑_GBK" pitchFamily="2" charset="-122"/>
              </a:rPr>
              <a:t>软件设计</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1036320" y="1123950"/>
            <a:ext cx="7544435" cy="2553335"/>
          </a:xfrm>
          <a:prstGeom prst="rect">
            <a:avLst/>
          </a:prstGeom>
          <a:noFill/>
        </p:spPr>
        <p:txBody>
          <a:bodyPr wrap="square" rtlCol="0" anchor="t">
            <a:spAutoFit/>
          </a:bodyPr>
          <a:p>
            <a:pPr marL="285750" indent="-285750">
              <a:buFont typeface="Wingdings" panose="05000000000000000000" charset="0"/>
              <a:buChar char="u"/>
            </a:pPr>
            <a:r>
              <a:rPr lang="zh-CN" altLang="en-US" sz="1600" b="1"/>
              <a:t>三个模块：</a:t>
            </a:r>
            <a:endParaRPr lang="zh-CN" altLang="en-US" sz="1600" b="1"/>
          </a:p>
          <a:p>
            <a:pPr indent="0">
              <a:buFont typeface="Wingdings" panose="05000000000000000000" charset="0"/>
              <a:buNone/>
            </a:pPr>
            <a:r>
              <a:rPr lang="zh-CN" altLang="en-US" sz="1600" b="1"/>
              <a:t>（1）商家模块</a:t>
            </a:r>
            <a:endParaRPr lang="zh-CN" altLang="en-US" sz="1600" b="1"/>
          </a:p>
          <a:p>
            <a:pPr indent="0">
              <a:buFont typeface="Wingdings" panose="05000000000000000000" charset="0"/>
              <a:buNone/>
            </a:pPr>
            <a:r>
              <a:rPr lang="zh-CN" altLang="en-US" sz="1600" b="1"/>
              <a:t>处理流程：商家权限-查看用户订单、更新菜单-确认用户订单</a:t>
            </a:r>
            <a:endParaRPr lang="zh-CN" altLang="en-US" sz="1600" b="1"/>
          </a:p>
          <a:p>
            <a:pPr indent="0">
              <a:buFont typeface="Wingdings" panose="05000000000000000000" charset="0"/>
              <a:buNone/>
            </a:pPr>
            <a:r>
              <a:rPr lang="zh-CN" altLang="en-US" sz="1600" b="1"/>
              <a:t>主要功能：</a:t>
            </a:r>
            <a:r>
              <a:rPr lang="zh-CN" altLang="en-US" sz="1600" b="1">
                <a:sym typeface="+mn-ea"/>
              </a:rPr>
              <a:t>登录、信息统计、菜单更新、订单统计</a:t>
            </a:r>
            <a:endParaRPr lang="zh-CN" altLang="en-US" sz="1600" b="1"/>
          </a:p>
          <a:p>
            <a:pPr indent="0">
              <a:buFont typeface="Wingdings" panose="05000000000000000000" charset="0"/>
              <a:buNone/>
            </a:pPr>
            <a:r>
              <a:rPr lang="zh-CN" altLang="en-US" sz="1600" b="1"/>
              <a:t>（2）用户模块</a:t>
            </a:r>
            <a:endParaRPr lang="zh-CN" altLang="en-US" sz="1600" b="1"/>
          </a:p>
          <a:p>
            <a:pPr indent="0">
              <a:buFont typeface="Wingdings" panose="05000000000000000000" charset="0"/>
              <a:buNone/>
            </a:pPr>
            <a:r>
              <a:rPr lang="zh-CN" altLang="en-US" sz="1600" b="1"/>
              <a:t>处理流程：浏览菜单-查看评价-选择菜单-下单-查看订单</a:t>
            </a:r>
            <a:endParaRPr lang="zh-CN" altLang="en-US" sz="1600" b="1"/>
          </a:p>
          <a:p>
            <a:pPr indent="0">
              <a:buFont typeface="Wingdings" panose="05000000000000000000" charset="0"/>
              <a:buNone/>
            </a:pPr>
            <a:r>
              <a:rPr lang="zh-CN" altLang="en-US" sz="1600" b="1"/>
              <a:t>主要功能：</a:t>
            </a:r>
            <a:r>
              <a:rPr lang="zh-CN" altLang="en-US" sz="1600" b="1">
                <a:sym typeface="+mn-ea"/>
              </a:rPr>
              <a:t>订单上传、订单查看、填写评论、查看评论、删除评论</a:t>
            </a:r>
            <a:endParaRPr lang="zh-CN" altLang="en-US" sz="1600" b="1"/>
          </a:p>
          <a:p>
            <a:pPr indent="0">
              <a:buFont typeface="Wingdings" panose="05000000000000000000" charset="0"/>
              <a:buNone/>
            </a:pPr>
            <a:r>
              <a:rPr lang="zh-CN" altLang="en-US" sz="1600" b="1"/>
              <a:t>（3）管理模块</a:t>
            </a:r>
            <a:endParaRPr lang="zh-CN" altLang="en-US" sz="1600" b="1"/>
          </a:p>
          <a:p>
            <a:pPr indent="0">
              <a:buFont typeface="Wingdings" panose="05000000000000000000" charset="0"/>
              <a:buNone/>
            </a:pPr>
            <a:r>
              <a:rPr lang="zh-CN" altLang="en-US" sz="1600" b="1"/>
              <a:t>处理流程：基本设置-管理权限-查看商家-查看用户</a:t>
            </a:r>
            <a:endParaRPr lang="zh-CN" altLang="en-US" sz="1600" b="1"/>
          </a:p>
          <a:p>
            <a:pPr indent="0">
              <a:buFont typeface="Wingdings" panose="05000000000000000000" charset="0"/>
              <a:buNone/>
            </a:pPr>
            <a:r>
              <a:rPr lang="zh-CN" altLang="en-US" sz="1600" b="1"/>
              <a:t>主要功能：</a:t>
            </a:r>
            <a:r>
              <a:rPr lang="zh-CN" altLang="en-US" sz="1600" b="1">
                <a:sym typeface="+mn-ea"/>
              </a:rPr>
              <a:t>确认供选菜单、查看商家和用户的操作日志、权限管理、模块设置</a:t>
            </a:r>
            <a:endParaRPr lang="zh-CN" altLang="en-US" sz="16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1446</Words>
  <Application>WPS 演示</Application>
  <PresentationFormat>全屏显示(16:9)</PresentationFormat>
  <Paragraphs>121</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宋体</vt:lpstr>
      <vt:lpstr>Wingdings</vt:lpstr>
      <vt:lpstr>华文细黑</vt:lpstr>
      <vt:lpstr>微软雅黑</vt:lpstr>
      <vt:lpstr>黑体</vt:lpstr>
      <vt:lpstr>Calibri</vt:lpstr>
      <vt:lpstr>ITC Avant Garde Std XLt</vt:lpstr>
      <vt:lpstr>Yu Gothic UI Light</vt:lpstr>
      <vt:lpstr>ITC Avant Garde Std XLt</vt:lpstr>
      <vt:lpstr>华文楷体</vt:lpstr>
      <vt:lpstr>方正兰亭细黑_GBK</vt:lpstr>
      <vt:lpstr>Wingdings</vt:lpstr>
      <vt:lpstr>造字工房俊雅锐宋体验版常规体</vt:lpstr>
      <vt:lpstr>Arial Unicode MS</vt:lpstr>
      <vt:lpstr>Calibri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flx</dc:creator>
  <cp:lastModifiedBy>33755</cp:lastModifiedBy>
  <cp:revision>102</cp:revision>
  <dcterms:created xsi:type="dcterms:W3CDTF">2016-11-25T11:25:00Z</dcterms:created>
  <dcterms:modified xsi:type="dcterms:W3CDTF">2021-06-28T15:09:22Z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y fmtid="{D5CDD505-2E9C-101B-9397-08002B2CF9AE}" pid="3" name="ICV">
    <vt:lpwstr>1600CD7D73AE462B9D3E188D5574C3D6</vt:lpwstr>
  </property>
</Properties>
</file>