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9" r:id="rId3"/>
    <p:sldId id="288" r:id="rId4"/>
    <p:sldId id="259" r:id="rId5"/>
    <p:sldId id="273" r:id="rId6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616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775356"/>
            <a:ext cx="7772400" cy="12250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171979"/>
            <a:ext cx="2057400" cy="365654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71979"/>
            <a:ext cx="6019800" cy="365654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3672418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377163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279260"/>
            <a:ext cx="4040188" cy="53313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30" y="1279260"/>
            <a:ext cx="4041776" cy="533137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5" cy="96837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27545"/>
            <a:ext cx="5111750" cy="487759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204" y="1195919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1" cy="47228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4472783"/>
            <a:ext cx="5486401" cy="6707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531447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180195" y="190508"/>
            <a:ext cx="3963805" cy="141962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-1" y="4972367"/>
            <a:ext cx="9144001" cy="74263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>
            <a:outerShdw rotWithShape="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-1" y="4283921"/>
            <a:ext cx="9144001" cy="68844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rotWithShape="0">
              <a:srgbClr val="000000"/>
            </a:outerShdw>
          </a:effectLst>
        </p:spPr>
        <p:txBody>
          <a:bodyPr lIns="45719" rIns="45719" anchor="ctr"/>
          <a:lstStyle/>
          <a:p>
            <a:pPr algn="ctr" defTabSz="410750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658942" y="4391924"/>
            <a:ext cx="782611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200">
                <a:solidFill>
                  <a:srgbClr val="FFFFFF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rPr dirty="0" err="1"/>
              <a:t>Dirección</a:t>
            </a:r>
            <a:r>
              <a:rPr dirty="0"/>
              <a:t> de </a:t>
            </a:r>
            <a:r>
              <a:rPr lang="es-MX" dirty="0" smtClean="0"/>
              <a:t>Administración y Finanzas</a:t>
            </a:r>
            <a:endParaRPr dirty="0"/>
          </a:p>
        </p:txBody>
      </p:sp>
      <p:pic>
        <p:nvPicPr>
          <p:cNvPr id="12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2751" y="5148434"/>
            <a:ext cx="1532160" cy="40902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5278019" y="471690"/>
            <a:ext cx="3768158" cy="11620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379475">
              <a:defRPr sz="2905" b="0">
                <a:solidFill>
                  <a:srgbClr val="FFFFFF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rPr lang="es-MX" dirty="0" smtClean="0"/>
              <a:t>COMITÉ DE ADMON Y FINANZAS </a:t>
            </a:r>
            <a:r>
              <a:rPr dirty="0" smtClean="0"/>
              <a:t>2018-20</a:t>
            </a:r>
            <a:r>
              <a:rPr lang="es-MX" dirty="0" smtClean="0"/>
              <a:t>23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5" y="190508"/>
            <a:ext cx="4820551" cy="327868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2" y="1"/>
            <a:ext cx="9144002" cy="5715001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4" y="706255"/>
            <a:ext cx="8264529" cy="44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73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-2" y="1"/>
            <a:ext cx="2540000" cy="5715001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s-MX" dirty="0" smtClean="0"/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s-MX" dirty="0" smtClean="0"/>
              <a:t>Mantener </a:t>
            </a:r>
            <a:r>
              <a:rPr lang="es-MX" dirty="0"/>
              <a:t>un equilibrio financiero y la calidad en los servicios de soporte operativo que se ofrecen desde la DA y F, asegurando el cumplimiento legal y sentando bases de sustentabilidad financiera del </a:t>
            </a:r>
            <a:r>
              <a:rPr lang="es-MX" dirty="0" smtClean="0"/>
              <a:t>Colegio</a:t>
            </a:r>
            <a:r>
              <a:rPr lang="es-MX" dirty="0"/>
              <a:t>.</a:t>
            </a:r>
          </a:p>
        </p:txBody>
      </p:sp>
      <p:sp>
        <p:nvSpPr>
          <p:cNvPr id="131" name="Shape 131"/>
          <p:cNvSpPr/>
          <p:nvPr/>
        </p:nvSpPr>
        <p:spPr>
          <a:xfrm>
            <a:off x="-2" y="385370"/>
            <a:ext cx="2506166" cy="428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15000"/>
              </a:lnSpc>
              <a:defRPr sz="19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s-MX" dirty="0" smtClean="0"/>
              <a:t>Objetivo</a:t>
            </a:r>
            <a:r>
              <a:rPr lang="es-MX" dirty="0" smtClean="0">
                <a:latin typeface="Avenir Black"/>
                <a:ea typeface="Avenir Black"/>
                <a:cs typeface="Avenir Black"/>
                <a:sym typeface="Avenir Black"/>
              </a:rPr>
              <a:t> del Comité</a:t>
            </a:r>
            <a:endParaRPr dirty="0">
              <a:latin typeface="Avenir Black"/>
              <a:ea typeface="Avenir Black"/>
              <a:cs typeface="Avenir Black"/>
              <a:sym typeface="Avenir Bla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27" y="320055"/>
            <a:ext cx="4865030" cy="305436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127627" y="3445766"/>
            <a:ext cx="885371" cy="20848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Propósito:  Asegurar </a:t>
            </a:r>
            <a:r>
              <a:rPr lang="es-MX" sz="800" dirty="0"/>
              <a:t>calidad y oportunidad en el servicio al cliente interno y externo y de la infraestructura tecnológica, maximizando la disponibilidad de las instalaciones.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157941" y="3445766"/>
            <a:ext cx="885371" cy="20848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Propósito: Asegurar </a:t>
            </a:r>
            <a:r>
              <a:rPr lang="es-MX" sz="900" dirty="0"/>
              <a:t>que el Colegio cumpla de forma íntegra con la gestión financiera, y legal que permita una adecuada toma de decisiones.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962160" y="3445766"/>
            <a:ext cx="885371" cy="20848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Propósito</a:t>
            </a:r>
            <a:r>
              <a:rPr lang="es-MX" sz="900" dirty="0"/>
              <a:t>: </a:t>
            </a:r>
            <a:r>
              <a:rPr lang="es-MX" sz="800" dirty="0" smtClean="0"/>
              <a:t>Asegurar </a:t>
            </a:r>
            <a:r>
              <a:rPr lang="es-MX" sz="800" dirty="0"/>
              <a:t>calidad y oportunidad en mantenimiento de infraestructura física planeada o extraordinaria; maximizando la disponibilidad de las instalaciones.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107286" y="3445765"/>
            <a:ext cx="885371" cy="20848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 smtClean="0"/>
              <a:t>Propósito</a:t>
            </a:r>
            <a:r>
              <a:rPr lang="es-MX" sz="900" dirty="0"/>
              <a:t>: </a:t>
            </a:r>
            <a:r>
              <a:rPr lang="es-MX" sz="900" dirty="0" smtClean="0"/>
              <a:t>Revisa de </a:t>
            </a:r>
            <a:r>
              <a:rPr lang="es-MX" sz="900" dirty="0"/>
              <a:t>forma particular: Becas, Relaciones con la comunidad, Viaje a Israel, entre otros.</a:t>
            </a:r>
          </a:p>
        </p:txBody>
      </p:sp>
    </p:spTree>
    <p:extLst>
      <p:ext uri="{BB962C8B-B14F-4D97-AF65-F5344CB8AC3E}">
        <p14:creationId xmlns:p14="http://schemas.microsoft.com/office/powerpoint/2010/main" val="26274024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173626" y="0"/>
            <a:ext cx="7970374" cy="5715000"/>
          </a:xfrm>
          <a:prstGeom prst="rect">
            <a:avLst/>
          </a:prstGeom>
          <a:solidFill>
            <a:srgbClr val="99CC6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340316" y="347848"/>
            <a:ext cx="8463367" cy="920751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9" name="image3.png"/>
          <p:cNvPicPr>
            <a:picLocks noChangeAspect="1"/>
          </p:cNvPicPr>
          <p:nvPr/>
        </p:nvPicPr>
        <p:blipFill>
          <a:blip r:embed="rId2">
            <a:alphaModFix amt="8000"/>
            <a:extLst/>
          </a:blip>
          <a:srcRect r="16027" b="7391"/>
          <a:stretch>
            <a:fillRect/>
          </a:stretch>
        </p:blipFill>
        <p:spPr>
          <a:xfrm>
            <a:off x="340399" y="347848"/>
            <a:ext cx="6951555" cy="920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1795680" y="508503"/>
            <a:ext cx="7083282" cy="605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5000"/>
              </a:lnSpc>
              <a:defRPr sz="29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 err="1" smtClean="0">
                <a:latin typeface="Avenir Black"/>
                <a:ea typeface="Avenir Black"/>
                <a:cs typeface="Avenir Black"/>
                <a:sym typeface="Avenir Black"/>
              </a:rPr>
              <a:t>Objetivo</a:t>
            </a:r>
            <a:r>
              <a:rPr lang="es-MX" dirty="0"/>
              <a:t> </a:t>
            </a:r>
            <a:r>
              <a:rPr lang="es-MX" dirty="0" smtClean="0"/>
              <a:t>General</a:t>
            </a:r>
            <a:r>
              <a:rPr dirty="0" smtClean="0">
                <a:latin typeface="Avenir Black"/>
                <a:ea typeface="Avenir Black"/>
                <a:cs typeface="Avenir Black"/>
                <a:sym typeface="Avenir Black"/>
              </a:rPr>
              <a:t> </a:t>
            </a:r>
            <a:r>
              <a:rPr lang="es-MX" dirty="0" smtClean="0">
                <a:latin typeface="Avenir Black"/>
                <a:ea typeface="Avenir Black"/>
                <a:cs typeface="Avenir Black"/>
                <a:sym typeface="Avenir Black"/>
              </a:rPr>
              <a:t>de la Dirección</a:t>
            </a:r>
            <a:r>
              <a:rPr dirty="0" smtClean="0">
                <a:latin typeface="Avenir Black"/>
                <a:ea typeface="Avenir Black"/>
                <a:cs typeface="Avenir Black"/>
                <a:sym typeface="Avenir Black"/>
              </a:rPr>
              <a:t> </a:t>
            </a:r>
            <a:endParaRPr dirty="0">
              <a:latin typeface="Avenir Black"/>
              <a:ea typeface="Avenir Black"/>
              <a:cs typeface="Avenir Black"/>
              <a:sym typeface="Avenir Black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391977" y="1412895"/>
            <a:ext cx="7411706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Agregar </a:t>
            </a:r>
            <a:r>
              <a:rPr lang="es-MX" dirty="0">
                <a:solidFill>
                  <a:schemeClr val="bg1"/>
                </a:solidFill>
              </a:rPr>
              <a:t>valor al modelo educativo del Colegio, a través </a:t>
            </a:r>
            <a:r>
              <a:rPr lang="es-MX" dirty="0" smtClean="0">
                <a:solidFill>
                  <a:schemeClr val="bg1"/>
                </a:solidFill>
              </a:rPr>
              <a:t>de la colaboración de </a:t>
            </a:r>
            <a:r>
              <a:rPr lang="es-MX" dirty="0">
                <a:solidFill>
                  <a:schemeClr val="bg1"/>
                </a:solidFill>
              </a:rPr>
              <a:t>un equipo humano orientado al servicio</a:t>
            </a:r>
            <a:r>
              <a:rPr lang="es-MX" dirty="0" smtClean="0">
                <a:solidFill>
                  <a:schemeClr val="bg1"/>
                </a:solidFill>
              </a:rPr>
              <a:t>, consiente, </a:t>
            </a:r>
            <a:r>
              <a:rPr lang="es-MX" dirty="0">
                <a:solidFill>
                  <a:schemeClr val="bg1"/>
                </a:solidFill>
              </a:rPr>
              <a:t>involucrado </a:t>
            </a:r>
            <a:r>
              <a:rPr lang="es-MX" dirty="0" smtClean="0">
                <a:solidFill>
                  <a:schemeClr val="bg1"/>
                </a:solidFill>
              </a:rPr>
              <a:t>y anticipado a </a:t>
            </a:r>
            <a:r>
              <a:rPr lang="es-MX" dirty="0">
                <a:solidFill>
                  <a:schemeClr val="bg1"/>
                </a:solidFill>
              </a:rPr>
              <a:t>las necesidades actuales y futuras de cada área del </a:t>
            </a:r>
            <a:r>
              <a:rPr lang="es-MX" dirty="0" smtClean="0">
                <a:solidFill>
                  <a:schemeClr val="bg1"/>
                </a:solidFill>
              </a:rPr>
              <a:t>Colegio.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sz="3200" dirty="0" smtClean="0">
                <a:solidFill>
                  <a:schemeClr val="bg1"/>
                </a:solidFill>
              </a:rPr>
              <a:t>Proyectos 2018-2019: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chemeClr val="bg1"/>
                </a:solidFill>
              </a:rPr>
              <a:t>Implementación del sistema único de gestión (</a:t>
            </a:r>
            <a:r>
              <a:rPr lang="es-MX" dirty="0" err="1" smtClean="0">
                <a:solidFill>
                  <a:schemeClr val="bg1"/>
                </a:solidFill>
              </a:rPr>
              <a:t>SchoolCloud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Renovación de Estructura eléctrica y </a:t>
            </a:r>
            <a:r>
              <a:rPr lang="es-MX" dirty="0" smtClean="0">
                <a:solidFill>
                  <a:schemeClr val="bg1"/>
                </a:solidFill>
              </a:rPr>
              <a:t>Red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dirty="0" smtClean="0">
                <a:solidFill>
                  <a:schemeClr val="bg1"/>
                </a:solidFill>
              </a:rPr>
              <a:t>Afianzar el servicio del nuevo </a:t>
            </a:r>
            <a:r>
              <a:rPr lang="es-MX" dirty="0">
                <a:solidFill>
                  <a:schemeClr val="bg1"/>
                </a:solidFill>
              </a:rPr>
              <a:t>p</a:t>
            </a:r>
            <a:r>
              <a:rPr lang="es-MX" dirty="0" smtClean="0">
                <a:solidFill>
                  <a:schemeClr val="bg1"/>
                </a:solidFill>
              </a:rPr>
              <a:t>roveedor </a:t>
            </a:r>
            <a:r>
              <a:rPr lang="es-MX" dirty="0">
                <a:solidFill>
                  <a:schemeClr val="bg1"/>
                </a:solidFill>
              </a:rPr>
              <a:t>de Transporte </a:t>
            </a:r>
            <a:r>
              <a:rPr lang="es-MX" dirty="0" smtClean="0">
                <a:solidFill>
                  <a:schemeClr val="bg1"/>
                </a:solidFill>
              </a:rPr>
              <a:t>Escolar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Cambio de Proveedor de Servicio de </a:t>
            </a:r>
            <a:r>
              <a:rPr lang="es-MX" dirty="0" smtClean="0">
                <a:solidFill>
                  <a:schemeClr val="bg1"/>
                </a:solidFill>
              </a:rPr>
              <a:t>Limpieza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Mantenimiento </a:t>
            </a:r>
            <a:r>
              <a:rPr lang="es-MX" dirty="0" smtClean="0">
                <a:solidFill>
                  <a:schemeClr val="bg1"/>
                </a:solidFill>
              </a:rPr>
              <a:t>Total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Implementación de Auditoría de Control </a:t>
            </a:r>
            <a:r>
              <a:rPr lang="es-MX" dirty="0" smtClean="0">
                <a:solidFill>
                  <a:schemeClr val="bg1"/>
                </a:solidFill>
              </a:rPr>
              <a:t>Interno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Consolidar el trabajo </a:t>
            </a:r>
            <a:r>
              <a:rPr lang="es-MX" dirty="0" smtClean="0">
                <a:solidFill>
                  <a:schemeClr val="bg1"/>
                </a:solidFill>
              </a:rPr>
              <a:t>con </a:t>
            </a:r>
            <a:r>
              <a:rPr lang="es-MX" dirty="0">
                <a:solidFill>
                  <a:schemeClr val="bg1"/>
                </a:solidFill>
              </a:rPr>
              <a:t>C</a:t>
            </a:r>
            <a:r>
              <a:rPr lang="es-MX" dirty="0" smtClean="0">
                <a:solidFill>
                  <a:schemeClr val="bg1"/>
                </a:solidFill>
              </a:rPr>
              <a:t>omité y sub </a:t>
            </a:r>
            <a:r>
              <a:rPr lang="es-MX" dirty="0">
                <a:solidFill>
                  <a:schemeClr val="bg1"/>
                </a:solidFill>
              </a:rPr>
              <a:t>comités </a:t>
            </a:r>
          </a:p>
          <a:p>
            <a:pPr algn="just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11" name="pasted-image-filtere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834" y="1735536"/>
            <a:ext cx="637067" cy="637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0" y="-65903"/>
            <a:ext cx="9333470" cy="5780904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-1" y="4716011"/>
            <a:ext cx="9333471" cy="98250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07772" y="1426854"/>
            <a:ext cx="8517926" cy="2377441"/>
          </a:xfrm>
          <a:prstGeom prst="rect">
            <a:avLst/>
          </a:prstGeom>
          <a:ln w="12700">
            <a:miter lim="400000"/>
          </a:ln>
          <a:effectLst>
            <a:outerShdw dist="38100" rotWithShape="0">
              <a:srgbClr val="000000"/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600">
                <a:solidFill>
                  <a:srgbClr val="FFFFFF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¡Muchas </a:t>
            </a:r>
          </a:p>
          <a:p>
            <a:pPr algn="ctr">
              <a:defRPr sz="6600">
                <a:solidFill>
                  <a:srgbClr val="FFFFFF"/>
                </a:solidFill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t>gracias!</a:t>
            </a:r>
          </a:p>
        </p:txBody>
      </p:sp>
      <p:pic>
        <p:nvPicPr>
          <p:cNvPr id="2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9828" y="4864774"/>
            <a:ext cx="2123898" cy="56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242</Words>
  <Application>Microsoft Office PowerPoint</Application>
  <PresentationFormat>Presentación en pantalla (16:10)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Avenir Black</vt:lpstr>
      <vt:lpstr>Avenir Book</vt:lpstr>
      <vt:lpstr>Calibri</vt:lpstr>
      <vt:lpstr>Helvetica</vt:lpstr>
      <vt:lpstr>Wingdings</vt:lpstr>
      <vt:lpstr>Tema de Office</vt:lpstr>
      <vt:lpstr>COMITÉ DE ADMON Y FINANZAS 2018-2023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estratégico 2018-2019</dc:title>
  <dc:creator>Martha Aurora Gomez Moscoso</dc:creator>
  <cp:lastModifiedBy>HP</cp:lastModifiedBy>
  <cp:revision>82</cp:revision>
  <dcterms:modified xsi:type="dcterms:W3CDTF">2019-03-27T18:47:12Z</dcterms:modified>
</cp:coreProperties>
</file>