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76" r:id="rId2"/>
    <p:sldId id="256" r:id="rId3"/>
    <p:sldId id="267" r:id="rId4"/>
    <p:sldId id="260" r:id="rId5"/>
    <p:sldId id="279" r:id="rId6"/>
    <p:sldId id="261"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Lst>
  <p:sldSz cx="12188825" cy="6858000"/>
  <p:notesSz cx="7010400" cy="9236075"/>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3" d="100"/>
          <a:sy n="73" d="100"/>
        </p:scale>
        <p:origin x="618"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pPr rtl="0"/>
            <a:fld id="{69BBBD98-8689-4A62-BBFB-92BF328A7966}" type="datetime1">
              <a:rPr lang="es-ES" smtClean="0"/>
              <a:t>22/05/2019</a:t>
            </a:fld>
            <a:endParaRPr lang="es-ES" dirty="0"/>
          </a:p>
        </p:txBody>
      </p:sp>
      <p:sp>
        <p:nvSpPr>
          <p:cNvPr id="4" name="Marcador de posición de pie de página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solidFill>
                  <a:schemeClr val="tx1"/>
                </a:solidFill>
              </a:defRPr>
            </a:lvl1pPr>
          </a:lstStyle>
          <a:p>
            <a:pPr rtl="0"/>
            <a:fld id="{8E41AB9B-16BF-4ECF-B92C-3E61E5BECA90}" type="datetime1">
              <a:rPr lang="es-ES" noProof="0" smtClean="0"/>
              <a:t>22/05/2019</a:t>
            </a:fld>
            <a:endParaRPr lang="es-ES" noProof="0" dirty="0"/>
          </a:p>
        </p:txBody>
      </p:sp>
      <p:sp>
        <p:nvSpPr>
          <p:cNvPr id="4" name="Marcador de posición de imagen de diapositiva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2830" tIns="46415" rIns="92830" bIns="46415" rtlCol="0" anchor="ctr"/>
          <a:lstStyle/>
          <a:p>
            <a:pPr rtl="0"/>
            <a:endParaRPr lang="es-ES" noProof="0" dirty="0"/>
          </a:p>
        </p:txBody>
      </p:sp>
      <p:sp>
        <p:nvSpPr>
          <p:cNvPr id="5" name="Marcador de posición de notas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rtl="0"/>
            <a:r>
              <a:rPr lang="es-ES" noProof="0" dirty="0" smtClean="0"/>
              <a:t>Haga clic para modificar los estilos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a:t>
            </a:fld>
            <a:endParaRPr lang="es-ES" dirty="0"/>
          </a:p>
        </p:txBody>
      </p:sp>
    </p:spTree>
    <p:extLst>
      <p:ext uri="{BB962C8B-B14F-4D97-AF65-F5344CB8AC3E}">
        <p14:creationId xmlns:p14="http://schemas.microsoft.com/office/powerpoint/2010/main" val="40080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a:t>
            </a:fld>
            <a:endParaRPr lang="es-ES" dirty="0"/>
          </a:p>
        </p:txBody>
      </p:sp>
    </p:spTree>
    <p:extLst>
      <p:ext uri="{BB962C8B-B14F-4D97-AF65-F5344CB8AC3E}">
        <p14:creationId xmlns:p14="http://schemas.microsoft.com/office/powerpoint/2010/main" val="208398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a:t>
            </a:fld>
            <a:endParaRPr lang="es-ES" dirty="0"/>
          </a:p>
        </p:txBody>
      </p:sp>
    </p:spTree>
    <p:extLst>
      <p:ext uri="{BB962C8B-B14F-4D97-AF65-F5344CB8AC3E}">
        <p14:creationId xmlns:p14="http://schemas.microsoft.com/office/powerpoint/2010/main" val="56913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5</a:t>
            </a:fld>
            <a:endParaRPr lang="es-ES" dirty="0"/>
          </a:p>
        </p:txBody>
      </p:sp>
    </p:spTree>
    <p:extLst>
      <p:ext uri="{BB962C8B-B14F-4D97-AF65-F5344CB8AC3E}">
        <p14:creationId xmlns:p14="http://schemas.microsoft.com/office/powerpoint/2010/main" val="359326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6</a:t>
            </a:fld>
            <a:endParaRPr lang="es-ES" dirty="0"/>
          </a:p>
        </p:txBody>
      </p:sp>
    </p:spTree>
    <p:extLst>
      <p:ext uri="{BB962C8B-B14F-4D97-AF65-F5344CB8AC3E}">
        <p14:creationId xmlns:p14="http://schemas.microsoft.com/office/powerpoint/2010/main" val="184125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7</a:t>
            </a:fld>
            <a:endParaRPr lang="es-ES" dirty="0"/>
          </a:p>
        </p:txBody>
      </p:sp>
    </p:spTree>
    <p:extLst>
      <p:ext uri="{BB962C8B-B14F-4D97-AF65-F5344CB8AC3E}">
        <p14:creationId xmlns:p14="http://schemas.microsoft.com/office/powerpoint/2010/main" val="162418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es-ES" noProof="0" dirty="0"/>
          </a:p>
        </p:txBody>
      </p: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466E6084-0988-49B4-BD4E-1264194D9864}" type="datetime1">
              <a:rPr lang="es-ES" noProof="0" smtClean="0"/>
              <a:t>22/05/2019</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p>
            <a:pPr rtl="0"/>
            <a:fld id="{45EEB305-4E92-401E-9FCA-996DF9FD55B6}" type="datetime1">
              <a:rPr lang="es-ES" noProof="0" smtClean="0"/>
              <a:t>22/05/2019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p>
            <a:pPr rtl="0"/>
            <a:fld id="{67E901BA-1555-4CE1-92B2-39682A57B7CA}" type="datetime1">
              <a:rPr lang="es-ES" noProof="0" smtClean="0"/>
              <a:t>22/05/2019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p>
            <a:pPr rtl="0"/>
            <a:fld id="{8B94D32F-F0D9-47B3-AAC6-D43DC057831A}" type="datetime1">
              <a:rPr lang="es-ES" noProof="0" smtClean="0"/>
              <a:t>22/05/2019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smtClean="0"/>
              <a:t>Haga clic para modificar el estilo de texto del patrón</a:t>
            </a:r>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BB07FB1B-461B-4D1D-952B-7FEEFF2CFA29}" type="datetime1">
              <a:rPr lang="es-ES" noProof="0" smtClean="0"/>
              <a:t>22/05/2019</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p>
            <a:pPr rtl="0"/>
            <a:fld id="{6EC9D876-84BE-45D9-9418-9FF24663C364}" type="datetime1">
              <a:rPr lang="es-ES" noProof="0" smtClean="0"/>
              <a:t>22/05/2019</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p>
            <a:pPr rtl="0"/>
            <a:fld id="{AACDF9AA-CFE1-4BA9-8C5D-54C264D423B8}" type="datetime1">
              <a:rPr lang="es-ES" noProof="0" smtClean="0"/>
              <a:t>22/05/2019</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CDA51D7A-9E1F-4C6F-8B86-F39A8650CB7A}" type="datetime1">
              <a:rPr lang="es-ES" noProof="0" smtClean="0"/>
              <a:t>22/05/2019</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66A1E9FB-24DE-4A64-B35D-DF3FF6E51288}" type="datetime1">
              <a:rPr lang="es-ES" noProof="0" smtClean="0"/>
              <a:t>22/05/2019</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p>
            <a:pPr rtl="0"/>
            <a:fld id="{53CDA7DC-138B-4843-B77A-91873FF451A9}" type="datetime1">
              <a:rPr lang="es-ES" noProof="0" smtClean="0"/>
              <a:t>22/05/2019</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smtClean="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CB016917-91ED-4B62-9DC6-0583229F954A}" type="datetime1">
              <a:rPr lang="es-ES" noProof="0" smtClean="0"/>
              <a:t>22/05/2019</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75031EA3-1207-456F-B1A7-F20CDD0C2E7B}" type="datetime1">
              <a:rPr lang="es-ES" noProof="0" smtClean="0"/>
              <a:t>22/05/2019</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3436" y="177800"/>
            <a:ext cx="9782801" cy="3251200"/>
          </a:xfrm>
        </p:spPr>
        <p:txBody>
          <a:bodyPr>
            <a:normAutofit/>
          </a:bodyPr>
          <a:lstStyle/>
          <a:p>
            <a:pPr algn="ctr"/>
            <a:r>
              <a:rPr lang="es-MX" sz="4500" b="1" dirty="0" smtClean="0">
                <a:solidFill>
                  <a:srgbClr val="0070C0"/>
                </a:solidFill>
              </a:rPr>
              <a:t>COLEGIO HEBREO MAGUEN DAVID, A.C</a:t>
            </a:r>
            <a:r>
              <a:rPr lang="es-MX" sz="4500" b="1" dirty="0">
                <a:solidFill>
                  <a:srgbClr val="0070C0"/>
                </a:solidFill>
              </a:rPr>
              <a:t>.</a:t>
            </a:r>
            <a:br>
              <a:rPr lang="es-MX" sz="4500" b="1" dirty="0">
                <a:solidFill>
                  <a:srgbClr val="0070C0"/>
                </a:solidFill>
              </a:rPr>
            </a:br>
            <a:r>
              <a:rPr lang="es-MX" sz="3200" b="1" dirty="0">
                <a:solidFill>
                  <a:srgbClr val="0070C0"/>
                </a:solidFill>
              </a:rPr>
              <a:t/>
            </a:r>
            <a:br>
              <a:rPr lang="es-MX" sz="3200" b="1" dirty="0">
                <a:solidFill>
                  <a:srgbClr val="0070C0"/>
                </a:solidFill>
              </a:rPr>
            </a:br>
            <a:r>
              <a:rPr lang="es-MX" sz="4400" b="1" dirty="0" smtClean="0">
                <a:solidFill>
                  <a:srgbClr val="0070C0"/>
                </a:solidFill>
                <a:latin typeface="Berlin Sans FB Demi" panose="020E0802020502020306" pitchFamily="34" charset="0"/>
              </a:rPr>
              <a:t>Dirección de Administración y Finanzas</a:t>
            </a:r>
            <a:endParaRPr lang="es-MX" sz="4400" dirty="0">
              <a:solidFill>
                <a:srgbClr val="0070C0"/>
              </a:solidFill>
              <a:latin typeface="Berlin Sans FB Demi" panose="020E0802020502020306"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7204" y="3573016"/>
            <a:ext cx="5065520" cy="2073697"/>
          </a:xfrm>
          <a:prstGeom prst="rect">
            <a:avLst/>
          </a:prstGeom>
        </p:spPr>
      </p:pic>
    </p:spTree>
    <p:extLst>
      <p:ext uri="{BB962C8B-B14F-4D97-AF65-F5344CB8AC3E}">
        <p14:creationId xmlns:p14="http://schemas.microsoft.com/office/powerpoint/2010/main" val="33359168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93436" y="1499616"/>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93436" y="1844824"/>
            <a:ext cx="4814586" cy="4327376"/>
          </a:xfrm>
        </p:spPr>
        <p:txBody>
          <a:bodyPr/>
          <a:lstStyle/>
          <a:p>
            <a:pPr algn="just">
              <a:buFont typeface="Wingdings" panose="05000000000000000000" pitchFamily="2" charset="2"/>
              <a:buChar char="Ø"/>
            </a:pPr>
            <a:r>
              <a:rPr lang="es-MX" dirty="0"/>
              <a:t>Al efectuar el análisis a este rubro, conocí por el coordinador de Sistemas, el avance que ha realizado para controlar el equipo de computo y otros bienes de esta naturaleza, cerciorándome de la efectividad de su trabajo y salvo pequeñas inserciones de información que deba contener su control, para considerarse debidamente adecuado</a:t>
            </a:r>
          </a:p>
        </p:txBody>
      </p:sp>
      <p:sp>
        <p:nvSpPr>
          <p:cNvPr id="5" name="Marcador de texto 4"/>
          <p:cNvSpPr>
            <a:spLocks noGrp="1"/>
          </p:cNvSpPr>
          <p:nvPr>
            <p:ph type="body" sz="quarter" idx="3"/>
          </p:nvPr>
        </p:nvSpPr>
        <p:spPr>
          <a:xfrm>
            <a:off x="6557349" y="1499616"/>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557349" y="1772816"/>
            <a:ext cx="4818888" cy="4896543"/>
          </a:xfrm>
        </p:spPr>
        <p:txBody>
          <a:bodyPr>
            <a:noAutofit/>
          </a:bodyPr>
          <a:lstStyle/>
          <a:p>
            <a:pPr algn="just">
              <a:buFont typeface="Wingdings" panose="05000000000000000000" pitchFamily="2" charset="2"/>
              <a:buChar char="Ø"/>
            </a:pPr>
            <a:r>
              <a:rPr lang="es-MX" sz="2100" dirty="0"/>
              <a:t>Levantamiento de inventarios de mobiliario por cada coordinación y por las demás áreas del Colegio, aprovechando el trabajo desarrollado por la coordinación de Sistemas una vez que se inserten algunos conceptos que enriquezcan su </a:t>
            </a:r>
            <a:r>
              <a:rPr lang="es-MX" sz="2100" dirty="0" smtClean="0"/>
              <a:t>contenido</a:t>
            </a:r>
          </a:p>
          <a:p>
            <a:pPr algn="just">
              <a:buFont typeface="Wingdings" panose="05000000000000000000" pitchFamily="2" charset="2"/>
              <a:buChar char="Ø"/>
            </a:pPr>
            <a:r>
              <a:rPr lang="es-MX" sz="2100" dirty="0"/>
              <a:t>Elaborar y requisitar posterior a efectuar inventarios, los resguardos del personal encargado de los bienes bajo su responsabilidad.</a:t>
            </a:r>
          </a:p>
          <a:p>
            <a:pPr algn="just">
              <a:buFont typeface="Wingdings" panose="05000000000000000000" pitchFamily="2" charset="2"/>
              <a:buChar char="Ø"/>
            </a:pPr>
            <a:r>
              <a:rPr lang="es-MX" sz="2100" dirty="0"/>
              <a:t>Depurar y conciliar los saldos en contabilidad en la medida que sea posible vs inventarios de bienes muebles</a:t>
            </a:r>
            <a:r>
              <a:rPr lang="es-MX" sz="2100" dirty="0" smtClean="0"/>
              <a:t>.</a:t>
            </a:r>
            <a:endParaRPr lang="es-MX" sz="2100" dirty="0"/>
          </a:p>
        </p:txBody>
      </p:sp>
      <p:sp>
        <p:nvSpPr>
          <p:cNvPr id="8" name="Título 1"/>
          <p:cNvSpPr>
            <a:spLocks noGrp="1"/>
          </p:cNvSpPr>
          <p:nvPr>
            <p:ph type="title"/>
          </p:nvPr>
        </p:nvSpPr>
        <p:spPr/>
        <p:txBody>
          <a:bodyPr>
            <a:normAutofit/>
          </a:bodyPr>
          <a:lstStyle/>
          <a:p>
            <a:pPr algn="ctr"/>
            <a:r>
              <a:rPr lang="es-MX" sz="3200" b="1" dirty="0" smtClean="0">
                <a:solidFill>
                  <a:srgbClr val="0070C0"/>
                </a:solidFill>
              </a:rPr>
              <a:t>Inventario de Mobiliario y Equipo</a:t>
            </a:r>
            <a:endParaRPr lang="es-MX" sz="3200" dirty="0">
              <a:solidFill>
                <a:srgbClr val="0070C0"/>
              </a:solidFill>
            </a:endParaRPr>
          </a:p>
        </p:txBody>
      </p:sp>
    </p:spTree>
    <p:extLst>
      <p:ext uri="{BB962C8B-B14F-4D97-AF65-F5344CB8AC3E}">
        <p14:creationId xmlns:p14="http://schemas.microsoft.com/office/powerpoint/2010/main" val="1075392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3436" y="177801"/>
            <a:ext cx="9782801" cy="730920"/>
          </a:xfrm>
        </p:spPr>
        <p:txBody>
          <a:bodyPr>
            <a:normAutofit/>
          </a:bodyPr>
          <a:lstStyle/>
          <a:p>
            <a:pPr algn="ctr"/>
            <a:r>
              <a:rPr lang="es-MX" b="1" dirty="0" smtClean="0">
                <a:solidFill>
                  <a:srgbClr val="0070C0"/>
                </a:solidFill>
              </a:rPr>
              <a:t>Coordinación de Administración y Tesorería</a:t>
            </a:r>
            <a:endParaRPr lang="es-MX" dirty="0">
              <a:solidFill>
                <a:srgbClr val="0070C0"/>
              </a:solidFill>
            </a:endParaRPr>
          </a:p>
        </p:txBody>
      </p:sp>
      <p:sp>
        <p:nvSpPr>
          <p:cNvPr id="3" name="Marcador de texto 2"/>
          <p:cNvSpPr>
            <a:spLocks noGrp="1"/>
          </p:cNvSpPr>
          <p:nvPr>
            <p:ph type="body" idx="1"/>
          </p:nvPr>
        </p:nvSpPr>
        <p:spPr>
          <a:xfrm>
            <a:off x="1560892" y="1019880"/>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93436" y="1476248"/>
            <a:ext cx="4814586" cy="5193112"/>
          </a:xfrm>
        </p:spPr>
        <p:txBody>
          <a:bodyPr>
            <a:noAutofit/>
          </a:bodyPr>
          <a:lstStyle/>
          <a:p>
            <a:pPr algn="just">
              <a:buFont typeface="Wingdings" panose="05000000000000000000" pitchFamily="2" charset="2"/>
              <a:buChar char="Ø"/>
            </a:pPr>
            <a:r>
              <a:rPr lang="es-MX" dirty="0"/>
              <a:t>La coordinación de Finanzas y la de Administración observan un vínculo más estrecho en lo que se refiere a la información financiera que se presenta con motivo de integración de saldos, mismos que son sujetos a conciliar y depurar periódicamente. En la actualidad y debido a la inducción del coordinador de finanzas, este proceso no se ha llevado a cabo con la puntualidad que se requiere, así como no existían los formatos establecidos para este fin</a:t>
            </a:r>
            <a:r>
              <a:rPr lang="es-MX" dirty="0" smtClean="0"/>
              <a:t>.</a:t>
            </a:r>
            <a:endParaRPr lang="es-MX" dirty="0"/>
          </a:p>
        </p:txBody>
      </p:sp>
      <p:sp>
        <p:nvSpPr>
          <p:cNvPr id="5" name="Marcador de texto 4"/>
          <p:cNvSpPr>
            <a:spLocks noGrp="1"/>
          </p:cNvSpPr>
          <p:nvPr>
            <p:ph type="body" sz="quarter" idx="3"/>
          </p:nvPr>
        </p:nvSpPr>
        <p:spPr>
          <a:xfrm>
            <a:off x="6565757" y="995560"/>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536065" y="1496464"/>
            <a:ext cx="4818888" cy="4896543"/>
          </a:xfrm>
        </p:spPr>
        <p:txBody>
          <a:bodyPr>
            <a:noAutofit/>
          </a:bodyPr>
          <a:lstStyle/>
          <a:p>
            <a:pPr algn="just">
              <a:buFont typeface="Wingdings" panose="05000000000000000000" pitchFamily="2" charset="2"/>
              <a:buChar char="Ø"/>
            </a:pPr>
            <a:r>
              <a:rPr lang="es-MX" sz="2500" dirty="0"/>
              <a:t>Esta situación se irá normalizando a través del transcurso del tiempo, por lo que solo se debe vigilar que las fechas de compromiso no se empalmen con el inicio del nuevo ciclo escolar en el mes de julio</a:t>
            </a:r>
            <a:r>
              <a:rPr lang="es-MX" sz="2500" dirty="0" smtClean="0"/>
              <a:t>.</a:t>
            </a:r>
            <a:endParaRPr lang="es-MX" sz="2500" dirty="0"/>
          </a:p>
        </p:txBody>
      </p:sp>
    </p:spTree>
    <p:extLst>
      <p:ext uri="{BB962C8B-B14F-4D97-AF65-F5344CB8AC3E}">
        <p14:creationId xmlns:p14="http://schemas.microsoft.com/office/powerpoint/2010/main" val="51890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60892" y="1019880"/>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93436" y="1340768"/>
            <a:ext cx="5437080" cy="5193112"/>
          </a:xfrm>
        </p:spPr>
        <p:txBody>
          <a:bodyPr>
            <a:noAutofit/>
          </a:bodyPr>
          <a:lstStyle/>
          <a:p>
            <a:pPr algn="just">
              <a:buFont typeface="Wingdings" panose="05000000000000000000" pitchFamily="2" charset="2"/>
              <a:buChar char="Ø"/>
            </a:pPr>
            <a:r>
              <a:rPr lang="es-MX" sz="2200" dirty="0"/>
              <a:t>La coordinación Administrativa integra un puesto conocido con el nombre de gestión de datos, en la cual se da seguimiento y solución a situaciones que tienen que ver principalmente con el software que maneja la entidad y a últimas fechas con carácter temporal con gestiones presupuestales con la coordinación de finanzas, que como ya se dijo se debe al cambio del personal encargado.</a:t>
            </a:r>
          </a:p>
          <a:p>
            <a:pPr algn="just">
              <a:buFont typeface="Wingdings" panose="05000000000000000000" pitchFamily="2" charset="2"/>
              <a:buChar char="Ø"/>
            </a:pPr>
            <a:r>
              <a:rPr lang="es-MX" sz="2200" dirty="0"/>
              <a:t>No se revela en la contabilidad el saldo de deudores por colegiaturas e inscripciones y por consiguiente la coordinación Administrativa no tiene elemento de verificación de sus importes</a:t>
            </a:r>
            <a:r>
              <a:rPr lang="es-MX" sz="2200" dirty="0" smtClean="0"/>
              <a:t>.</a:t>
            </a:r>
            <a:endParaRPr lang="es-MX" sz="2200" dirty="0"/>
          </a:p>
        </p:txBody>
      </p:sp>
      <p:sp>
        <p:nvSpPr>
          <p:cNvPr id="5" name="Marcador de texto 4"/>
          <p:cNvSpPr>
            <a:spLocks noGrp="1"/>
          </p:cNvSpPr>
          <p:nvPr>
            <p:ph type="body" sz="quarter" idx="3"/>
          </p:nvPr>
        </p:nvSpPr>
        <p:spPr>
          <a:xfrm>
            <a:off x="6565757" y="995560"/>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7102523" y="1496464"/>
            <a:ext cx="4252429" cy="4896543"/>
          </a:xfrm>
        </p:spPr>
        <p:txBody>
          <a:bodyPr>
            <a:noAutofit/>
          </a:bodyPr>
          <a:lstStyle/>
          <a:p>
            <a:pPr algn="just">
              <a:buFont typeface="Wingdings" panose="05000000000000000000" pitchFamily="2" charset="2"/>
              <a:buChar char="Ø"/>
            </a:pPr>
            <a:r>
              <a:rPr lang="es-MX" sz="2500" dirty="0"/>
              <a:t>Es de suma importancia integrar detalladamente los saldos de deudores por colegiaturas y verificar su cuantía y prepararse para incorporar sus importes en la contabilidad del Colegio, lo anterior en paralelo con la nueva plataforma informática que en el corto plazo se implantara en la Institución</a:t>
            </a:r>
            <a:r>
              <a:rPr lang="es-MX" sz="2500" dirty="0" smtClean="0"/>
              <a:t>.</a:t>
            </a:r>
            <a:endParaRPr lang="es-MX" sz="2500" dirty="0"/>
          </a:p>
        </p:txBody>
      </p:sp>
    </p:spTree>
    <p:extLst>
      <p:ext uri="{BB962C8B-B14F-4D97-AF65-F5344CB8AC3E}">
        <p14:creationId xmlns:p14="http://schemas.microsoft.com/office/powerpoint/2010/main" val="40130655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93436" y="1139659"/>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93436" y="1628966"/>
            <a:ext cx="4972321" cy="4752528"/>
          </a:xfrm>
        </p:spPr>
        <p:txBody>
          <a:bodyPr>
            <a:noAutofit/>
          </a:bodyPr>
          <a:lstStyle/>
          <a:p>
            <a:pPr algn="just">
              <a:buFont typeface="Wingdings" panose="05000000000000000000" pitchFamily="2" charset="2"/>
              <a:buChar char="Ø"/>
            </a:pPr>
            <a:r>
              <a:rPr lang="es-MX" sz="2600" dirty="0"/>
              <a:t>Las políticas establecidas para ingresos propios del Colegio, pese a ser útiles y que cumplen de alguna manera con los objetivos generales, no están debidamente conformadas, ya que no se refieren a manuales operativos aprobados por la Dirección</a:t>
            </a:r>
            <a:r>
              <a:rPr lang="es-MX" sz="2600" dirty="0" smtClean="0"/>
              <a:t>.</a:t>
            </a:r>
          </a:p>
        </p:txBody>
      </p:sp>
      <p:sp>
        <p:nvSpPr>
          <p:cNvPr id="5" name="Marcador de texto 4"/>
          <p:cNvSpPr>
            <a:spLocks noGrp="1"/>
          </p:cNvSpPr>
          <p:nvPr>
            <p:ph type="body" sz="quarter" idx="3"/>
          </p:nvPr>
        </p:nvSpPr>
        <p:spPr>
          <a:xfrm>
            <a:off x="6565757" y="1062451"/>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632963" y="1628966"/>
            <a:ext cx="4684476" cy="4377656"/>
          </a:xfrm>
        </p:spPr>
        <p:txBody>
          <a:bodyPr>
            <a:noAutofit/>
          </a:bodyPr>
          <a:lstStyle/>
          <a:p>
            <a:pPr algn="just">
              <a:buFont typeface="Wingdings" panose="05000000000000000000" pitchFamily="2" charset="2"/>
              <a:buChar char="Ø"/>
            </a:pPr>
            <a:r>
              <a:rPr lang="es-MX" sz="2600" dirty="0"/>
              <a:t>Deben incorporarse en manuales operativos las políticas y controles, con base a los que ya existen, de tal manera que se enriquezcan y amplíen sus objetivos y sean más eficientes.</a:t>
            </a:r>
          </a:p>
          <a:p>
            <a:pPr marL="0" indent="0" algn="just">
              <a:buNone/>
            </a:pPr>
            <a:endParaRPr lang="es-MX" sz="2600" dirty="0"/>
          </a:p>
        </p:txBody>
      </p:sp>
    </p:spTree>
    <p:extLst>
      <p:ext uri="{BB962C8B-B14F-4D97-AF65-F5344CB8AC3E}">
        <p14:creationId xmlns:p14="http://schemas.microsoft.com/office/powerpoint/2010/main" val="1550649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60892" y="1019880"/>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93437" y="1340768"/>
            <a:ext cx="4786344" cy="5193112"/>
          </a:xfrm>
        </p:spPr>
        <p:txBody>
          <a:bodyPr>
            <a:noAutofit/>
          </a:bodyPr>
          <a:lstStyle/>
          <a:p>
            <a:pPr algn="just">
              <a:buFont typeface="Wingdings" panose="05000000000000000000" pitchFamily="2" charset="2"/>
              <a:buChar char="Ø"/>
            </a:pPr>
            <a:r>
              <a:rPr lang="es-MX" dirty="0" smtClean="0"/>
              <a:t>Los </a:t>
            </a:r>
            <a:r>
              <a:rPr lang="es-MX" dirty="0"/>
              <a:t>arqueos de caja practicados, no corresponden a un plan de verificación y vigilancia de los fondos adscritos</a:t>
            </a:r>
            <a:r>
              <a:rPr lang="es-MX" dirty="0" smtClean="0"/>
              <a:t>.</a:t>
            </a:r>
          </a:p>
          <a:p>
            <a:pPr algn="just">
              <a:buFont typeface="Wingdings" panose="05000000000000000000" pitchFamily="2" charset="2"/>
              <a:buChar char="Ø"/>
            </a:pPr>
            <a:endParaRPr lang="es-MX" dirty="0"/>
          </a:p>
          <a:p>
            <a:pPr marL="0" indent="0" algn="just">
              <a:buNone/>
            </a:pPr>
            <a:endParaRPr lang="es-MX" sz="4000" dirty="0" smtClean="0"/>
          </a:p>
          <a:p>
            <a:pPr algn="just">
              <a:buFont typeface="Wingdings" panose="05000000000000000000" pitchFamily="2" charset="2"/>
              <a:buChar char="Ø"/>
            </a:pPr>
            <a:r>
              <a:rPr lang="es-MX" dirty="0" smtClean="0"/>
              <a:t>En </a:t>
            </a:r>
            <a:r>
              <a:rPr lang="es-MX" dirty="0"/>
              <a:t>la actualidad los controles para el manejo de proveedores, cumplen su propósito, sin embargo deben adecuarse a estándares establecidos para su debida aplicación</a:t>
            </a:r>
            <a:r>
              <a:rPr lang="es-MX" dirty="0" smtClean="0"/>
              <a:t>.</a:t>
            </a:r>
          </a:p>
          <a:p>
            <a:pPr algn="just">
              <a:buFont typeface="Wingdings" panose="05000000000000000000" pitchFamily="2" charset="2"/>
              <a:buChar char="Ø"/>
            </a:pPr>
            <a:endParaRPr lang="es-MX" dirty="0"/>
          </a:p>
        </p:txBody>
      </p:sp>
      <p:sp>
        <p:nvSpPr>
          <p:cNvPr id="5" name="Marcador de texto 4"/>
          <p:cNvSpPr>
            <a:spLocks noGrp="1"/>
          </p:cNvSpPr>
          <p:nvPr>
            <p:ph type="body" sz="quarter" idx="3"/>
          </p:nvPr>
        </p:nvSpPr>
        <p:spPr>
          <a:xfrm>
            <a:off x="6565757" y="995560"/>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412326" y="1427608"/>
            <a:ext cx="4942627" cy="4965400"/>
          </a:xfrm>
        </p:spPr>
        <p:txBody>
          <a:bodyPr>
            <a:noAutofit/>
          </a:bodyPr>
          <a:lstStyle/>
          <a:p>
            <a:pPr algn="just">
              <a:buFont typeface="Wingdings" panose="05000000000000000000" pitchFamily="2" charset="2"/>
              <a:buChar char="Ø"/>
            </a:pPr>
            <a:r>
              <a:rPr lang="es-MX" sz="2500" dirty="0"/>
              <a:t> </a:t>
            </a:r>
            <a:r>
              <a:rPr lang="es-MX" sz="2300" dirty="0"/>
              <a:t>Se debe incorporar un plan de arqueos sostenido, así como también de carácter sorpresivo a efecto de los fondos sean utilizados para el fin que fueron creados, así como los ingresos ahí provisionalmente depositados se apliquen con la prontitud que se debe</a:t>
            </a:r>
            <a:r>
              <a:rPr lang="es-MX" sz="2300" dirty="0" smtClean="0"/>
              <a:t>.</a:t>
            </a:r>
            <a:endParaRPr lang="es-MX" sz="2300" dirty="0"/>
          </a:p>
          <a:p>
            <a:pPr algn="just">
              <a:buFont typeface="Wingdings" panose="05000000000000000000" pitchFamily="2" charset="2"/>
              <a:buChar char="Ø"/>
            </a:pPr>
            <a:r>
              <a:rPr lang="es-MX" sz="2300" dirty="0"/>
              <a:t>Deben insertarse en manuales operativos las políticas y controles que se definan y autoricen por la </a:t>
            </a:r>
            <a:r>
              <a:rPr lang="es-MX" sz="2300" dirty="0" smtClean="0"/>
              <a:t>dirección.</a:t>
            </a:r>
            <a:endParaRPr lang="es-MX" sz="2300" dirty="0"/>
          </a:p>
        </p:txBody>
      </p:sp>
    </p:spTree>
    <p:extLst>
      <p:ext uri="{BB962C8B-B14F-4D97-AF65-F5344CB8AC3E}">
        <p14:creationId xmlns:p14="http://schemas.microsoft.com/office/powerpoint/2010/main" val="15547713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60892" y="1019880"/>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93437" y="1340768"/>
            <a:ext cx="4786344" cy="5193112"/>
          </a:xfrm>
        </p:spPr>
        <p:txBody>
          <a:bodyPr>
            <a:noAutofit/>
          </a:bodyPr>
          <a:lstStyle/>
          <a:p>
            <a:pPr algn="just">
              <a:buFont typeface="Wingdings" panose="05000000000000000000" pitchFamily="2" charset="2"/>
              <a:buChar char="Ø"/>
            </a:pPr>
            <a:r>
              <a:rPr lang="es-MX" dirty="0"/>
              <a:t>No hay espacios establecidos para el manejo de materiales, mercancías, insumos, etc. que sean el primer medio de control de compras para su debido manejo y </a:t>
            </a:r>
            <a:r>
              <a:rPr lang="es-MX" dirty="0" smtClean="0"/>
              <a:t>distribución.</a:t>
            </a:r>
            <a:endParaRPr lang="es-MX" dirty="0"/>
          </a:p>
          <a:p>
            <a:pPr algn="just">
              <a:buFont typeface="Wingdings" panose="05000000000000000000" pitchFamily="2" charset="2"/>
              <a:buChar char="Ø"/>
            </a:pPr>
            <a:r>
              <a:rPr lang="es-MX" dirty="0" smtClean="0"/>
              <a:t>En </a:t>
            </a:r>
            <a:r>
              <a:rPr lang="es-MX" dirty="0"/>
              <a:t>relación a las compras realizadas, estas observan el flujo operacional, solicitud, pedido, compra, recepción, entrega y pago correspondiente, sin embargo no existe un control adicional para evidenciar que el bien o servicio fue debidamente recibido. </a:t>
            </a:r>
          </a:p>
          <a:p>
            <a:pPr algn="just">
              <a:buFont typeface="Wingdings" panose="05000000000000000000" pitchFamily="2" charset="2"/>
              <a:buChar char="Ø"/>
            </a:pPr>
            <a:endParaRPr lang="es-MX" dirty="0"/>
          </a:p>
        </p:txBody>
      </p:sp>
      <p:sp>
        <p:nvSpPr>
          <p:cNvPr id="5" name="Marcador de texto 4"/>
          <p:cNvSpPr>
            <a:spLocks noGrp="1"/>
          </p:cNvSpPr>
          <p:nvPr>
            <p:ph type="body" sz="quarter" idx="3"/>
          </p:nvPr>
        </p:nvSpPr>
        <p:spPr>
          <a:xfrm>
            <a:off x="6565757" y="995560"/>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412326" y="1340768"/>
            <a:ext cx="4942627" cy="5052240"/>
          </a:xfrm>
        </p:spPr>
        <p:txBody>
          <a:bodyPr>
            <a:noAutofit/>
          </a:bodyPr>
          <a:lstStyle/>
          <a:p>
            <a:pPr algn="just">
              <a:buFont typeface="Wingdings" panose="05000000000000000000" pitchFamily="2" charset="2"/>
              <a:buChar char="Ø"/>
            </a:pPr>
            <a:r>
              <a:rPr lang="es-MX" sz="2500" dirty="0"/>
              <a:t> </a:t>
            </a:r>
            <a:r>
              <a:rPr lang="es-MX" dirty="0"/>
              <a:t>Analizar la viabilidad de establecer un almacén para el manejo y distribución de compras</a:t>
            </a:r>
            <a:r>
              <a:rPr lang="es-MX" dirty="0" smtClean="0"/>
              <a:t>.</a:t>
            </a:r>
          </a:p>
          <a:p>
            <a:pPr algn="just">
              <a:buFont typeface="Wingdings" panose="05000000000000000000" pitchFamily="2" charset="2"/>
              <a:buChar char="Ø"/>
            </a:pPr>
            <a:endParaRPr lang="es-MX" dirty="0"/>
          </a:p>
          <a:p>
            <a:pPr algn="just">
              <a:buFont typeface="Wingdings" panose="05000000000000000000" pitchFamily="2" charset="2"/>
              <a:buChar char="Ø"/>
            </a:pPr>
            <a:r>
              <a:rPr lang="es-MX" dirty="0"/>
              <a:t>Los controles existentes deben ser complementados con elementos que permitan cerciorarse de que fueron realizados de acuerdo a su contratación. Así como observar lo consignado en el artículo 69 del </a:t>
            </a:r>
            <a:r>
              <a:rPr lang="es-MX" dirty="0" smtClean="0"/>
              <a:t>CFF.</a:t>
            </a:r>
            <a:endParaRPr lang="es-MX" dirty="0"/>
          </a:p>
        </p:txBody>
      </p:sp>
    </p:spTree>
    <p:extLst>
      <p:ext uri="{BB962C8B-B14F-4D97-AF65-F5344CB8AC3E}">
        <p14:creationId xmlns:p14="http://schemas.microsoft.com/office/powerpoint/2010/main" val="39113291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3436" y="177801"/>
            <a:ext cx="9782801" cy="730920"/>
          </a:xfrm>
        </p:spPr>
        <p:txBody>
          <a:bodyPr>
            <a:normAutofit/>
          </a:bodyPr>
          <a:lstStyle/>
          <a:p>
            <a:pPr algn="ctr"/>
            <a:r>
              <a:rPr lang="es-MX" b="1" dirty="0" smtClean="0">
                <a:solidFill>
                  <a:srgbClr val="0070C0"/>
                </a:solidFill>
              </a:rPr>
              <a:t>Correlación Recursos Humanos</a:t>
            </a:r>
            <a:endParaRPr lang="es-MX" dirty="0">
              <a:solidFill>
                <a:srgbClr val="0070C0"/>
              </a:solidFill>
            </a:endParaRPr>
          </a:p>
        </p:txBody>
      </p:sp>
      <p:sp>
        <p:nvSpPr>
          <p:cNvPr id="3" name="Marcador de texto 2"/>
          <p:cNvSpPr>
            <a:spLocks noGrp="1"/>
          </p:cNvSpPr>
          <p:nvPr>
            <p:ph type="body" idx="1"/>
          </p:nvPr>
        </p:nvSpPr>
        <p:spPr>
          <a:xfrm>
            <a:off x="1560892" y="1019880"/>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93437" y="1340768"/>
            <a:ext cx="4786344" cy="5193112"/>
          </a:xfrm>
        </p:spPr>
        <p:txBody>
          <a:bodyPr>
            <a:noAutofit/>
          </a:bodyPr>
          <a:lstStyle/>
          <a:p>
            <a:pPr algn="just">
              <a:buFont typeface="Wingdings" panose="05000000000000000000" pitchFamily="2" charset="2"/>
              <a:buChar char="Ø"/>
            </a:pPr>
            <a:r>
              <a:rPr lang="es-MX" dirty="0"/>
              <a:t>Al llevar a cabo mi análisis me cerciore que la coordinación de Finanzas realiza actividades que generalmente se gestionan </a:t>
            </a:r>
            <a:r>
              <a:rPr lang="es-MX" dirty="0" smtClean="0"/>
              <a:t>en áreas </a:t>
            </a:r>
            <a:r>
              <a:rPr lang="es-MX" dirty="0"/>
              <a:t>de recursos humanos, lo anterior trátese de entidades públicas o privadas, tal es el caso como procesar incidencias ante el Seguro Social, </a:t>
            </a:r>
            <a:r>
              <a:rPr lang="es-MX" dirty="0" err="1"/>
              <a:t>Infonavit</a:t>
            </a:r>
            <a:r>
              <a:rPr lang="es-MX" dirty="0"/>
              <a:t>, </a:t>
            </a:r>
            <a:r>
              <a:rPr lang="es-MX" dirty="0" err="1"/>
              <a:t>Fonacot</a:t>
            </a:r>
            <a:r>
              <a:rPr lang="es-MX" dirty="0"/>
              <a:t> y otros asuntos inherentes al personal que le han sido asignados; así como cálculos de finiquitos e indemnizaciones, cuando se presentan. </a:t>
            </a:r>
          </a:p>
        </p:txBody>
      </p:sp>
      <p:sp>
        <p:nvSpPr>
          <p:cNvPr id="5" name="Marcador de texto 4"/>
          <p:cNvSpPr>
            <a:spLocks noGrp="1"/>
          </p:cNvSpPr>
          <p:nvPr>
            <p:ph type="body" sz="quarter" idx="3"/>
          </p:nvPr>
        </p:nvSpPr>
        <p:spPr>
          <a:xfrm>
            <a:off x="6565757" y="995560"/>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412326" y="1340768"/>
            <a:ext cx="4942627" cy="5052240"/>
          </a:xfrm>
        </p:spPr>
        <p:txBody>
          <a:bodyPr>
            <a:noAutofit/>
          </a:bodyPr>
          <a:lstStyle/>
          <a:p>
            <a:pPr algn="just">
              <a:buFont typeface="Wingdings" panose="05000000000000000000" pitchFamily="2" charset="2"/>
              <a:buChar char="Ø"/>
            </a:pPr>
            <a:r>
              <a:rPr lang="es-MX" sz="2500" dirty="0"/>
              <a:t> </a:t>
            </a:r>
            <a:r>
              <a:rPr lang="es-MX" dirty="0"/>
              <a:t>A este Respecto primeramente debemos conocer si el personal de recursos humanos cuenta con la preparación técnica para desarrollar las actividades que se mencionaron, posteriormente, si se tienen los medios en </a:t>
            </a:r>
            <a:r>
              <a:rPr lang="es-MX" dirty="0" smtClean="0"/>
              <a:t>cuanto </a:t>
            </a:r>
            <a:r>
              <a:rPr lang="es-MX" dirty="0"/>
              <a:t>a tiempo y equipo para llevarlas a cabo y finalmente si tienen la disposición para </a:t>
            </a:r>
            <a:r>
              <a:rPr lang="es-MX" dirty="0" smtClean="0"/>
              <a:t>desarrollarlas.</a:t>
            </a:r>
          </a:p>
          <a:p>
            <a:pPr algn="just">
              <a:buFont typeface="Wingdings" panose="05000000000000000000" pitchFamily="2" charset="2"/>
              <a:buChar char="Ø"/>
            </a:pPr>
            <a:r>
              <a:rPr lang="es-MX" dirty="0"/>
              <a:t>Lo anterior debe realizarse de manera propositiva y convenciendo con argumentos legales y prácticos de su viabilidad.</a:t>
            </a:r>
          </a:p>
          <a:p>
            <a:pPr marL="0" indent="0" algn="just">
              <a:buNone/>
            </a:pPr>
            <a:endParaRPr lang="es-MX" dirty="0"/>
          </a:p>
        </p:txBody>
      </p:sp>
    </p:spTree>
    <p:extLst>
      <p:ext uri="{BB962C8B-B14F-4D97-AF65-F5344CB8AC3E}">
        <p14:creationId xmlns:p14="http://schemas.microsoft.com/office/powerpoint/2010/main" val="6706302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3437" y="260648"/>
            <a:ext cx="9782801" cy="840208"/>
          </a:xfrm>
        </p:spPr>
        <p:txBody>
          <a:bodyPr>
            <a:noAutofit/>
          </a:bodyPr>
          <a:lstStyle/>
          <a:p>
            <a:pPr algn="ctr"/>
            <a:r>
              <a:rPr lang="es-MX" sz="3000" b="1" dirty="0" smtClean="0">
                <a:solidFill>
                  <a:srgbClr val="0070C0"/>
                </a:solidFill>
              </a:rPr>
              <a:t>Determinación de Actividades Duplicadas o Improcedentes</a:t>
            </a:r>
            <a:endParaRPr lang="es-MX" sz="3000" dirty="0">
              <a:solidFill>
                <a:srgbClr val="0070C0"/>
              </a:solidFill>
            </a:endParaRPr>
          </a:p>
        </p:txBody>
      </p:sp>
      <p:sp>
        <p:nvSpPr>
          <p:cNvPr id="3" name="Marcador de texto 2"/>
          <p:cNvSpPr>
            <a:spLocks noGrp="1"/>
          </p:cNvSpPr>
          <p:nvPr>
            <p:ph type="body" idx="1"/>
          </p:nvPr>
        </p:nvSpPr>
        <p:spPr>
          <a:xfrm>
            <a:off x="1560892" y="1100856"/>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77164" y="1556792"/>
            <a:ext cx="4786344" cy="5193112"/>
          </a:xfrm>
        </p:spPr>
        <p:txBody>
          <a:bodyPr>
            <a:noAutofit/>
          </a:bodyPr>
          <a:lstStyle/>
          <a:p>
            <a:pPr algn="just">
              <a:buFont typeface="Wingdings" panose="05000000000000000000" pitchFamily="2" charset="2"/>
              <a:buChar char="Ø"/>
            </a:pPr>
            <a:r>
              <a:rPr lang="es-MX" dirty="0"/>
              <a:t>Durante el análisis practicado no encontré actividades duplicadas, lo que si se observó, son actividades que las coordinaciones de Finanzas y de Administración manejan con información similar o de la misma naturaleza, tal y es el caso como se mencionó antes en la integración de algunos saldos.</a:t>
            </a:r>
          </a:p>
        </p:txBody>
      </p:sp>
      <p:sp>
        <p:nvSpPr>
          <p:cNvPr id="5" name="Marcador de texto 4"/>
          <p:cNvSpPr>
            <a:spLocks noGrp="1"/>
          </p:cNvSpPr>
          <p:nvPr>
            <p:ph type="body" sz="quarter" idx="3"/>
          </p:nvPr>
        </p:nvSpPr>
        <p:spPr>
          <a:xfrm>
            <a:off x="6557350" y="1100856"/>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400516" y="1551360"/>
            <a:ext cx="4942627" cy="5052240"/>
          </a:xfrm>
        </p:spPr>
        <p:txBody>
          <a:bodyPr>
            <a:noAutofit/>
          </a:bodyPr>
          <a:lstStyle/>
          <a:p>
            <a:pPr algn="just">
              <a:buFont typeface="Wingdings" panose="05000000000000000000" pitchFamily="2" charset="2"/>
              <a:buChar char="Ø"/>
            </a:pPr>
            <a:r>
              <a:rPr lang="es-MX" sz="2500" dirty="0"/>
              <a:t> </a:t>
            </a:r>
            <a:r>
              <a:rPr lang="es-MX" dirty="0"/>
              <a:t>Una vez que el proceso de inducción en la coordinación de Finanzas se concluya, establecer planes programados para conciliar y depurar en su caso saldos entre cuentas e incorporar en su momento los controles para vigilar las cuentas por deudores en colegiaturas y otras afines a este concepto. </a:t>
            </a:r>
          </a:p>
          <a:p>
            <a:pPr marL="0" indent="0" algn="just">
              <a:buNone/>
            </a:pPr>
            <a:endParaRPr lang="es-MX" dirty="0"/>
          </a:p>
        </p:txBody>
      </p:sp>
    </p:spTree>
    <p:extLst>
      <p:ext uri="{BB962C8B-B14F-4D97-AF65-F5344CB8AC3E}">
        <p14:creationId xmlns:p14="http://schemas.microsoft.com/office/powerpoint/2010/main" val="2256437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60892" y="1100856"/>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77164" y="1556792"/>
            <a:ext cx="4786344" cy="5193112"/>
          </a:xfrm>
        </p:spPr>
        <p:txBody>
          <a:bodyPr>
            <a:noAutofit/>
          </a:bodyPr>
          <a:lstStyle/>
          <a:p>
            <a:pPr algn="just">
              <a:buFont typeface="Wingdings" panose="05000000000000000000" pitchFamily="2" charset="2"/>
              <a:buChar char="Ø"/>
            </a:pPr>
            <a:r>
              <a:rPr lang="es-MX" dirty="0"/>
              <a:t>Respecto a actividades improcedentes, solo sería el caso, si se pudiera convencer al área de Recursos Humanos, con argumentos suficientes que hay actividades sujetas a su control debido a la naturaleza y fuente de información.</a:t>
            </a:r>
          </a:p>
        </p:txBody>
      </p:sp>
      <p:sp>
        <p:nvSpPr>
          <p:cNvPr id="5" name="Marcador de texto 4"/>
          <p:cNvSpPr>
            <a:spLocks noGrp="1"/>
          </p:cNvSpPr>
          <p:nvPr>
            <p:ph type="body" sz="quarter" idx="3"/>
          </p:nvPr>
        </p:nvSpPr>
        <p:spPr>
          <a:xfrm>
            <a:off x="6557350" y="1100856"/>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400516" y="1551360"/>
            <a:ext cx="4942627" cy="5052240"/>
          </a:xfrm>
        </p:spPr>
        <p:txBody>
          <a:bodyPr>
            <a:noAutofit/>
          </a:bodyPr>
          <a:lstStyle/>
          <a:p>
            <a:pPr algn="just">
              <a:buFont typeface="Wingdings" panose="05000000000000000000" pitchFamily="2" charset="2"/>
              <a:buChar char="Ø"/>
            </a:pPr>
            <a:r>
              <a:rPr lang="es-MX" sz="2500" dirty="0"/>
              <a:t> </a:t>
            </a:r>
            <a:r>
              <a:rPr lang="es-MX" dirty="0"/>
              <a:t>Particularmente a esta situación y si se me permite, puedo realizar la evaluación correspondiente e informar la situación que acontece al interior de Recursos Humanos respecto a dichas actividades. </a:t>
            </a:r>
          </a:p>
        </p:txBody>
      </p:sp>
    </p:spTree>
    <p:extLst>
      <p:ext uri="{BB962C8B-B14F-4D97-AF65-F5344CB8AC3E}">
        <p14:creationId xmlns:p14="http://schemas.microsoft.com/office/powerpoint/2010/main" val="1492893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3437" y="260648"/>
            <a:ext cx="9782801" cy="576064"/>
          </a:xfrm>
        </p:spPr>
        <p:txBody>
          <a:bodyPr>
            <a:noAutofit/>
          </a:bodyPr>
          <a:lstStyle/>
          <a:p>
            <a:pPr algn="ctr"/>
            <a:r>
              <a:rPr lang="es-MX" sz="3000" b="1" dirty="0" smtClean="0">
                <a:solidFill>
                  <a:srgbClr val="0070C0"/>
                </a:solidFill>
              </a:rPr>
              <a:t>Servicios Generales</a:t>
            </a:r>
            <a:endParaRPr lang="es-MX" sz="3000" dirty="0">
              <a:solidFill>
                <a:srgbClr val="0070C0"/>
              </a:solidFill>
            </a:endParaRPr>
          </a:p>
        </p:txBody>
      </p:sp>
      <p:sp>
        <p:nvSpPr>
          <p:cNvPr id="3" name="Marcador de texto 2"/>
          <p:cNvSpPr>
            <a:spLocks noGrp="1"/>
          </p:cNvSpPr>
          <p:nvPr>
            <p:ph type="body" idx="1"/>
          </p:nvPr>
        </p:nvSpPr>
        <p:spPr>
          <a:xfrm>
            <a:off x="1560892" y="1100856"/>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77164" y="1556792"/>
            <a:ext cx="6533472" cy="5193112"/>
          </a:xfrm>
        </p:spPr>
        <p:txBody>
          <a:bodyPr>
            <a:noAutofit/>
          </a:bodyPr>
          <a:lstStyle/>
          <a:p>
            <a:pPr algn="just">
              <a:buFont typeface="Wingdings" panose="05000000000000000000" pitchFamily="2" charset="2"/>
              <a:buChar char="Ø"/>
            </a:pPr>
            <a:r>
              <a:rPr lang="es-MX" dirty="0"/>
              <a:t>La coordinación de Servicios Generales es por su propia naturaleza, más independiente respecto a las otras dos coordinaciones, su actuación y desempeño observa más relación con otras áreas del colegio</a:t>
            </a:r>
            <a:r>
              <a:rPr lang="es-MX" dirty="0" smtClean="0"/>
              <a:t>.</a:t>
            </a:r>
          </a:p>
          <a:p>
            <a:pPr algn="just">
              <a:buFont typeface="Wingdings" panose="05000000000000000000" pitchFamily="2" charset="2"/>
              <a:buChar char="Ø"/>
            </a:pPr>
            <a:r>
              <a:rPr lang="es-MX" dirty="0"/>
              <a:t>Como se dijo antes, no hay manuales operativos implantados, que a su vez contribuyan con la consecución de objetivos y el consecuente control de sus resultados, lo anterior con independencia de que los procesos, controles y formatos que a la fecha se llevan a cabo y que han permitido la marcha de esta coordinación</a:t>
            </a:r>
            <a:r>
              <a:rPr lang="es-MX" dirty="0" smtClean="0"/>
              <a:t>.</a:t>
            </a:r>
          </a:p>
        </p:txBody>
      </p:sp>
      <p:sp>
        <p:nvSpPr>
          <p:cNvPr id="5" name="Marcador de texto 4"/>
          <p:cNvSpPr>
            <a:spLocks noGrp="1"/>
          </p:cNvSpPr>
          <p:nvPr>
            <p:ph type="body" sz="quarter" idx="3"/>
          </p:nvPr>
        </p:nvSpPr>
        <p:spPr>
          <a:xfrm>
            <a:off x="8110636" y="1100856"/>
            <a:ext cx="3594752"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8110636" y="1551360"/>
            <a:ext cx="3232507" cy="5052240"/>
          </a:xfrm>
        </p:spPr>
        <p:txBody>
          <a:bodyPr>
            <a:noAutofit/>
          </a:bodyPr>
          <a:lstStyle/>
          <a:p>
            <a:pPr algn="just">
              <a:buFont typeface="Wingdings" panose="05000000000000000000" pitchFamily="2" charset="2"/>
              <a:buChar char="Ø"/>
            </a:pPr>
            <a:endParaRPr lang="es-MX" sz="2000" dirty="0" smtClean="0"/>
          </a:p>
          <a:p>
            <a:pPr algn="just">
              <a:buFont typeface="Wingdings" panose="05000000000000000000" pitchFamily="2" charset="2"/>
              <a:buChar char="Ø"/>
            </a:pPr>
            <a:endParaRPr lang="es-MX" sz="2000" dirty="0"/>
          </a:p>
          <a:p>
            <a:pPr algn="just">
              <a:buFont typeface="Wingdings" panose="05000000000000000000" pitchFamily="2" charset="2"/>
              <a:buChar char="Ø"/>
            </a:pPr>
            <a:endParaRPr lang="es-MX" sz="2000" dirty="0" smtClean="0"/>
          </a:p>
          <a:p>
            <a:pPr algn="just">
              <a:buFont typeface="Wingdings" panose="05000000000000000000" pitchFamily="2" charset="2"/>
              <a:buChar char="Ø"/>
            </a:pPr>
            <a:endParaRPr lang="es-MX" sz="2000" dirty="0"/>
          </a:p>
          <a:p>
            <a:pPr algn="just">
              <a:buFont typeface="Wingdings" panose="05000000000000000000" pitchFamily="2" charset="2"/>
              <a:buChar char="Ø"/>
            </a:pPr>
            <a:endParaRPr lang="es-MX" sz="2000" dirty="0" smtClean="0"/>
          </a:p>
          <a:p>
            <a:pPr algn="just">
              <a:buFont typeface="Wingdings" panose="05000000000000000000" pitchFamily="2" charset="2"/>
              <a:buChar char="Ø"/>
            </a:pPr>
            <a:endParaRPr lang="es-MX" sz="2000" dirty="0"/>
          </a:p>
          <a:p>
            <a:pPr algn="just">
              <a:buFont typeface="Wingdings" panose="05000000000000000000" pitchFamily="2" charset="2"/>
              <a:buChar char="Ø"/>
            </a:pPr>
            <a:endParaRPr lang="es-MX" dirty="0" smtClean="0"/>
          </a:p>
          <a:p>
            <a:pPr marL="0" indent="0" algn="just">
              <a:buNone/>
            </a:pPr>
            <a:endParaRPr lang="es-MX" sz="2000" dirty="0" smtClean="0"/>
          </a:p>
        </p:txBody>
      </p:sp>
    </p:spTree>
    <p:extLst>
      <p:ext uri="{BB962C8B-B14F-4D97-AF65-F5344CB8AC3E}">
        <p14:creationId xmlns:p14="http://schemas.microsoft.com/office/powerpoint/2010/main" val="37295131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5980" y="404664"/>
            <a:ext cx="8329031" cy="2680127"/>
          </a:xfrm>
        </p:spPr>
        <p:txBody>
          <a:bodyPr rtlCol="0"/>
          <a:lstStyle/>
          <a:p>
            <a:pPr algn="ctr"/>
            <a:r>
              <a:rPr lang="es-MX" sz="4000" b="1" dirty="0" smtClean="0">
                <a:solidFill>
                  <a:srgbClr val="0070C0"/>
                </a:solidFill>
              </a:rPr>
              <a:t>Revisión </a:t>
            </a:r>
            <a:r>
              <a:rPr lang="es-MX" sz="4000" b="1" dirty="0">
                <a:solidFill>
                  <a:srgbClr val="0070C0"/>
                </a:solidFill>
              </a:rPr>
              <a:t>y</a:t>
            </a:r>
            <a:r>
              <a:rPr lang="es-MX" sz="4000" b="1" dirty="0" smtClean="0">
                <a:solidFill>
                  <a:srgbClr val="0070C0"/>
                </a:solidFill>
              </a:rPr>
              <a:t> Análisis a las Coordinaciones de Finanzas, Servicios Generales y </a:t>
            </a:r>
            <a:r>
              <a:rPr lang="es-MX" sz="4000" b="1" dirty="0" err="1" smtClean="0">
                <a:solidFill>
                  <a:srgbClr val="0070C0"/>
                </a:solidFill>
              </a:rPr>
              <a:t>Admón</a:t>
            </a:r>
            <a:r>
              <a:rPr lang="es-MX" sz="4000" b="1" dirty="0" smtClean="0">
                <a:solidFill>
                  <a:srgbClr val="0070C0"/>
                </a:solidFill>
              </a:rPr>
              <a:t> y tesorería</a:t>
            </a:r>
            <a:endParaRPr lang="es-MX" sz="4000" dirty="0">
              <a:solidFill>
                <a:srgbClr val="0070C0"/>
              </a:solidFill>
            </a:endParaRPr>
          </a:p>
        </p:txBody>
      </p:sp>
      <p:pic>
        <p:nvPicPr>
          <p:cNvPr id="1028" name="Picture 4" descr="Resultado de imagen para COORDINACIONES DE FINANZAS, DE SERVICIOS GENERALES Y DE ADMINISTRACIÃ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140" y="3084791"/>
            <a:ext cx="5832648" cy="249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60892" y="1100856"/>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77164" y="1556792"/>
            <a:ext cx="4786344" cy="5193112"/>
          </a:xfrm>
        </p:spPr>
        <p:txBody>
          <a:bodyPr>
            <a:noAutofit/>
          </a:bodyPr>
          <a:lstStyle/>
          <a:p>
            <a:pPr algn="just">
              <a:buFont typeface="Wingdings" panose="05000000000000000000" pitchFamily="2" charset="2"/>
              <a:buChar char="Ø"/>
            </a:pPr>
            <a:r>
              <a:rPr lang="es-MX" sz="2200" dirty="0"/>
              <a:t>La planeación rutinaria del mantenimiento menor y que posteriormente se lleva a cabo, no está debidamente correspondida con elementos que prueben su realización.</a:t>
            </a:r>
          </a:p>
          <a:p>
            <a:pPr algn="just">
              <a:buFont typeface="Wingdings" panose="05000000000000000000" pitchFamily="2" charset="2"/>
              <a:buChar char="Ø"/>
            </a:pPr>
            <a:r>
              <a:rPr lang="es-MX" sz="2200" dirty="0" smtClean="0"/>
              <a:t>En </a:t>
            </a:r>
            <a:r>
              <a:rPr lang="es-MX" sz="2200" dirty="0"/>
              <a:t>relación con los contratistas, encargados del mantenimiento mayor, adaptaciones y mejoras a edificaciones e instalaciones, no se tiene una adecuada comunicación y conocimiento del trabajo a realizar, solo se recibe por esta coordinación la obra terminada para su mantenimiento y control</a:t>
            </a:r>
            <a:r>
              <a:rPr lang="es-MX" sz="2200" dirty="0" smtClean="0"/>
              <a:t>.</a:t>
            </a:r>
            <a:endParaRPr lang="es-MX" sz="2200" dirty="0"/>
          </a:p>
        </p:txBody>
      </p:sp>
      <p:sp>
        <p:nvSpPr>
          <p:cNvPr id="5" name="Marcador de texto 4"/>
          <p:cNvSpPr>
            <a:spLocks noGrp="1"/>
          </p:cNvSpPr>
          <p:nvPr>
            <p:ph type="body" sz="quarter" idx="3"/>
          </p:nvPr>
        </p:nvSpPr>
        <p:spPr>
          <a:xfrm>
            <a:off x="6557350" y="1100856"/>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400516" y="1551360"/>
            <a:ext cx="4942627" cy="5052240"/>
          </a:xfrm>
        </p:spPr>
        <p:txBody>
          <a:bodyPr>
            <a:noAutofit/>
          </a:bodyPr>
          <a:lstStyle/>
          <a:p>
            <a:pPr algn="just">
              <a:buFont typeface="Wingdings" panose="05000000000000000000" pitchFamily="2" charset="2"/>
              <a:buChar char="Ø"/>
            </a:pPr>
            <a:r>
              <a:rPr lang="es-MX" dirty="0"/>
              <a:t>Solo hace faltar insertar un </a:t>
            </a:r>
            <a:r>
              <a:rPr lang="es-MX" dirty="0" err="1"/>
              <a:t>check</a:t>
            </a:r>
            <a:r>
              <a:rPr lang="es-MX" dirty="0"/>
              <a:t> para evidenciar que las actividades están supervisadas y se cuenta con evidencia de ello.</a:t>
            </a:r>
          </a:p>
          <a:p>
            <a:pPr marL="0" indent="0" algn="just">
              <a:buNone/>
            </a:pPr>
            <a:endParaRPr lang="es-MX" dirty="0" smtClean="0"/>
          </a:p>
          <a:p>
            <a:pPr algn="just">
              <a:buFont typeface="Wingdings" panose="05000000000000000000" pitchFamily="2" charset="2"/>
              <a:buChar char="Ø"/>
            </a:pPr>
            <a:r>
              <a:rPr lang="es-MX" dirty="0" smtClean="0"/>
              <a:t>Se </a:t>
            </a:r>
            <a:r>
              <a:rPr lang="es-MX" dirty="0"/>
              <a:t>debe compartir la información acerca de los contratistas mayores, a efecto de que la coordinación se cerciore de la marcha de las obras, su entrega y su mantenimiento sean acordes a lo establecido en un inicio.</a:t>
            </a:r>
          </a:p>
        </p:txBody>
      </p:sp>
    </p:spTree>
    <p:extLst>
      <p:ext uri="{BB962C8B-B14F-4D97-AF65-F5344CB8AC3E}">
        <p14:creationId xmlns:p14="http://schemas.microsoft.com/office/powerpoint/2010/main" val="22847540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60892" y="1100856"/>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77164" y="1556792"/>
            <a:ext cx="4786344" cy="5193112"/>
          </a:xfrm>
        </p:spPr>
        <p:txBody>
          <a:bodyPr>
            <a:noAutofit/>
          </a:bodyPr>
          <a:lstStyle/>
          <a:p>
            <a:pPr algn="just">
              <a:buFont typeface="Wingdings" panose="05000000000000000000" pitchFamily="2" charset="2"/>
              <a:buChar char="Ø"/>
            </a:pPr>
            <a:r>
              <a:rPr lang="es-MX" dirty="0"/>
              <a:t>Los bienes muebles, utensilios y herramental utilizados en las áreas de mantenimiento, transporte, servicio médico, cafetería, limpieza y valet parking; no están debidamente inventariados, así como la vigilancia que se </a:t>
            </a:r>
            <a:r>
              <a:rPr lang="es-MX" dirty="0" smtClean="0"/>
              <a:t>ejerce </a:t>
            </a:r>
            <a:r>
              <a:rPr lang="es-MX" dirty="0"/>
              <a:t>sobre medicamentos y alimentos no observan control en caducidades y manejo de desecho.</a:t>
            </a:r>
          </a:p>
          <a:p>
            <a:pPr marL="0" indent="0">
              <a:buNone/>
            </a:pPr>
            <a:endParaRPr lang="es-MX" dirty="0"/>
          </a:p>
        </p:txBody>
      </p:sp>
      <p:sp>
        <p:nvSpPr>
          <p:cNvPr id="5" name="Marcador de texto 4"/>
          <p:cNvSpPr>
            <a:spLocks noGrp="1"/>
          </p:cNvSpPr>
          <p:nvPr>
            <p:ph type="body" sz="quarter" idx="3"/>
          </p:nvPr>
        </p:nvSpPr>
        <p:spPr>
          <a:xfrm>
            <a:off x="6557350" y="1100856"/>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400516" y="1551360"/>
            <a:ext cx="4942627" cy="5052240"/>
          </a:xfrm>
        </p:spPr>
        <p:txBody>
          <a:bodyPr>
            <a:noAutofit/>
          </a:bodyPr>
          <a:lstStyle/>
          <a:p>
            <a:pPr algn="just">
              <a:buFont typeface="Wingdings" panose="05000000000000000000" pitchFamily="2" charset="2"/>
              <a:buChar char="Ø"/>
            </a:pPr>
            <a:r>
              <a:rPr lang="es-MX" dirty="0"/>
              <a:t>Levantar Inventarios de los bienes muebles, utensilios y herramental y con el apoyo de la coordinación de Sistemas implantar un control de existencias que permita conocer a detalle cantidad, descripción, estado, ubicación y personal responsable de estos activos; así como constituir formatos que controlen la caducidad y el desecho en medicamentos y alimentos.</a:t>
            </a:r>
          </a:p>
        </p:txBody>
      </p:sp>
    </p:spTree>
    <p:extLst>
      <p:ext uri="{BB962C8B-B14F-4D97-AF65-F5344CB8AC3E}">
        <p14:creationId xmlns:p14="http://schemas.microsoft.com/office/powerpoint/2010/main" val="16806953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560892" y="1100856"/>
            <a:ext cx="4818888" cy="345208"/>
          </a:xfrm>
        </p:spPr>
        <p:txBody>
          <a:bodyPr/>
          <a:lstStyle/>
          <a:p>
            <a:pPr algn="ctr"/>
            <a:r>
              <a:rPr lang="es-MX" b="1" dirty="0" smtClean="0">
                <a:solidFill>
                  <a:srgbClr val="0070C0"/>
                </a:solidFill>
              </a:rPr>
              <a:t>OBSERVACION</a:t>
            </a:r>
            <a:endParaRPr lang="es-MX" b="1" dirty="0">
              <a:solidFill>
                <a:srgbClr val="0070C0"/>
              </a:solidFill>
            </a:endParaRPr>
          </a:p>
        </p:txBody>
      </p:sp>
      <p:sp>
        <p:nvSpPr>
          <p:cNvPr id="4" name="Marcador de contenido 3"/>
          <p:cNvSpPr>
            <a:spLocks noGrp="1"/>
          </p:cNvSpPr>
          <p:nvPr>
            <p:ph sz="half" idx="2"/>
          </p:nvPr>
        </p:nvSpPr>
        <p:spPr>
          <a:xfrm>
            <a:off x="1577164" y="1556792"/>
            <a:ext cx="4786344" cy="5193112"/>
          </a:xfrm>
        </p:spPr>
        <p:txBody>
          <a:bodyPr>
            <a:noAutofit/>
          </a:bodyPr>
          <a:lstStyle/>
          <a:p>
            <a:pPr algn="just">
              <a:buFont typeface="Wingdings" panose="05000000000000000000" pitchFamily="2" charset="2"/>
              <a:buChar char="Ø"/>
            </a:pPr>
            <a:r>
              <a:rPr lang="es-MX" dirty="0"/>
              <a:t>Los formatos (sugerencias, quejas y felicitaciones) que son útiles para medir la eficiencia así como la perspectiva con la que los usuarios de los servicios los aprecian, debe extenderse a cada área de la coordinación</a:t>
            </a:r>
            <a:r>
              <a:rPr lang="es-MX" dirty="0" smtClean="0"/>
              <a:t>.</a:t>
            </a:r>
            <a:endParaRPr lang="es-MX" dirty="0"/>
          </a:p>
        </p:txBody>
      </p:sp>
      <p:sp>
        <p:nvSpPr>
          <p:cNvPr id="5" name="Marcador de texto 4"/>
          <p:cNvSpPr>
            <a:spLocks noGrp="1"/>
          </p:cNvSpPr>
          <p:nvPr>
            <p:ph type="body" sz="quarter" idx="3"/>
          </p:nvPr>
        </p:nvSpPr>
        <p:spPr>
          <a:xfrm>
            <a:off x="6557350" y="1100856"/>
            <a:ext cx="4818888" cy="345208"/>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400516" y="1551360"/>
            <a:ext cx="4942627" cy="5052240"/>
          </a:xfrm>
        </p:spPr>
        <p:txBody>
          <a:bodyPr>
            <a:noAutofit/>
          </a:bodyPr>
          <a:lstStyle/>
          <a:p>
            <a:pPr algn="just">
              <a:buFont typeface="Wingdings" panose="05000000000000000000" pitchFamily="2" charset="2"/>
              <a:buChar char="Ø"/>
            </a:pPr>
            <a:r>
              <a:rPr lang="es-MX" dirty="0"/>
              <a:t>Elaborar controles que permitan conocer la opinión de usuarios de servicios, mismos que se lleven con alguna periodicidad, evaluación de resultados y seguimiento.</a:t>
            </a:r>
          </a:p>
        </p:txBody>
      </p:sp>
    </p:spTree>
    <p:extLst>
      <p:ext uri="{BB962C8B-B14F-4D97-AF65-F5344CB8AC3E}">
        <p14:creationId xmlns:p14="http://schemas.microsoft.com/office/powerpoint/2010/main" val="3990344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a:r>
              <a:rPr lang="es-MX" b="1" dirty="0" smtClean="0">
                <a:solidFill>
                  <a:srgbClr val="0070C0"/>
                </a:solidFill>
              </a:rPr>
              <a:t>La Dirección Administración </a:t>
            </a:r>
            <a:r>
              <a:rPr lang="es-MX" b="1" dirty="0">
                <a:solidFill>
                  <a:srgbClr val="0070C0"/>
                </a:solidFill>
              </a:rPr>
              <a:t>y </a:t>
            </a:r>
            <a:r>
              <a:rPr lang="es-MX" b="1" dirty="0" smtClean="0">
                <a:solidFill>
                  <a:srgbClr val="0070C0"/>
                </a:solidFill>
              </a:rPr>
              <a:t>Finanzas</a:t>
            </a:r>
            <a:endParaRPr lang="es-ES" b="1" dirty="0">
              <a:solidFill>
                <a:srgbClr val="0070C0"/>
              </a:solidFill>
            </a:endParaRPr>
          </a:p>
        </p:txBody>
      </p:sp>
      <p:sp>
        <p:nvSpPr>
          <p:cNvPr id="14" name="Marcador de posición de contenido 13"/>
          <p:cNvSpPr>
            <a:spLocks noGrp="1"/>
          </p:cNvSpPr>
          <p:nvPr>
            <p:ph idx="1"/>
          </p:nvPr>
        </p:nvSpPr>
        <p:spPr>
          <a:xfrm>
            <a:off x="1413892" y="1628800"/>
            <a:ext cx="9782801" cy="4853136"/>
          </a:xfrm>
        </p:spPr>
        <p:txBody>
          <a:bodyPr rtlCol="0"/>
          <a:lstStyle/>
          <a:p>
            <a:pPr>
              <a:buFont typeface="Wingdings" panose="05000000000000000000" pitchFamily="2" charset="2"/>
              <a:buChar char="Ø"/>
            </a:pPr>
            <a:r>
              <a:rPr lang="es-MX" b="1" dirty="0" smtClean="0"/>
              <a:t>Se integra principalmente </a:t>
            </a:r>
            <a:r>
              <a:rPr lang="es-MX" b="1" dirty="0"/>
              <a:t>de tres </a:t>
            </a:r>
            <a:r>
              <a:rPr lang="es-MX" b="1" dirty="0" smtClean="0"/>
              <a:t>coordinaciones</a:t>
            </a:r>
            <a:r>
              <a:rPr lang="es-MX" dirty="0" smtClean="0"/>
              <a:t>:</a:t>
            </a:r>
          </a:p>
          <a:p>
            <a:pPr lvl="1">
              <a:buFont typeface="Arial" panose="020B0604020202020204" pitchFamily="34" charset="0"/>
              <a:buChar char="•"/>
            </a:pPr>
            <a:r>
              <a:rPr lang="es-ES" b="1" dirty="0" smtClean="0"/>
              <a:t>Coordinación de Finanzas</a:t>
            </a:r>
          </a:p>
          <a:p>
            <a:pPr lvl="1">
              <a:buFont typeface="Arial" panose="020B0604020202020204" pitchFamily="34" charset="0"/>
              <a:buChar char="•"/>
            </a:pPr>
            <a:r>
              <a:rPr lang="es-ES" b="1" dirty="0" smtClean="0"/>
              <a:t>Coordinación de Servicios Generales </a:t>
            </a:r>
          </a:p>
          <a:p>
            <a:pPr lvl="1">
              <a:buFont typeface="Arial" panose="020B0604020202020204" pitchFamily="34" charset="0"/>
              <a:buChar char="•"/>
            </a:pPr>
            <a:r>
              <a:rPr lang="es-ES" b="1" dirty="0" smtClean="0"/>
              <a:t>Coordinación de </a:t>
            </a:r>
            <a:r>
              <a:rPr lang="es-ES" b="1" dirty="0" smtClean="0"/>
              <a:t>Administración y tesorería</a:t>
            </a:r>
            <a:endParaRPr lang="es-ES" b="1" dirty="0" smtClean="0"/>
          </a:p>
          <a:p>
            <a:pPr>
              <a:buFont typeface="Wingdings" panose="05000000000000000000" pitchFamily="2" charset="2"/>
              <a:buChar char="Ø"/>
            </a:pPr>
            <a:r>
              <a:rPr lang="es-ES" b="1" dirty="0"/>
              <a:t>Una más de carácter Externo: </a:t>
            </a:r>
            <a:endParaRPr lang="es-ES" b="1" dirty="0" smtClean="0"/>
          </a:p>
          <a:p>
            <a:pPr lvl="1">
              <a:buFont typeface="Arial" panose="020B0604020202020204" pitchFamily="34" charset="0"/>
              <a:buChar char="•"/>
            </a:pPr>
            <a:r>
              <a:rPr lang="es-MX" b="1" dirty="0" smtClean="0"/>
              <a:t>Coordinación </a:t>
            </a:r>
            <a:r>
              <a:rPr lang="es-MX" b="1" dirty="0"/>
              <a:t>de </a:t>
            </a:r>
            <a:r>
              <a:rPr lang="es-MX" b="1" dirty="0" smtClean="0"/>
              <a:t>Sistemas</a:t>
            </a:r>
          </a:p>
          <a:p>
            <a:pPr lvl="1">
              <a:buFont typeface="Arial" panose="020B0604020202020204" pitchFamily="34" charset="0"/>
              <a:buChar char="•"/>
            </a:pPr>
            <a:r>
              <a:rPr lang="es-MX" b="1" dirty="0" smtClean="0"/>
              <a:t>Asesores </a:t>
            </a:r>
            <a:r>
              <a:rPr lang="es-MX" b="1" dirty="0"/>
              <a:t>legales </a:t>
            </a:r>
            <a:r>
              <a:rPr lang="es-MX" b="1" dirty="0" smtClean="0"/>
              <a:t> </a:t>
            </a:r>
          </a:p>
          <a:p>
            <a:pPr lvl="1">
              <a:buFont typeface="Arial" panose="020B0604020202020204" pitchFamily="34" charset="0"/>
              <a:buChar char="•"/>
            </a:pPr>
            <a:r>
              <a:rPr lang="es-MX" b="1" dirty="0" smtClean="0"/>
              <a:t>Auditores externos</a:t>
            </a:r>
          </a:p>
          <a:p>
            <a:pPr>
              <a:buFont typeface="Wingdings" panose="05000000000000000000" pitchFamily="2" charset="2"/>
              <a:buChar char="Ø"/>
            </a:pPr>
            <a:r>
              <a:rPr lang="es-MX" b="1" dirty="0" smtClean="0"/>
              <a:t>Interrelación con Recursos Humanos</a:t>
            </a:r>
          </a:p>
          <a:p>
            <a:pPr marL="365760" lvl="1" indent="0">
              <a:buNone/>
            </a:pPr>
            <a:endParaRPr lang="es-ES" b="1" dirty="0"/>
          </a:p>
        </p:txBody>
      </p:sp>
      <p:sp>
        <p:nvSpPr>
          <p:cNvPr id="5" name="AutoShape 4" descr="Resultado de imagen para direccion administrativa y financier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668" y="2420888"/>
            <a:ext cx="2592288" cy="2416540"/>
          </a:xfrm>
          <a:prstGeom prst="rect">
            <a:avLst/>
          </a:prstGeom>
        </p:spPr>
      </p:pic>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593437" y="177801"/>
            <a:ext cx="9685552" cy="1018952"/>
          </a:xfrm>
        </p:spPr>
        <p:txBody>
          <a:bodyPr>
            <a:normAutofit fontScale="90000"/>
          </a:bodyPr>
          <a:lstStyle/>
          <a:p>
            <a:pPr algn="ctr"/>
            <a:r>
              <a:rPr lang="es-ES" b="1" dirty="0">
                <a:solidFill>
                  <a:srgbClr val="0070C0"/>
                </a:solidFill>
              </a:rPr>
              <a:t>Transición de la entrega recepción del puesto Coordinador de Finanzas</a:t>
            </a:r>
            <a:endParaRPr lang="es-MX" dirty="0"/>
          </a:p>
        </p:txBody>
      </p:sp>
      <p:sp>
        <p:nvSpPr>
          <p:cNvPr id="7" name="Marcador de contenido 6"/>
          <p:cNvSpPr>
            <a:spLocks noGrp="1"/>
          </p:cNvSpPr>
          <p:nvPr>
            <p:ph idx="1"/>
          </p:nvPr>
        </p:nvSpPr>
        <p:spPr>
          <a:xfrm>
            <a:off x="1593436" y="1196753"/>
            <a:ext cx="9782801" cy="5400599"/>
          </a:xfrm>
        </p:spPr>
        <p:txBody>
          <a:bodyPr>
            <a:normAutofit lnSpcReduction="10000"/>
          </a:bodyPr>
          <a:lstStyle/>
          <a:p>
            <a:pPr marL="0" indent="0" algn="just">
              <a:buNone/>
            </a:pPr>
            <a:r>
              <a:rPr lang="es-MX" dirty="0"/>
              <a:t>La colaboración que sostuve en la entrega recepción del puesto de coordinación de Finanzas, se llevó a cabo sin dilación alguna; el acta correspondiente y los anexos respectivos fueron preparados y firmados por las partes, no hubo notas al calce u observaciones de inconformidad de las partes.</a:t>
            </a:r>
          </a:p>
          <a:p>
            <a:pPr marL="0" indent="0" algn="just">
              <a:buNone/>
            </a:pPr>
            <a:endParaRPr lang="es-MX" dirty="0"/>
          </a:p>
          <a:p>
            <a:pPr marL="0" indent="0" algn="just">
              <a:buNone/>
            </a:pPr>
            <a:r>
              <a:rPr lang="es-MX" dirty="0"/>
              <a:t>El proceso de transición, se llevó del 18 al 28 de febrero pasado, a este respecto considero que el tiempo de inducción no fue suficiente, debido a la magnitud y la diversidad de operaciones que se observan; independientemente de lo anterior y las circunstancias presentadas, la conversión se está llevando a cabo y pronto se concretara</a:t>
            </a: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pPr algn="ctr"/>
            <a:r>
              <a:rPr lang="es-ES" sz="3200" b="1" dirty="0" smtClean="0">
                <a:solidFill>
                  <a:srgbClr val="0070C0"/>
                </a:solidFill>
              </a:rPr>
              <a:t>Información de la Coordinación </a:t>
            </a:r>
            <a:br>
              <a:rPr lang="es-ES" sz="3200" b="1" dirty="0" smtClean="0">
                <a:solidFill>
                  <a:srgbClr val="0070C0"/>
                </a:solidFill>
              </a:rPr>
            </a:br>
            <a:r>
              <a:rPr lang="es-ES" sz="3200" b="1" dirty="0" smtClean="0">
                <a:solidFill>
                  <a:srgbClr val="0070C0"/>
                </a:solidFill>
              </a:rPr>
              <a:t>de </a:t>
            </a:r>
            <a:r>
              <a:rPr lang="es-ES" sz="3200" b="1" dirty="0">
                <a:solidFill>
                  <a:srgbClr val="0070C0"/>
                </a:solidFill>
              </a:rPr>
              <a:t>Finanzas</a:t>
            </a:r>
            <a:endParaRPr lang="es-MX" sz="3200" dirty="0"/>
          </a:p>
        </p:txBody>
      </p:sp>
      <p:sp>
        <p:nvSpPr>
          <p:cNvPr id="2" name="Marcador de texto 1"/>
          <p:cNvSpPr>
            <a:spLocks noGrp="1"/>
          </p:cNvSpPr>
          <p:nvPr>
            <p:ph type="body" idx="1"/>
          </p:nvPr>
        </p:nvSpPr>
        <p:spPr>
          <a:xfrm>
            <a:off x="1593436" y="1499616"/>
            <a:ext cx="4818888" cy="417216"/>
          </a:xfrm>
        </p:spPr>
        <p:txBody>
          <a:bodyPr/>
          <a:lstStyle/>
          <a:p>
            <a:pPr algn="ctr"/>
            <a:r>
              <a:rPr lang="es-MX" b="1" dirty="0" smtClean="0">
                <a:solidFill>
                  <a:srgbClr val="0070C0"/>
                </a:solidFill>
              </a:rPr>
              <a:t>Observación</a:t>
            </a:r>
            <a:endParaRPr lang="es-MX" b="1" dirty="0">
              <a:solidFill>
                <a:srgbClr val="0070C0"/>
              </a:solidFill>
            </a:endParaRPr>
          </a:p>
        </p:txBody>
      </p:sp>
      <p:sp>
        <p:nvSpPr>
          <p:cNvPr id="7" name="Marcador de contenido 6"/>
          <p:cNvSpPr>
            <a:spLocks noGrp="1"/>
          </p:cNvSpPr>
          <p:nvPr>
            <p:ph sz="half" idx="2"/>
          </p:nvPr>
        </p:nvSpPr>
        <p:spPr>
          <a:xfrm>
            <a:off x="1593436" y="1998812"/>
            <a:ext cx="4814586" cy="4173388"/>
          </a:xfrm>
        </p:spPr>
        <p:txBody>
          <a:bodyPr>
            <a:normAutofit/>
          </a:bodyPr>
          <a:lstStyle/>
          <a:p>
            <a:pPr algn="just">
              <a:buFont typeface="Wingdings" panose="05000000000000000000" pitchFamily="2" charset="2"/>
              <a:buChar char="Ø"/>
            </a:pPr>
            <a:r>
              <a:rPr lang="es-MX" sz="2400" dirty="0"/>
              <a:t>S</a:t>
            </a:r>
            <a:r>
              <a:rPr lang="es-MX" sz="2400" dirty="0" smtClean="0"/>
              <a:t>e </a:t>
            </a:r>
            <a:r>
              <a:rPr lang="es-MX" sz="2400" dirty="0"/>
              <a:t>caracteriza por reportes </a:t>
            </a:r>
            <a:r>
              <a:rPr lang="es-MX" sz="2400" dirty="0" smtClean="0"/>
              <a:t>financieros, contables, </a:t>
            </a:r>
            <a:r>
              <a:rPr lang="es-MX" sz="2400" dirty="0"/>
              <a:t>de </a:t>
            </a:r>
            <a:r>
              <a:rPr lang="es-MX" sz="2400" dirty="0" smtClean="0"/>
              <a:t>presupuestos, </a:t>
            </a:r>
            <a:r>
              <a:rPr lang="es-MX" sz="2400" dirty="0"/>
              <a:t>su formulación y entrega se lleva a cabo de acuerdo a sus plazos</a:t>
            </a:r>
            <a:r>
              <a:rPr lang="es-MX" sz="2400" dirty="0" smtClean="0"/>
              <a:t>. </a:t>
            </a:r>
            <a:r>
              <a:rPr lang="es-MX" dirty="0"/>
              <a:t>Debo indicar que debido al recién cambio en el titular de esta coordinación, se encuentra en un periodo de adaptación y por consiguiente no ha presentado la debida regularidad en la información.</a:t>
            </a:r>
          </a:p>
          <a:p>
            <a:pPr marL="0" indent="0" algn="just">
              <a:buNone/>
            </a:pPr>
            <a:endParaRPr lang="es-MX" sz="2400" dirty="0" smtClean="0"/>
          </a:p>
          <a:p>
            <a:pPr lvl="1" algn="just">
              <a:buFont typeface="Wingdings" panose="05000000000000000000" pitchFamily="2" charset="2"/>
              <a:buChar char="Ø"/>
            </a:pPr>
            <a:endParaRPr lang="es-MX" sz="2200" dirty="0" smtClean="0"/>
          </a:p>
          <a:p>
            <a:pPr algn="just">
              <a:buFont typeface="Wingdings" panose="05000000000000000000" pitchFamily="2" charset="2"/>
              <a:buChar char="Ø"/>
            </a:pPr>
            <a:endParaRPr lang="es-MX" dirty="0"/>
          </a:p>
        </p:txBody>
      </p:sp>
      <p:sp>
        <p:nvSpPr>
          <p:cNvPr id="4" name="Marcador de texto 3"/>
          <p:cNvSpPr>
            <a:spLocks noGrp="1"/>
          </p:cNvSpPr>
          <p:nvPr>
            <p:ph type="body" sz="quarter" idx="3"/>
          </p:nvPr>
        </p:nvSpPr>
        <p:spPr>
          <a:xfrm>
            <a:off x="6557349" y="1499616"/>
            <a:ext cx="4818888" cy="417216"/>
          </a:xfrm>
        </p:spPr>
        <p:txBody>
          <a:bodyPr/>
          <a:lstStyle/>
          <a:p>
            <a:pPr algn="ctr"/>
            <a:r>
              <a:rPr lang="es-MX" b="1" dirty="0" smtClean="0">
                <a:solidFill>
                  <a:srgbClr val="0070C0"/>
                </a:solidFill>
              </a:rPr>
              <a:t>sugerencia</a:t>
            </a:r>
            <a:endParaRPr lang="es-MX" b="1" dirty="0">
              <a:solidFill>
                <a:srgbClr val="0070C0"/>
              </a:solidFill>
            </a:endParaRPr>
          </a:p>
        </p:txBody>
      </p:sp>
      <p:sp>
        <p:nvSpPr>
          <p:cNvPr id="5" name="Marcador de contenido 4"/>
          <p:cNvSpPr>
            <a:spLocks noGrp="1"/>
          </p:cNvSpPr>
          <p:nvPr>
            <p:ph sz="quarter" idx="4"/>
          </p:nvPr>
        </p:nvSpPr>
        <p:spPr>
          <a:xfrm>
            <a:off x="6557349" y="1998811"/>
            <a:ext cx="4818888" cy="4171357"/>
          </a:xfrm>
        </p:spPr>
        <p:txBody>
          <a:bodyPr>
            <a:normAutofit/>
          </a:bodyPr>
          <a:lstStyle/>
          <a:p>
            <a:pPr algn="just">
              <a:buFont typeface="Wingdings" panose="05000000000000000000" pitchFamily="2" charset="2"/>
              <a:buChar char="Ø"/>
            </a:pPr>
            <a:r>
              <a:rPr lang="es-MX" dirty="0" smtClean="0"/>
              <a:t>Se </a:t>
            </a:r>
            <a:r>
              <a:rPr lang="es-MX" dirty="0"/>
              <a:t>debe dar seguimiento a la debida inducción del coordinador de Finanzas, así </a:t>
            </a:r>
            <a:r>
              <a:rPr lang="es-MX" dirty="0" smtClean="0"/>
              <a:t>como vigilar que las otras coordinaciones coadyuven en el proceso.</a:t>
            </a:r>
            <a:endParaRPr lang="es-MX" dirty="0"/>
          </a:p>
          <a:p>
            <a:pPr algn="just">
              <a:buFont typeface="Wingdings" panose="05000000000000000000" pitchFamily="2" charset="2"/>
              <a:buChar char="Ø"/>
            </a:pPr>
            <a:endParaRPr lang="es-MX" dirty="0"/>
          </a:p>
          <a:p>
            <a:pPr algn="just">
              <a:buFont typeface="Wingdings" panose="05000000000000000000" pitchFamily="2" charset="2"/>
              <a:buChar char="Ø"/>
            </a:pPr>
            <a:endParaRPr lang="es-MX" dirty="0"/>
          </a:p>
        </p:txBody>
      </p:sp>
    </p:spTree>
    <p:extLst>
      <p:ext uri="{BB962C8B-B14F-4D97-AF65-F5344CB8AC3E}">
        <p14:creationId xmlns:p14="http://schemas.microsoft.com/office/powerpoint/2010/main" val="1359790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3436" y="15167"/>
            <a:ext cx="9782801" cy="1239837"/>
          </a:xfrm>
        </p:spPr>
        <p:txBody>
          <a:bodyPr rtlCol="0">
            <a:normAutofit/>
          </a:bodyPr>
          <a:lstStyle/>
          <a:p>
            <a:pPr algn="ctr" rtl="0"/>
            <a:r>
              <a:rPr lang="es-ES" sz="3200" b="1" dirty="0" smtClean="0">
                <a:solidFill>
                  <a:srgbClr val="0070C0"/>
                </a:solidFill>
              </a:rPr>
              <a:t>Análisis de Puestos</a:t>
            </a:r>
            <a:endParaRPr lang="es-ES" sz="3200" b="1" dirty="0">
              <a:solidFill>
                <a:srgbClr val="0070C0"/>
              </a:solidFill>
            </a:endParaRPr>
          </a:p>
        </p:txBody>
      </p:sp>
      <p:sp>
        <p:nvSpPr>
          <p:cNvPr id="4" name="Marcador de texto 3"/>
          <p:cNvSpPr>
            <a:spLocks noGrp="1"/>
          </p:cNvSpPr>
          <p:nvPr>
            <p:ph type="body" idx="1"/>
          </p:nvPr>
        </p:nvSpPr>
        <p:spPr>
          <a:xfrm>
            <a:off x="1593436" y="1499616"/>
            <a:ext cx="4818888" cy="489224"/>
          </a:xfrm>
        </p:spPr>
        <p:txBody>
          <a:bodyPr/>
          <a:lstStyle/>
          <a:p>
            <a:pPr algn="ctr"/>
            <a:r>
              <a:rPr lang="es-MX" b="1" dirty="0" smtClean="0">
                <a:solidFill>
                  <a:srgbClr val="0070C0"/>
                </a:solidFill>
              </a:rPr>
              <a:t>observación</a:t>
            </a:r>
            <a:endParaRPr lang="es-MX" b="1" dirty="0">
              <a:solidFill>
                <a:srgbClr val="0070C0"/>
              </a:solidFill>
            </a:endParaRPr>
          </a:p>
        </p:txBody>
      </p:sp>
      <p:sp>
        <p:nvSpPr>
          <p:cNvPr id="3" name="Marcador de contenido 2"/>
          <p:cNvSpPr>
            <a:spLocks noGrp="1"/>
          </p:cNvSpPr>
          <p:nvPr>
            <p:ph sz="half" idx="2"/>
          </p:nvPr>
        </p:nvSpPr>
        <p:spPr>
          <a:xfrm>
            <a:off x="1593436" y="1988840"/>
            <a:ext cx="4814586" cy="4392488"/>
          </a:xfrm>
        </p:spPr>
        <p:txBody>
          <a:bodyPr>
            <a:normAutofit/>
          </a:bodyPr>
          <a:lstStyle/>
          <a:p>
            <a:pPr algn="just">
              <a:buFont typeface="Wingdings" panose="05000000000000000000" pitchFamily="2" charset="2"/>
              <a:buChar char="Ø"/>
            </a:pPr>
            <a:r>
              <a:rPr lang="es-MX" dirty="0"/>
              <a:t>Solicite a los coordinadores de Finanzas, de Servicios Generales y de Administración, me proporcionaran relaciones de sus subalternos indicando las actividades que </a:t>
            </a:r>
            <a:r>
              <a:rPr lang="es-MX" dirty="0" smtClean="0"/>
              <a:t>realizan.</a:t>
            </a:r>
          </a:p>
          <a:p>
            <a:pPr algn="just">
              <a:buFont typeface="Wingdings" panose="05000000000000000000" pitchFamily="2" charset="2"/>
              <a:buChar char="Ø"/>
            </a:pPr>
            <a:r>
              <a:rPr lang="es-MX" dirty="0"/>
              <a:t>Las actividades desarrolladas por cada puesto, abarcan sus ámbitos de gestión y los objetivos de su creación son cumplidos de tal manera que su funcionabilidad está </a:t>
            </a:r>
            <a:r>
              <a:rPr lang="es-MX" dirty="0" smtClean="0"/>
              <a:t>presente.</a:t>
            </a:r>
          </a:p>
        </p:txBody>
      </p:sp>
      <p:sp>
        <p:nvSpPr>
          <p:cNvPr id="5" name="Marcador de texto 4"/>
          <p:cNvSpPr>
            <a:spLocks noGrp="1"/>
          </p:cNvSpPr>
          <p:nvPr>
            <p:ph type="body" sz="quarter" idx="3"/>
          </p:nvPr>
        </p:nvSpPr>
        <p:spPr>
          <a:xfrm>
            <a:off x="6557349" y="1499616"/>
            <a:ext cx="4818888" cy="489224"/>
          </a:xfrm>
        </p:spPr>
        <p:txBody>
          <a:bodyPr/>
          <a:lstStyle/>
          <a:p>
            <a:pPr algn="ctr"/>
            <a:r>
              <a:rPr lang="es-MX" b="1" dirty="0" smtClean="0">
                <a:solidFill>
                  <a:srgbClr val="0070C0"/>
                </a:solidFill>
              </a:rPr>
              <a:t>sugerencia</a:t>
            </a:r>
            <a:endParaRPr lang="es-MX" b="1" dirty="0">
              <a:solidFill>
                <a:srgbClr val="0070C0"/>
              </a:solidFill>
            </a:endParaRPr>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algn="ctr" rtl="0"/>
            <a:r>
              <a:rPr lang="es-ES" sz="3200" b="1" dirty="0" smtClean="0">
                <a:solidFill>
                  <a:srgbClr val="0070C0"/>
                </a:solidFill>
              </a:rPr>
              <a:t>Análisis de Puestos</a:t>
            </a:r>
            <a:endParaRPr lang="es-ES" sz="3200" b="1" dirty="0">
              <a:solidFill>
                <a:srgbClr val="0070C0"/>
              </a:solidFill>
            </a:endParaRPr>
          </a:p>
        </p:txBody>
      </p:sp>
      <p:sp>
        <p:nvSpPr>
          <p:cNvPr id="4" name="Marcador de texto 3"/>
          <p:cNvSpPr>
            <a:spLocks noGrp="1"/>
          </p:cNvSpPr>
          <p:nvPr>
            <p:ph type="body" idx="1"/>
          </p:nvPr>
        </p:nvSpPr>
        <p:spPr>
          <a:xfrm>
            <a:off x="1593436" y="1499616"/>
            <a:ext cx="4818888" cy="489224"/>
          </a:xfrm>
        </p:spPr>
        <p:txBody>
          <a:bodyPr/>
          <a:lstStyle/>
          <a:p>
            <a:pPr algn="ctr"/>
            <a:r>
              <a:rPr lang="es-MX" b="1" dirty="0" smtClean="0">
                <a:solidFill>
                  <a:srgbClr val="0070C0"/>
                </a:solidFill>
              </a:rPr>
              <a:t>observación</a:t>
            </a:r>
            <a:endParaRPr lang="es-MX" b="1" dirty="0">
              <a:solidFill>
                <a:srgbClr val="0070C0"/>
              </a:solidFill>
            </a:endParaRPr>
          </a:p>
        </p:txBody>
      </p:sp>
      <p:sp>
        <p:nvSpPr>
          <p:cNvPr id="3" name="Marcador de contenido 2"/>
          <p:cNvSpPr>
            <a:spLocks noGrp="1"/>
          </p:cNvSpPr>
          <p:nvPr>
            <p:ph sz="half" idx="2"/>
          </p:nvPr>
        </p:nvSpPr>
        <p:spPr>
          <a:xfrm>
            <a:off x="1593436" y="1988840"/>
            <a:ext cx="4814586" cy="4680520"/>
          </a:xfrm>
        </p:spPr>
        <p:txBody>
          <a:bodyPr>
            <a:normAutofit fontScale="92500"/>
          </a:bodyPr>
          <a:lstStyle/>
          <a:p>
            <a:pPr algn="just">
              <a:buFont typeface="Wingdings" panose="05000000000000000000" pitchFamily="2" charset="2"/>
              <a:buChar char="Ø"/>
            </a:pPr>
            <a:r>
              <a:rPr lang="es-MX" dirty="0"/>
              <a:t>No se han elaborado e implantado manuales operativos en las coordinaciones, que permitan medir el grado de suficiencia en el desarrollo de las actividades efectuadas</a:t>
            </a:r>
            <a:r>
              <a:rPr lang="es-MX" dirty="0" smtClean="0"/>
              <a:t>.</a:t>
            </a:r>
          </a:p>
          <a:p>
            <a:pPr algn="just">
              <a:buFont typeface="Wingdings" panose="05000000000000000000" pitchFamily="2" charset="2"/>
              <a:buChar char="Ø"/>
            </a:pPr>
            <a:endParaRPr lang="es-MX" dirty="0"/>
          </a:p>
          <a:p>
            <a:pPr algn="just">
              <a:buFont typeface="Wingdings" panose="05000000000000000000" pitchFamily="2" charset="2"/>
              <a:buChar char="Ø"/>
            </a:pPr>
            <a:r>
              <a:rPr lang="es-MX" dirty="0"/>
              <a:t>Las actividades llevadas a cabo por las coordinaciones son perfectibles, los controles que se tienen para evidenciar los trabajos realizados, pueden ser enriquecidos para optimizar sus resultados</a:t>
            </a:r>
            <a:r>
              <a:rPr lang="es-MX" dirty="0" smtClean="0"/>
              <a:t>.</a:t>
            </a:r>
            <a:endParaRPr lang="es-MX" dirty="0"/>
          </a:p>
        </p:txBody>
      </p:sp>
      <p:sp>
        <p:nvSpPr>
          <p:cNvPr id="5" name="Marcador de texto 4"/>
          <p:cNvSpPr>
            <a:spLocks noGrp="1"/>
          </p:cNvSpPr>
          <p:nvPr>
            <p:ph type="body" sz="quarter" idx="3"/>
          </p:nvPr>
        </p:nvSpPr>
        <p:spPr>
          <a:xfrm>
            <a:off x="6557349" y="1499616"/>
            <a:ext cx="4818888" cy="489224"/>
          </a:xfrm>
        </p:spPr>
        <p:txBody>
          <a:bodyPr/>
          <a:lstStyle/>
          <a:p>
            <a:pPr algn="ctr"/>
            <a:r>
              <a:rPr lang="es-MX" b="1" dirty="0" smtClean="0">
                <a:solidFill>
                  <a:srgbClr val="0070C0"/>
                </a:solidFill>
              </a:rPr>
              <a:t>sugerencia</a:t>
            </a:r>
            <a:endParaRPr lang="es-MX" b="1" dirty="0">
              <a:solidFill>
                <a:srgbClr val="0070C0"/>
              </a:solidFill>
            </a:endParaRPr>
          </a:p>
        </p:txBody>
      </p:sp>
      <p:sp>
        <p:nvSpPr>
          <p:cNvPr id="6" name="Marcador de contenido 5"/>
          <p:cNvSpPr>
            <a:spLocks noGrp="1"/>
          </p:cNvSpPr>
          <p:nvPr>
            <p:ph sz="quarter" idx="4"/>
          </p:nvPr>
        </p:nvSpPr>
        <p:spPr>
          <a:xfrm>
            <a:off x="6557349" y="2070819"/>
            <a:ext cx="4818888" cy="4598541"/>
          </a:xfrm>
        </p:spPr>
        <p:txBody>
          <a:bodyPr>
            <a:normAutofit/>
          </a:bodyPr>
          <a:lstStyle/>
          <a:p>
            <a:pPr algn="just">
              <a:buFont typeface="Wingdings" panose="05000000000000000000" pitchFamily="2" charset="2"/>
              <a:buChar char="Ø"/>
            </a:pPr>
            <a:r>
              <a:rPr lang="es-MX" sz="2100" dirty="0"/>
              <a:t>Para desarrollar la acción anterior y como complemento del trabajo encargado, conjuntamente con los titulares de cada coordinación, elaboraremos los manuales </a:t>
            </a:r>
            <a:r>
              <a:rPr lang="es-MX" sz="2100" dirty="0" smtClean="0"/>
              <a:t>operativos que </a:t>
            </a:r>
            <a:r>
              <a:rPr lang="es-MX" sz="2100" dirty="0"/>
              <a:t>controlen el correcto desempeño de las actividades asignadas según el puesto</a:t>
            </a:r>
            <a:r>
              <a:rPr lang="es-MX" sz="2100" dirty="0" smtClean="0"/>
              <a:t>.</a:t>
            </a:r>
          </a:p>
          <a:p>
            <a:pPr algn="just">
              <a:buFont typeface="Wingdings" panose="05000000000000000000" pitchFamily="2" charset="2"/>
              <a:buChar char="Ø"/>
            </a:pPr>
            <a:r>
              <a:rPr lang="es-MX" sz="2100" dirty="0" smtClean="0"/>
              <a:t>Se </a:t>
            </a:r>
            <a:r>
              <a:rPr lang="es-MX" sz="2100" dirty="0"/>
              <a:t>obtendrá un marco evaluatorio que permita medir el grado de eficiencia obtenida</a:t>
            </a:r>
            <a:r>
              <a:rPr lang="es-MX" sz="2100" dirty="0" smtClean="0"/>
              <a:t>.</a:t>
            </a:r>
          </a:p>
          <a:p>
            <a:pPr marL="0" indent="0" algn="just">
              <a:buNone/>
            </a:pPr>
            <a:endParaRPr lang="es-MX" dirty="0"/>
          </a:p>
          <a:p>
            <a:pPr marL="0" indent="0" algn="just">
              <a:buNone/>
            </a:pPr>
            <a:endParaRPr lang="es-MX" dirty="0" smtClean="0"/>
          </a:p>
          <a:p>
            <a:pPr marL="0" indent="0" algn="just">
              <a:buNone/>
            </a:pPr>
            <a:endParaRPr lang="es-MX" dirty="0"/>
          </a:p>
        </p:txBody>
      </p:sp>
    </p:spTree>
    <p:extLst>
      <p:ext uri="{BB962C8B-B14F-4D97-AF65-F5344CB8AC3E}">
        <p14:creationId xmlns:p14="http://schemas.microsoft.com/office/powerpoint/2010/main" val="3067693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200" b="1" dirty="0" smtClean="0">
                <a:solidFill>
                  <a:srgbClr val="0070C0"/>
                </a:solidFill>
              </a:rPr>
              <a:t>Inventario en Documento y Electrónico</a:t>
            </a:r>
            <a:endParaRPr lang="es-MX" sz="3200" dirty="0">
              <a:solidFill>
                <a:srgbClr val="0070C0"/>
              </a:solidFill>
            </a:endParaRPr>
          </a:p>
        </p:txBody>
      </p:sp>
      <p:sp>
        <p:nvSpPr>
          <p:cNvPr id="5" name="Marcador de texto 4"/>
          <p:cNvSpPr>
            <a:spLocks noGrp="1"/>
          </p:cNvSpPr>
          <p:nvPr>
            <p:ph type="body" idx="1"/>
          </p:nvPr>
        </p:nvSpPr>
        <p:spPr>
          <a:xfrm>
            <a:off x="1593436" y="1499616"/>
            <a:ext cx="4818888" cy="489224"/>
          </a:xfrm>
        </p:spPr>
        <p:txBody>
          <a:bodyPr/>
          <a:lstStyle/>
          <a:p>
            <a:pPr algn="ctr"/>
            <a:r>
              <a:rPr lang="es-MX" b="1" dirty="0" smtClean="0">
                <a:solidFill>
                  <a:srgbClr val="0070C0"/>
                </a:solidFill>
              </a:rPr>
              <a:t>observación</a:t>
            </a:r>
            <a:endParaRPr lang="es-MX" b="1" dirty="0">
              <a:solidFill>
                <a:srgbClr val="0070C0"/>
              </a:solidFill>
            </a:endParaRPr>
          </a:p>
        </p:txBody>
      </p:sp>
      <p:sp>
        <p:nvSpPr>
          <p:cNvPr id="6" name="Marcador de contenido 5"/>
          <p:cNvSpPr>
            <a:spLocks noGrp="1"/>
          </p:cNvSpPr>
          <p:nvPr>
            <p:ph sz="half" idx="2"/>
          </p:nvPr>
        </p:nvSpPr>
        <p:spPr>
          <a:xfrm>
            <a:off x="1593436" y="2070820"/>
            <a:ext cx="4814586" cy="4101380"/>
          </a:xfrm>
        </p:spPr>
        <p:txBody>
          <a:bodyPr/>
          <a:lstStyle/>
          <a:p>
            <a:pPr algn="just">
              <a:buFont typeface="Wingdings" panose="05000000000000000000" pitchFamily="2" charset="2"/>
              <a:buChar char="Ø"/>
            </a:pPr>
            <a:r>
              <a:rPr lang="es-MX" dirty="0"/>
              <a:t>La información que generan las coordinaciones está custodiada por cada uno de sus titulares y es transmitida en sus formatos establecidos a su Dirección, su carácter es rutinario y se realiza cronológicamente, periodo a periodo</a:t>
            </a:r>
          </a:p>
        </p:txBody>
      </p:sp>
      <p:sp>
        <p:nvSpPr>
          <p:cNvPr id="7" name="Marcador de texto 6"/>
          <p:cNvSpPr>
            <a:spLocks noGrp="1"/>
          </p:cNvSpPr>
          <p:nvPr>
            <p:ph type="body" sz="quarter" idx="3"/>
          </p:nvPr>
        </p:nvSpPr>
        <p:spPr>
          <a:xfrm>
            <a:off x="6557349" y="1499616"/>
            <a:ext cx="4818888" cy="489224"/>
          </a:xfrm>
        </p:spPr>
        <p:txBody>
          <a:bodyPr/>
          <a:lstStyle/>
          <a:p>
            <a:pPr algn="ctr"/>
            <a:r>
              <a:rPr lang="es-MX" b="1" dirty="0" smtClean="0">
                <a:solidFill>
                  <a:srgbClr val="0070C0"/>
                </a:solidFill>
              </a:rPr>
              <a:t>sugerencia</a:t>
            </a:r>
            <a:endParaRPr lang="es-MX" b="1" dirty="0">
              <a:solidFill>
                <a:srgbClr val="0070C0"/>
              </a:solidFill>
            </a:endParaRPr>
          </a:p>
        </p:txBody>
      </p:sp>
      <p:sp>
        <p:nvSpPr>
          <p:cNvPr id="8" name="Marcador de contenido 7"/>
          <p:cNvSpPr>
            <a:spLocks noGrp="1"/>
          </p:cNvSpPr>
          <p:nvPr>
            <p:ph sz="quarter" idx="4"/>
          </p:nvPr>
        </p:nvSpPr>
        <p:spPr>
          <a:xfrm>
            <a:off x="6578457" y="2070819"/>
            <a:ext cx="4818888" cy="3655568"/>
          </a:xfrm>
        </p:spPr>
        <p:txBody>
          <a:bodyPr/>
          <a:lstStyle/>
          <a:p>
            <a:pPr algn="just">
              <a:buFont typeface="Wingdings" panose="05000000000000000000" pitchFamily="2" charset="2"/>
              <a:buChar char="Ø"/>
            </a:pPr>
            <a:r>
              <a:rPr lang="es-MX" dirty="0"/>
              <a:t>La información procesada por cada coordinación debe ser respaldada y custodiada en medio electrónicos, por lo que se debe ser preparada para este fin con la supervisión de la coordinación de Sistemas.</a:t>
            </a:r>
          </a:p>
          <a:p>
            <a:pPr>
              <a:buFont typeface="Wingdings" panose="05000000000000000000" pitchFamily="2" charset="2"/>
              <a:buChar char="Ø"/>
            </a:pPr>
            <a:endParaRPr lang="es-MX" dirty="0"/>
          </a:p>
        </p:txBody>
      </p:sp>
    </p:spTree>
    <p:extLst>
      <p:ext uri="{BB962C8B-B14F-4D97-AF65-F5344CB8AC3E}">
        <p14:creationId xmlns:p14="http://schemas.microsoft.com/office/powerpoint/2010/main" val="2192660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200" b="1" dirty="0" smtClean="0">
                <a:solidFill>
                  <a:srgbClr val="0070C0"/>
                </a:solidFill>
              </a:rPr>
              <a:t>Inventario de Mobiliario y Equipo</a:t>
            </a:r>
            <a:endParaRPr lang="es-MX" sz="3200" dirty="0">
              <a:solidFill>
                <a:srgbClr val="0070C0"/>
              </a:solidFill>
            </a:endParaRPr>
          </a:p>
        </p:txBody>
      </p:sp>
      <p:sp>
        <p:nvSpPr>
          <p:cNvPr id="6" name="Marcador de contenido 5"/>
          <p:cNvSpPr>
            <a:spLocks noGrp="1"/>
          </p:cNvSpPr>
          <p:nvPr>
            <p:ph idx="1"/>
          </p:nvPr>
        </p:nvSpPr>
        <p:spPr>
          <a:xfrm>
            <a:off x="1566572" y="1446484"/>
            <a:ext cx="9782801" cy="5006851"/>
          </a:xfrm>
        </p:spPr>
        <p:txBody>
          <a:bodyPr>
            <a:noAutofit/>
          </a:bodyPr>
          <a:lstStyle/>
          <a:p>
            <a:pPr algn="just">
              <a:buFont typeface="Wingdings" panose="05000000000000000000" pitchFamily="2" charset="2"/>
              <a:buChar char="Ø"/>
            </a:pPr>
            <a:r>
              <a:rPr lang="es-MX" sz="3300" dirty="0"/>
              <a:t>Independientemente de que los titulares de cada coordinación, conocen los bienes muebles útiles para el desempeño de sus actividades, no hay relaciones formales debidamente requisitadas, resguardos de los bienes por el empleado encargado de los mismos, inventarios precedentes que permitan conocer el estado y existencia de los bienes, así como su respaldo contable que permita identificar aquellos bienes que por el transcurso del tiempo ya no tengan valor contable en la entidad</a:t>
            </a:r>
            <a:r>
              <a:rPr lang="es-MX" sz="3300" dirty="0" smtClean="0"/>
              <a:t>.</a:t>
            </a:r>
          </a:p>
        </p:txBody>
      </p:sp>
    </p:spTree>
    <p:extLst>
      <p:ext uri="{BB962C8B-B14F-4D97-AF65-F5344CB8AC3E}">
        <p14:creationId xmlns:p14="http://schemas.microsoft.com/office/powerpoint/2010/main" val="2570039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986</TotalTime>
  <Words>1820</Words>
  <Application>Microsoft Office PowerPoint</Application>
  <PresentationFormat>Personalizado</PresentationFormat>
  <Paragraphs>126</Paragraphs>
  <Slides>22</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Berlin Sans FB Demi</vt:lpstr>
      <vt:lpstr>Euphemia</vt:lpstr>
      <vt:lpstr>Wingdings</vt:lpstr>
      <vt:lpstr>Matemáticas 16 X 9</vt:lpstr>
      <vt:lpstr>COLEGIO HEBREO MAGUEN DAVID, A.C.  Dirección de Administración y Finanzas</vt:lpstr>
      <vt:lpstr>Revisión y Análisis a las Coordinaciones de Finanzas, Servicios Generales y Admón y tesorería</vt:lpstr>
      <vt:lpstr>La Dirección Administración y Finanzas</vt:lpstr>
      <vt:lpstr>Transición de la entrega recepción del puesto Coordinador de Finanzas</vt:lpstr>
      <vt:lpstr>Información de la Coordinación  de Finanzas</vt:lpstr>
      <vt:lpstr>Análisis de Puestos</vt:lpstr>
      <vt:lpstr>Análisis de Puestos</vt:lpstr>
      <vt:lpstr>Inventario en Documento y Electrónico</vt:lpstr>
      <vt:lpstr>Inventario de Mobiliario y Equipo</vt:lpstr>
      <vt:lpstr>Inventario de Mobiliario y Equipo</vt:lpstr>
      <vt:lpstr>Coordinación de Administración y Tesorería</vt:lpstr>
      <vt:lpstr>Presentación de PowerPoint</vt:lpstr>
      <vt:lpstr>Presentación de PowerPoint</vt:lpstr>
      <vt:lpstr>Presentación de PowerPoint</vt:lpstr>
      <vt:lpstr>Presentación de PowerPoint</vt:lpstr>
      <vt:lpstr>Correlación Recursos Humanos</vt:lpstr>
      <vt:lpstr>Determinación de Actividades Duplicadas o Improcedentes</vt:lpstr>
      <vt:lpstr>Presentación de PowerPoint</vt:lpstr>
      <vt:lpstr>Servicios Generales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REVISIÓN Y ANÁLISIS A LAS COORDINACIONES DE FINANZAS, DE SERVICIOS GENERALES Y DE ADMINISTRACIÓN</dc:title>
  <dc:creator>Usuario de Windows</dc:creator>
  <cp:lastModifiedBy>HP</cp:lastModifiedBy>
  <cp:revision>25</cp:revision>
  <cp:lastPrinted>2019-05-22T01:27:00Z</cp:lastPrinted>
  <dcterms:created xsi:type="dcterms:W3CDTF">2019-05-21T17:16:51Z</dcterms:created>
  <dcterms:modified xsi:type="dcterms:W3CDTF">2019-05-22T20:54:36Z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