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6259E-5BBF-42A6-8F28-A7EEC1DD8CBE}">
  <a:tblStyle styleId="{2B86259E-5BBF-42A6-8F28-A7EEC1DD8C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743b5797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4743b579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743b5797_1_1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54743b5797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89b7710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489b77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89b77105_2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5489b7710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743b5797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54743b579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743b5797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4743b579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743b5797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54743b57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743b5797_1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54743b579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743b5797_1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4743b579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743b5797_1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4743b5797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743b5797_1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4743b579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22312" y="3672418"/>
            <a:ext cx="7772401" cy="113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>
  <p:cSld name="Título y texto vertica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629400" y="171979"/>
            <a:ext cx="2057400" cy="3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457200" y="171979"/>
            <a:ext cx="6019800" cy="36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57200" y="1279260"/>
            <a:ext cx="4040188" cy="53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645030" y="1279260"/>
            <a:ext cx="4041776" cy="53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4" y="227541"/>
            <a:ext cx="3008315" cy="96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575050" y="227545"/>
            <a:ext cx="5111750" cy="487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57204" y="1195919"/>
            <a:ext cx="3008315" cy="390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1" cy="472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792288" y="4472783"/>
            <a:ext cx="5486401" cy="6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apple.com/mx/shop/buy-mac/macbook-ai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open?id=10c0rsqhXQrI9m7lCLgS4kce6AewS9r32" TargetMode="External"/><Relationship Id="rId4" Type="http://schemas.openxmlformats.org/officeDocument/2006/relationships/hyperlink" Target="https://drive.google.com/open?id=13IGZ2GYsdD9FvCs1erCsJiXclXM3qjt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apple.com/mx/shop/buy-mac/macbook-ai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apple.com/mx/shop/buy-mac/macbook-pro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ple.com/mx/shop/buy-mac/macbook-ai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apple.com/mx/shop/buy-mac/macbook-ai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29153" t="81795" r="56296" b="10288"/>
          <a:stretch/>
        </p:blipFill>
        <p:spPr>
          <a:xfrm rot="10800000">
            <a:off x="-22549" y="5337150"/>
            <a:ext cx="2459549" cy="4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l="29153" t="77739" r="28380" b="8278"/>
          <a:stretch/>
        </p:blipFill>
        <p:spPr>
          <a:xfrm rot="10800000" flipH="1">
            <a:off x="2384575" y="5371525"/>
            <a:ext cx="4519225" cy="4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6675201" y="1278150"/>
            <a:ext cx="2468799" cy="4505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-8031" y="955487"/>
            <a:ext cx="6759423" cy="4436828"/>
            <a:chOff x="-17274" y="283900"/>
            <a:chExt cx="6759423" cy="4000026"/>
          </a:xfrm>
        </p:grpSpPr>
        <p:pic>
          <p:nvPicPr>
            <p:cNvPr id="61" name="Google Shape;61;p13"/>
            <p:cNvPicPr preferRelativeResize="0"/>
            <p:nvPr/>
          </p:nvPicPr>
          <p:blipFill rotWithShape="1">
            <a:blip r:embed="rId3">
              <a:alphaModFix/>
            </a:blip>
            <a:srcRect l="29153" t="8186" r="28380" b="8278"/>
            <a:stretch/>
          </p:blipFill>
          <p:spPr>
            <a:xfrm>
              <a:off x="2222925" y="283900"/>
              <a:ext cx="4519225" cy="4000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/>
            </a:blip>
            <a:srcRect l="29153" t="8185" r="56296" b="10288"/>
            <a:stretch/>
          </p:blipFill>
          <p:spPr>
            <a:xfrm flipH="1">
              <a:off x="-17274" y="283900"/>
              <a:ext cx="2287374" cy="4000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 amt="8000"/>
          </a:blip>
          <a:srcRect r="16029" b="7390"/>
          <a:stretch/>
        </p:blipFill>
        <p:spPr>
          <a:xfrm>
            <a:off x="0" y="4972375"/>
            <a:ext cx="9144000" cy="7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2751" y="5224634"/>
            <a:ext cx="1532160" cy="40902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658942" y="4627024"/>
            <a:ext cx="7826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</a:pPr>
            <a:r>
              <a:rPr lang="es-MX" sz="22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Departamento de Tecnología de la información </a:t>
            </a:r>
            <a:endParaRPr sz="22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l="29153" t="8183" r="28380" b="68088"/>
          <a:stretch/>
        </p:blipFill>
        <p:spPr>
          <a:xfrm rot="10800000" flipH="1">
            <a:off x="2312400" y="-1"/>
            <a:ext cx="4519200" cy="13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l="29153" t="8184" r="56296" b="66787"/>
          <a:stretch/>
        </p:blipFill>
        <p:spPr>
          <a:xfrm rot="10800000">
            <a:off x="-10900" y="-10000"/>
            <a:ext cx="2327725" cy="14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l="59493" t="8186" r="28380" b="62462"/>
          <a:stretch/>
        </p:blipFill>
        <p:spPr>
          <a:xfrm rot="10800000">
            <a:off x="6751399" y="1374"/>
            <a:ext cx="2399826" cy="13415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0" y="1091625"/>
            <a:ext cx="9144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Proyecto Renovación de Tecnología</a:t>
            </a:r>
            <a:endParaRPr sz="29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37362" y="-2335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1156350" y="429450"/>
            <a:ext cx="6482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Propuesta renovacion iMac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>
            <a:off x="2797713" y="1205368"/>
            <a:ext cx="3245473" cy="4170450"/>
            <a:chOff x="3001503" y="835002"/>
            <a:chExt cx="2196300" cy="4756444"/>
          </a:xfrm>
        </p:grpSpPr>
        <p:sp>
          <p:nvSpPr>
            <p:cNvPr id="157" name="Google Shape;157;p22"/>
            <p:cNvSpPr/>
            <p:nvPr/>
          </p:nvSpPr>
          <p:spPr>
            <a:xfrm>
              <a:off x="3001503" y="1269046"/>
              <a:ext cx="2196300" cy="432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>
              <a:hlinkClick r:id="rId4"/>
            </p:cNvPr>
            <p:cNvSpPr/>
            <p:nvPr/>
          </p:nvSpPr>
          <p:spPr>
            <a:xfrm>
              <a:off x="3292483" y="835002"/>
              <a:ext cx="15342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952500" marR="3810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800">
                  <a:solidFill>
                    <a:schemeClr val="dk1"/>
                  </a:solidFill>
                </a:rPr>
                <a:t>iMac 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200" y="1665913"/>
            <a:ext cx="228600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549150" y="3067025"/>
            <a:ext cx="18384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latin typeface="Calibri"/>
                <a:ea typeface="Calibri"/>
                <a:cs typeface="Calibri"/>
                <a:sym typeface="Calibri"/>
              </a:rPr>
              <a:t>- Procesador Intel Core i5 de doble núcleo y 2.3 GHz de 7ma Gen. Turbo boost de hasta 3.6 GHz.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latin typeface="Calibri"/>
                <a:ea typeface="Calibri"/>
                <a:cs typeface="Calibri"/>
                <a:sym typeface="Calibri"/>
              </a:rPr>
              <a:t>- 8 Gb de memoria de 2133 MHz.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latin typeface="Calibri"/>
                <a:ea typeface="Calibri"/>
                <a:cs typeface="Calibri"/>
                <a:sym typeface="Calibri"/>
              </a:rPr>
              <a:t>- Intel Iris Plus Graphics 640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latin typeface="Calibri"/>
                <a:ea typeface="Calibri"/>
                <a:cs typeface="Calibri"/>
                <a:sym typeface="Calibri"/>
              </a:rPr>
              <a:t>- Disco Duro de  1 TB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latin typeface="Calibri"/>
                <a:ea typeface="Calibri"/>
                <a:cs typeface="Calibri"/>
                <a:sym typeface="Calibri"/>
              </a:rPr>
              <a:t>- Pantalla sRGB de 1920 x 1080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111111"/>
                </a:solidFill>
              </a:rPr>
              <a:t>$26,999.00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-10% Desc. Educativo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37362" y="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1156350" y="429450"/>
            <a:ext cx="6482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Propuesta renovacion iMac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923500" y="1311625"/>
            <a:ext cx="4862700" cy="2156100"/>
          </a:xfrm>
          <a:prstGeom prst="roundRect">
            <a:avLst>
              <a:gd name="adj" fmla="val 51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8" name="Google Shape;168;p23"/>
          <p:cNvGraphicFramePr/>
          <p:nvPr/>
        </p:nvGraphicFramePr>
        <p:xfrm>
          <a:off x="4027513" y="1420063"/>
          <a:ext cx="4676350" cy="1949925"/>
        </p:xfrm>
        <a:graphic>
          <a:graphicData uri="http://schemas.openxmlformats.org/drawingml/2006/table">
            <a:tbl>
              <a:tblPr>
                <a:noFill/>
                <a:tableStyleId>{2B86259E-5BBF-42A6-8F28-A7EEC1DD8CBE}</a:tableStyleId>
              </a:tblPr>
              <a:tblGrid>
                <a:gridCol w="9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Modelo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Área Asignada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Cantidad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Solicitante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EFEFEF"/>
                          </a:solidFill>
                        </a:rPr>
                        <a:t>iMac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434343"/>
                          </a:solidFill>
                        </a:rPr>
                        <a:t>Sala Maestros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434343"/>
                          </a:solidFill>
                        </a:rPr>
                        <a:t>2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434343"/>
                          </a:solidFill>
                        </a:rPr>
                        <a:t>Kinder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EFEFEF"/>
                          </a:solidFill>
                        </a:rPr>
                        <a:t>iMac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PlayGround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1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MediaLab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EFEFEF"/>
                          </a:solidFill>
                        </a:rPr>
                        <a:t>iMac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Responsables Destiny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1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MediaLab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EFEFEF"/>
                          </a:solidFill>
                        </a:rPr>
                        <a:t>iMac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Etools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1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MediaLab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EFEFEF"/>
                          </a:solidFill>
                        </a:rPr>
                        <a:t>iMac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Arquitectura del aprendizaje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1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MediaLab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EFEFEF"/>
                          </a:solidFill>
                        </a:rPr>
                        <a:t>iMac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Recepción</a:t>
                      </a:r>
                      <a:endParaRPr sz="1200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1</a:t>
                      </a:r>
                      <a:endParaRPr sz="1200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>
                          <a:solidFill>
                            <a:schemeClr val="dk1"/>
                          </a:solidFill>
                        </a:rPr>
                        <a:t>MediaLab</a:t>
                      </a:r>
                      <a:endParaRPr sz="1200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9" name="Google Shape;169;p23"/>
          <p:cNvSpPr/>
          <p:nvPr/>
        </p:nvSpPr>
        <p:spPr>
          <a:xfrm>
            <a:off x="695250" y="1627700"/>
            <a:ext cx="29112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1800" dirty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El departamento de nodo requirió  8 </a:t>
            </a:r>
            <a:r>
              <a:rPr lang="es-MX" sz="1800" dirty="0" smtClean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equipos</a:t>
            </a:r>
            <a:r>
              <a:rPr lang="es-MX" sz="1800" dirty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MX" sz="1800" dirty="0" smtClean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con un costo unitario de $22,295</a:t>
            </a:r>
            <a:endParaRPr lang="es-MX" sz="1800" dirty="0" smtClean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endParaRPr lang="es-MX" sz="1800" b="0" i="0" u="none" strike="noStrike" cap="none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1800" dirty="0" smtClean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Inversión 	178,360</a:t>
            </a:r>
            <a:endParaRPr sz="1800" b="0" i="0" u="none" strike="noStrike" cap="none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37362" y="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1156350" y="429450"/>
            <a:ext cx="39813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Estimación Económica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459225" y="1947200"/>
            <a:ext cx="8170200" cy="2806200"/>
          </a:xfrm>
          <a:prstGeom prst="roundRect">
            <a:avLst>
              <a:gd name="adj" fmla="val 51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7" name="Google Shape;177;p24"/>
          <p:cNvGraphicFramePr/>
          <p:nvPr/>
        </p:nvGraphicFramePr>
        <p:xfrm>
          <a:off x="569563" y="2066175"/>
          <a:ext cx="7974525" cy="2398413"/>
        </p:xfrm>
        <a:graphic>
          <a:graphicData uri="http://schemas.openxmlformats.org/drawingml/2006/table">
            <a:tbl>
              <a:tblPr>
                <a:noFill/>
                <a:tableStyleId>{2B86259E-5BBF-42A6-8F28-A7EEC1DD8CBE}</a:tableStyleId>
              </a:tblPr>
              <a:tblGrid>
                <a:gridCol w="7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Cantidad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Modelo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/>
                        <a:t>Proveedor</a:t>
                      </a:r>
                      <a:endParaRPr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Total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sng">
                          <a:solidFill>
                            <a:schemeClr val="hlink"/>
                          </a:solidFill>
                          <a:hlinkClick r:id="rId4"/>
                        </a:rPr>
                        <a:t>Ted Tecnología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sng">
                          <a:solidFill>
                            <a:schemeClr val="hlink"/>
                          </a:solidFill>
                          <a:hlinkClick r:id="rId5"/>
                        </a:rPr>
                        <a:t>Soluciones Exa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434343"/>
                          </a:solidFill>
                        </a:rPr>
                        <a:t>Apple Store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chemeClr val="lt1"/>
                          </a:solidFill>
                        </a:rPr>
                        <a:t>157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lt1"/>
                          </a:solidFill>
                        </a:rPr>
                        <a:t>ipad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0000FF"/>
                          </a:solidFill>
                        </a:rPr>
                        <a:t>9,314.80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/>
                        <a:t>9,599.03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10,499.00</a:t>
                      </a:r>
                      <a:endParaRPr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1,462,423.60</a:t>
                      </a:r>
                      <a:endParaRPr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chemeClr val="lt1"/>
                          </a:solidFill>
                        </a:rPr>
                        <a:t>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lt1"/>
                          </a:solidFill>
                        </a:rPr>
                        <a:t>iMac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0000FF"/>
                          </a:solidFill>
                        </a:rPr>
                        <a:t>22,295.20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/>
                        <a:t>24,766.00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b="1">
                          <a:solidFill>
                            <a:srgbClr val="111111"/>
                          </a:solidFill>
                        </a:rPr>
                        <a:t>26,999.00</a:t>
                      </a:r>
                      <a:endParaRPr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178,361.60</a:t>
                      </a:r>
                      <a:endParaRPr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lt1"/>
                          </a:solidFill>
                        </a:rPr>
                        <a:t>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lt1"/>
                          </a:solidFill>
                        </a:rPr>
                        <a:t>Macbook Air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0000FF"/>
                          </a:solidFill>
                        </a:rPr>
                        <a:t>17,410.00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/>
                        <a:t>20,416.00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b="1">
                          <a:solidFill>
                            <a:srgbClr val="111111"/>
                          </a:solidFill>
                        </a:rPr>
                        <a:t>22,999.00</a:t>
                      </a:r>
                      <a:endParaRPr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lt1"/>
                          </a:solidFill>
                        </a:rPr>
                        <a:t>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lt1"/>
                          </a:solidFill>
                        </a:rPr>
                        <a:t>Macbook Pro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0000FF"/>
                          </a:solidFill>
                        </a:rPr>
                        <a:t>20,195.60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/>
                        <a:t>27,933.96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111111"/>
                          </a:solidFill>
                        </a:rPr>
                        <a:t>$29,999.00</a:t>
                      </a:r>
                      <a:endParaRPr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Entrega 2 semana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25 días de crédito</a:t>
                      </a:r>
                      <a:endParaRPr sz="1200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>
                          <a:solidFill>
                            <a:schemeClr val="dk1"/>
                          </a:solidFill>
                        </a:rPr>
                        <a:t>Entrega 4 semana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>
                          <a:solidFill>
                            <a:schemeClr val="dk1"/>
                          </a:solidFill>
                        </a:rPr>
                        <a:t>25 días de crédito</a:t>
                      </a:r>
                      <a:endParaRPr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11111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5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lt1"/>
                          </a:solidFill>
                        </a:rPr>
                        <a:t>Total: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1,640,785.20</a:t>
                      </a:r>
                      <a:endParaRPr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8" name="Google Shape;178;p24"/>
          <p:cNvSpPr/>
          <p:nvPr/>
        </p:nvSpPr>
        <p:spPr>
          <a:xfrm>
            <a:off x="381225" y="1082925"/>
            <a:ext cx="73605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18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El precio en </a:t>
            </a:r>
            <a:r>
              <a:rPr lang="es-MX" sz="1800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color azul </a:t>
            </a:r>
            <a:r>
              <a:rPr lang="es-MX" sz="18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es el más conveniente de los 3 proveedores. </a:t>
            </a: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37362" y="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1156350" y="429450"/>
            <a:ext cx="6482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Plan de Acción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91650" y="1445975"/>
            <a:ext cx="7994700" cy="2913900"/>
          </a:xfrm>
          <a:prstGeom prst="roundRect">
            <a:avLst>
              <a:gd name="adj" fmla="val 51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4">
            <a:alphaModFix/>
          </a:blip>
          <a:srcRect l="3718" t="29480" r="18810" b="27224"/>
          <a:stretch/>
        </p:blipFill>
        <p:spPr>
          <a:xfrm>
            <a:off x="892814" y="1519950"/>
            <a:ext cx="7792374" cy="2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37362" y="-2335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407772" y="1426854"/>
            <a:ext cx="8517926" cy="2377441"/>
          </a:xfrm>
          <a:prstGeom prst="rect">
            <a:avLst/>
          </a:prstGeom>
          <a:noFill/>
          <a:ln>
            <a:noFill/>
          </a:ln>
          <a:effectLst>
            <a:outerShdw dist="38100" rotWithShape="0">
              <a:srgbClr val="000000"/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venir"/>
              <a:buNone/>
            </a:pPr>
            <a:r>
              <a:rPr lang="es-MX" sz="66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¡Muchas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venir"/>
              <a:buNone/>
            </a:pPr>
            <a:r>
              <a:rPr lang="es-MX" sz="66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gracias!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9828" y="4864774"/>
            <a:ext cx="2123898" cy="566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1" y="0"/>
            <a:ext cx="9144001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1308750" y="505650"/>
            <a:ext cx="5034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 b="0" i="0" u="none" strike="noStrike" cap="none">
                <a:latin typeface="Avenir"/>
                <a:ea typeface="Avenir"/>
                <a:cs typeface="Avenir"/>
                <a:sym typeface="Avenir"/>
              </a:rPr>
              <a:t>Esquema de Negocio Actual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308750" y="1552197"/>
            <a:ext cx="7411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Actualmente una parte del personal docente no cuentan con equipo para trabajar, y en otros casos ya sus equipos están desactualizados.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Las Ipad de kinder están descontinuadas y ya no soportan las aplicaciones usadas en la metodología educativa implementada en el colegio.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 rot="2293576">
            <a:off x="6268004" y="554309"/>
            <a:ext cx="866883" cy="1017283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1" y="25950"/>
            <a:ext cx="9144001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1308750" y="505650"/>
            <a:ext cx="5034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Propuesta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308750" y="1552197"/>
            <a:ext cx="7411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 propone un plan de financiamiento para aquel personal docente interesado en adquirir un equipo de computo.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	Se presentan 2 modelos para que puedan elegir de acuerdo a sus necesidades.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 rot="2293576">
            <a:off x="6268004" y="554309"/>
            <a:ext cx="866883" cy="1017283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63500" y="-4670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1156350" y="429450"/>
            <a:ext cx="5034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Equipos a proponer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0" name="Google Shape;100;p17"/>
          <p:cNvGrpSpPr/>
          <p:nvPr/>
        </p:nvGrpSpPr>
        <p:grpSpPr>
          <a:xfrm>
            <a:off x="5240300" y="1296113"/>
            <a:ext cx="2196300" cy="4260913"/>
            <a:chOff x="5240300" y="1143713"/>
            <a:chExt cx="2196300" cy="4260913"/>
          </a:xfrm>
        </p:grpSpPr>
        <p:sp>
          <p:nvSpPr>
            <p:cNvPr id="101" name="Google Shape;101;p17"/>
            <p:cNvSpPr/>
            <p:nvPr/>
          </p:nvSpPr>
          <p:spPr>
            <a:xfrm>
              <a:off x="5240300" y="1143725"/>
              <a:ext cx="2196300" cy="4260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" name="Google Shape;10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23400" y="1591525"/>
              <a:ext cx="2030100" cy="1243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 txBox="1"/>
            <p:nvPr/>
          </p:nvSpPr>
          <p:spPr>
            <a:xfrm>
              <a:off x="5518725" y="3177575"/>
              <a:ext cx="1696500" cy="21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Procesador Intel Core i5 de doble núcleo y 2.3 GHz de 7ma Gen. Turbo boost de hasta 3.6 GHz.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Intel Iris Plus Graphics 640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- 8Gb de memoria LPDDR3 de 1600 MHz.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SSD 128.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Pantalla de Retina.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Dos puertos Thunderbolt 3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rgbClr val="111111"/>
                  </a:solidFill>
                </a:rPr>
                <a:t>$29,999.00</a:t>
              </a:r>
              <a:endParaRPr sz="1800">
                <a:solidFill>
                  <a:srgbClr val="11111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MX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-10% Desc. Educativo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1111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>
              <a:hlinkClick r:id="rId5"/>
            </p:cNvPr>
            <p:cNvSpPr/>
            <p:nvPr/>
          </p:nvSpPr>
          <p:spPr>
            <a:xfrm>
              <a:off x="5571350" y="1143713"/>
              <a:ext cx="15342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MX" sz="2000">
                  <a:latin typeface="Calibri"/>
                  <a:ea typeface="Calibri"/>
                  <a:cs typeface="Calibri"/>
                  <a:sym typeface="Calibri"/>
                </a:rPr>
                <a:t>Macbook Pro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1819700" y="1293925"/>
            <a:ext cx="2196300" cy="4421050"/>
            <a:chOff x="1819700" y="1141525"/>
            <a:chExt cx="2196300" cy="4421050"/>
          </a:xfrm>
        </p:grpSpPr>
        <p:sp>
          <p:nvSpPr>
            <p:cNvPr id="106" name="Google Shape;106;p17"/>
            <p:cNvSpPr/>
            <p:nvPr/>
          </p:nvSpPr>
          <p:spPr>
            <a:xfrm>
              <a:off x="1819700" y="1143725"/>
              <a:ext cx="2196300" cy="432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7" name="Google Shape;10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69575" y="1636075"/>
              <a:ext cx="1696550" cy="1610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7"/>
            <p:cNvSpPr txBox="1"/>
            <p:nvPr/>
          </p:nvSpPr>
          <p:spPr>
            <a:xfrm>
              <a:off x="2069600" y="3253775"/>
              <a:ext cx="1696500" cy="23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Procesador Intel Core i5 de doble núcleo y 1.8 GHz de 5ta Gen. Turbo boost de hasta 2.9 GHz.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- 8Gb de memoria LPDDR3 de 1600 MHz.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Intel HD Graphics 6000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000">
                  <a:latin typeface="Calibri"/>
                  <a:ea typeface="Calibri"/>
                  <a:cs typeface="Calibri"/>
                  <a:sym typeface="Calibri"/>
                </a:rPr>
                <a:t>- SSD 128 GB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800">
                  <a:solidFill>
                    <a:srgbClr val="111111"/>
                  </a:solidFill>
                </a:rPr>
                <a:t>$22,999.00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MX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-10% Desc. Educativo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7">
              <a:hlinkClick r:id="rId7"/>
            </p:cNvPr>
            <p:cNvSpPr/>
            <p:nvPr/>
          </p:nvSpPr>
          <p:spPr>
            <a:xfrm>
              <a:off x="2150650" y="1141525"/>
              <a:ext cx="15342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MX" sz="2000">
                  <a:latin typeface="Calibri"/>
                  <a:ea typeface="Calibri"/>
                  <a:cs typeface="Calibri"/>
                  <a:sym typeface="Calibri"/>
                </a:rPr>
                <a:t>Macbook Air</a:t>
              </a:r>
              <a:endParaRPr sz="1800" b="1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1" y="25950"/>
            <a:ext cx="9144001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1308750" y="505650"/>
            <a:ext cx="5034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Áreas involucradas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308750" y="1552197"/>
            <a:ext cx="7411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 cuenta con una población de personal docente de:</a:t>
            </a:r>
            <a:endParaRPr sz="20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lang="es-MX" sz="2000" dirty="0" smtClean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Personal </a:t>
            </a:r>
            <a:r>
              <a:rPr lang="es-MX" sz="20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Kinder</a:t>
            </a:r>
            <a:r>
              <a:rPr lang="es-MX" sz="20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38</a:t>
            </a:r>
            <a:endParaRPr sz="20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Personal Primaria: 72</a:t>
            </a:r>
            <a:endParaRPr sz="20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Personal CCH:  72</a:t>
            </a:r>
            <a:endParaRPr sz="20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Sumando al personal docente y administrativo de las 3 direcciones nos da una </a:t>
            </a:r>
            <a:r>
              <a:rPr lang="es-MX" sz="2000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población </a:t>
            </a:r>
            <a:r>
              <a:rPr lang="es-MX" sz="20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total de 177 </a:t>
            </a:r>
            <a:endParaRPr sz="20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 rot="2293576">
            <a:off x="6268004" y="554309"/>
            <a:ext cx="866883" cy="1017283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37362" y="-2335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1156350" y="429450"/>
            <a:ext cx="6482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Plan de financiamiento a  proponer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1134000" y="1293896"/>
            <a:ext cx="3371101" cy="3029815"/>
            <a:chOff x="1819700" y="1141525"/>
            <a:chExt cx="2196300" cy="4324600"/>
          </a:xfrm>
        </p:grpSpPr>
        <p:sp>
          <p:nvSpPr>
            <p:cNvPr id="117" name="Google Shape;117;p18"/>
            <p:cNvSpPr/>
            <p:nvPr/>
          </p:nvSpPr>
          <p:spPr>
            <a:xfrm>
              <a:off x="1819700" y="1143725"/>
              <a:ext cx="2196300" cy="432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1988350" y="1680225"/>
              <a:ext cx="1696500" cy="31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rgbClr val="111111"/>
                  </a:solidFill>
                </a:rPr>
                <a:t>Costo del equipo $20,195.6.00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Descuento CHMD del 20%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$4,039.12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Monto a Pagar por el Usuario 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>
                  <a:latin typeface="Calibri"/>
                  <a:ea typeface="Calibri"/>
                  <a:cs typeface="Calibri"/>
                  <a:sym typeface="Calibri"/>
                </a:rPr>
                <a:t>16,156.48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Financiamiento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latin typeface="Calibri"/>
                  <a:ea typeface="Calibri"/>
                  <a:cs typeface="Calibri"/>
                  <a:sym typeface="Calibri"/>
                </a:rPr>
                <a:t>1,615,64</a:t>
              </a: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 x 10 Meses sin Intereses.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8">
              <a:hlinkClick r:id="rId4"/>
            </p:cNvPr>
            <p:cNvSpPr/>
            <p:nvPr/>
          </p:nvSpPr>
          <p:spPr>
            <a:xfrm>
              <a:off x="2150650" y="1141525"/>
              <a:ext cx="15342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MX" sz="2000">
                  <a:latin typeface="Calibri"/>
                  <a:ea typeface="Calibri"/>
                  <a:cs typeface="Calibri"/>
                  <a:sym typeface="Calibri"/>
                </a:rPr>
                <a:t>Macbook Air</a:t>
              </a:r>
              <a:endParaRPr sz="1800" b="1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4662950" y="1302076"/>
            <a:ext cx="3371101" cy="3070466"/>
            <a:chOff x="1819700" y="1141525"/>
            <a:chExt cx="2196300" cy="4324600"/>
          </a:xfrm>
        </p:grpSpPr>
        <p:sp>
          <p:nvSpPr>
            <p:cNvPr id="121" name="Google Shape;121;p18"/>
            <p:cNvSpPr/>
            <p:nvPr/>
          </p:nvSpPr>
          <p:spPr>
            <a:xfrm>
              <a:off x="1819700" y="1143725"/>
              <a:ext cx="2196300" cy="432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1988350" y="1680225"/>
              <a:ext cx="1696500" cy="31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rgbClr val="111111"/>
                  </a:solidFill>
                </a:rPr>
                <a:t>Costo del equipo $26,337.80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Descuento CHMD del 20%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$5267.56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Monto a Pagar por el Usuario 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>
                  <a:latin typeface="Calibri"/>
                  <a:ea typeface="Calibri"/>
                  <a:cs typeface="Calibri"/>
                  <a:sym typeface="Calibri"/>
                </a:rPr>
                <a:t>21,070.24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Financiamiento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latin typeface="Calibri"/>
                  <a:ea typeface="Calibri"/>
                  <a:cs typeface="Calibri"/>
                  <a:sym typeface="Calibri"/>
                </a:rPr>
                <a:t>2,107,02</a:t>
              </a:r>
              <a:r>
                <a:rPr lang="es-MX" sz="1200">
                  <a:latin typeface="Calibri"/>
                  <a:ea typeface="Calibri"/>
                  <a:cs typeface="Calibri"/>
                  <a:sym typeface="Calibri"/>
                </a:rPr>
                <a:t> x 10 Meses sin Intereses.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8">
              <a:hlinkClick r:id="rId4"/>
            </p:cNvPr>
            <p:cNvSpPr/>
            <p:nvPr/>
          </p:nvSpPr>
          <p:spPr>
            <a:xfrm>
              <a:off x="2150650" y="1141525"/>
              <a:ext cx="15342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MX" sz="2000">
                  <a:latin typeface="Calibri"/>
                  <a:ea typeface="Calibri"/>
                  <a:cs typeface="Calibri"/>
                  <a:sym typeface="Calibri"/>
                </a:rPr>
                <a:t>Macbook Pro</a:t>
              </a:r>
              <a:endParaRPr sz="1800" b="1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37362" y="-2335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1156350" y="429450"/>
            <a:ext cx="6482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Lista de usuarios interesados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37362" y="-2335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1156350" y="429450"/>
            <a:ext cx="6482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Propuesta renovacion iPad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990301" y="1205381"/>
            <a:ext cx="5408608" cy="4170450"/>
            <a:chOff x="3001503" y="835002"/>
            <a:chExt cx="2196300" cy="4756444"/>
          </a:xfrm>
        </p:grpSpPr>
        <p:sp>
          <p:nvSpPr>
            <p:cNvPr id="137" name="Google Shape;137;p20"/>
            <p:cNvSpPr/>
            <p:nvPr/>
          </p:nvSpPr>
          <p:spPr>
            <a:xfrm>
              <a:off x="3001503" y="1269046"/>
              <a:ext cx="2196300" cy="432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>
              <a:hlinkClick r:id="rId4"/>
            </p:cNvPr>
            <p:cNvSpPr/>
            <p:nvPr/>
          </p:nvSpPr>
          <p:spPr>
            <a:xfrm>
              <a:off x="3292483" y="835002"/>
              <a:ext cx="15342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952500" marR="3810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800">
                  <a:solidFill>
                    <a:schemeClr val="dk1"/>
                  </a:solidFill>
                </a:rPr>
                <a:t>iPad (6ª generación)</a:t>
              </a:r>
              <a:endParaRPr sz="180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6875" y="1688875"/>
            <a:ext cx="4658413" cy="34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5147075" y="3346550"/>
            <a:ext cx="18357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$10,499.00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MX" sz="1000">
                <a:latin typeface="Calibri"/>
                <a:ea typeface="Calibri"/>
                <a:cs typeface="Calibri"/>
                <a:sym typeface="Calibri"/>
              </a:rPr>
              <a:t>-10% Desc. Educativo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l="59493" t="8186" r="28380" b="8278"/>
          <a:stretch/>
        </p:blipFill>
        <p:spPr>
          <a:xfrm flipH="1">
            <a:off x="-37362" y="-23350"/>
            <a:ext cx="9218725" cy="57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1156350" y="429450"/>
            <a:ext cx="6482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sz="2900">
                <a:latin typeface="Avenir"/>
                <a:ea typeface="Avenir"/>
                <a:cs typeface="Avenir"/>
                <a:sym typeface="Avenir"/>
              </a:rPr>
              <a:t>Propuesta renovacion iPad</a:t>
            </a:r>
            <a:endParaRPr sz="2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4396725" y="1311625"/>
            <a:ext cx="4021200" cy="4065000"/>
          </a:xfrm>
          <a:prstGeom prst="roundRect">
            <a:avLst>
              <a:gd name="adj" fmla="val 51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4508013" y="1420063"/>
          <a:ext cx="3791250" cy="3825240"/>
        </p:xfrm>
        <a:graphic>
          <a:graphicData uri="http://schemas.openxmlformats.org/drawingml/2006/table">
            <a:tbl>
              <a:tblPr>
                <a:noFill/>
                <a:tableStyleId>{2B86259E-5BBF-42A6-8F28-A7EEC1DD8CBE}</a:tableStyleId>
              </a:tblPr>
              <a:tblGrid>
                <a:gridCol w="9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Modelo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Área Asignada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Cantidad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/>
                        <a:t>Solicitante</a:t>
                      </a:r>
                      <a:endParaRPr sz="1100" b="1"/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 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Carrito 1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25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Primaria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Carrito 2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25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Primaria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Carrito 3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25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Primaria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 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Carrito 4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25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Primaria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PlayGround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10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Primaria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 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Profesor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Primaria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 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MediaLab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Kinder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 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Motek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2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Kinder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 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E - Tools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10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Libros Libres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 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Museo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15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Kinder Cojab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 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Profesor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Bachillerato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EFEFEF"/>
                          </a:solidFill>
                        </a:rPr>
                        <a:t>iPad </a:t>
                      </a:r>
                      <a:endParaRPr sz="1200" b="1">
                        <a:solidFill>
                          <a:srgbClr val="EFEFEF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434343"/>
                          </a:solidFill>
                        </a:rPr>
                        <a:t>MakerSpace</a:t>
                      </a:r>
                      <a:endParaRPr sz="1200"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>
                          <a:solidFill>
                            <a:srgbClr val="434343"/>
                          </a:solidFill>
                        </a:rPr>
                        <a:t>10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ctr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434343"/>
                          </a:solidFill>
                        </a:rPr>
                        <a:t>Bachillerato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9" name="Google Shape;149;p21"/>
          <p:cNvSpPr/>
          <p:nvPr/>
        </p:nvSpPr>
        <p:spPr>
          <a:xfrm>
            <a:off x="695250" y="1627700"/>
            <a:ext cx="31851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dirty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Se estima adquirir </a:t>
            </a:r>
            <a:r>
              <a:rPr lang="es-MX" dirty="0" smtClean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157 </a:t>
            </a:r>
            <a:r>
              <a:rPr lang="es-MX" dirty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equipos para cubrir la demanda de todas las </a:t>
            </a:r>
            <a:r>
              <a:rPr lang="es-MX" dirty="0" smtClean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áreas con un costo unitario de $ 9,315.00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endParaRPr lang="es-MX" b="0" i="0" u="none" strike="noStrike" cap="none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venir"/>
              <a:buNone/>
            </a:pPr>
            <a:r>
              <a:rPr lang="es-MX" dirty="0" smtClean="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Inversión 	1’462,455</a:t>
            </a:r>
            <a:endParaRPr b="0" i="0" u="none" strike="noStrike" cap="none" dirty="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571</Words>
  <Application>Microsoft Office PowerPoint</Application>
  <PresentationFormat>Presentación en pantalla (16:10)</PresentationFormat>
  <Paragraphs>205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Avenir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direccion</dc:creator>
  <cp:lastModifiedBy>HP</cp:lastModifiedBy>
  <cp:revision>2</cp:revision>
  <dcterms:modified xsi:type="dcterms:W3CDTF">2019-03-27T19:30:44Z</dcterms:modified>
</cp:coreProperties>
</file>