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72" r:id="rId4"/>
    <p:sldId id="265" r:id="rId5"/>
    <p:sldId id="268" r:id="rId6"/>
    <p:sldId id="271" r:id="rId7"/>
    <p:sldId id="276" r:id="rId8"/>
    <p:sldId id="280" r:id="rId9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B8F4"/>
    <a:srgbClr val="85D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 snapToGrid="0" snapToObjects="1">
      <p:cViewPr varScale="1">
        <p:scale>
          <a:sx n="75" d="100"/>
          <a:sy n="75" d="100"/>
        </p:scale>
        <p:origin x="137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FC09F-7DA4-4E08-8A93-1F28E8FC2310}" type="datetimeFigureOut">
              <a:rPr lang="es-MX" smtClean="0"/>
              <a:pPr/>
              <a:t>25/03/2019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46F28B-01BE-454E-A285-D30FC2B1BEEC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6F28B-01BE-454E-A285-D30FC2B1BEEC}" type="slidenum">
              <a:rPr lang="es-MX" smtClean="0"/>
              <a:pPr/>
              <a:t>2</a:t>
            </a:fld>
            <a:endParaRPr lang="es-MX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46F28B-01BE-454E-A285-D30FC2B1BEEC}" type="slidenum"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MX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672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6F28B-01BE-454E-A285-D30FC2B1BEEC}" type="slidenum">
              <a:rPr lang="es-MX" smtClean="0"/>
              <a:pPr/>
              <a:t>4</a:t>
            </a:fld>
            <a:endParaRPr lang="es-MX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6F28B-01BE-454E-A285-D30FC2B1BEEC}" type="slidenum">
              <a:rPr lang="es-MX" smtClean="0"/>
              <a:pPr/>
              <a:t>5</a:t>
            </a:fld>
            <a:endParaRPr lang="es-MX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6F28B-01BE-454E-A285-D30FC2B1BEEC}" type="slidenum">
              <a:rPr lang="es-MX" smtClean="0"/>
              <a:pPr/>
              <a:t>6</a:t>
            </a:fld>
            <a:endParaRPr lang="es-MX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6F28B-01BE-454E-A285-D30FC2B1BEEC}" type="slidenum">
              <a:rPr lang="es-MX" smtClean="0"/>
              <a:pPr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7484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6F28B-01BE-454E-A285-D30FC2B1BEEC}" type="slidenum">
              <a:rPr lang="es-MX" smtClean="0"/>
              <a:pPr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2414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87FD4-113D-294C-BC6A-744A9B0E127A}" type="datetimeFigureOut">
              <a:rPr lang="es-ES" smtClean="0"/>
              <a:pPr/>
              <a:t>25/03/2019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733D-37AC-804A-97D5-6D7FAFA5D0F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6602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87FD4-113D-294C-BC6A-744A9B0E127A}" type="datetimeFigureOut">
              <a:rPr lang="es-ES" smtClean="0"/>
              <a:pPr/>
              <a:t>25/03/2019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733D-37AC-804A-97D5-6D7FAFA5D0F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6124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87FD4-113D-294C-BC6A-744A9B0E127A}" type="datetimeFigureOut">
              <a:rPr lang="es-ES" smtClean="0"/>
              <a:pPr/>
              <a:t>25/03/2019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733D-37AC-804A-97D5-6D7FAFA5D0F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0479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87FD4-113D-294C-BC6A-744A9B0E127A}" type="datetimeFigureOut">
              <a:rPr lang="es-ES" smtClean="0"/>
              <a:pPr/>
              <a:t>25/03/2019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733D-37AC-804A-97D5-6D7FAFA5D0F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9578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87FD4-113D-294C-BC6A-744A9B0E127A}" type="datetimeFigureOut">
              <a:rPr lang="es-ES" smtClean="0"/>
              <a:pPr/>
              <a:t>25/03/2019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733D-37AC-804A-97D5-6D7FAFA5D0F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0466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87FD4-113D-294C-BC6A-744A9B0E127A}" type="datetimeFigureOut">
              <a:rPr lang="es-ES" smtClean="0"/>
              <a:pPr/>
              <a:t>25/03/2019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733D-37AC-804A-97D5-6D7FAFA5D0F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4929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87FD4-113D-294C-BC6A-744A9B0E127A}" type="datetimeFigureOut">
              <a:rPr lang="es-ES" smtClean="0"/>
              <a:pPr/>
              <a:t>25/03/2019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733D-37AC-804A-97D5-6D7FAFA5D0F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9705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87FD4-113D-294C-BC6A-744A9B0E127A}" type="datetimeFigureOut">
              <a:rPr lang="es-ES" smtClean="0"/>
              <a:pPr/>
              <a:t>25/03/2019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733D-37AC-804A-97D5-6D7FAFA5D0F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9675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87FD4-113D-294C-BC6A-744A9B0E127A}" type="datetimeFigureOut">
              <a:rPr lang="es-ES" smtClean="0"/>
              <a:pPr/>
              <a:t>25/03/2019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733D-37AC-804A-97D5-6D7FAFA5D0F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6230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87FD4-113D-294C-BC6A-744A9B0E127A}" type="datetimeFigureOut">
              <a:rPr lang="es-ES" smtClean="0"/>
              <a:pPr/>
              <a:t>25/03/2019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733D-37AC-804A-97D5-6D7FAFA5D0F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4734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87FD4-113D-294C-BC6A-744A9B0E127A}" type="datetimeFigureOut">
              <a:rPr lang="es-ES" smtClean="0"/>
              <a:pPr/>
              <a:t>25/03/2019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733D-37AC-804A-97D5-6D7FAFA5D0F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1654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87FD4-113D-294C-BC6A-744A9B0E127A}" type="datetimeFigureOut">
              <a:rPr lang="es-ES" smtClean="0"/>
              <a:pPr/>
              <a:t>25/03/2019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5733D-37AC-804A-97D5-6D7FAFA5D0F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838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1"/>
          <p:cNvSpPr txBox="1"/>
          <p:nvPr/>
        </p:nvSpPr>
        <p:spPr>
          <a:xfrm>
            <a:off x="4143736" y="1363321"/>
            <a:ext cx="4595165" cy="160043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_tradnl" sz="4800" dirty="0" smtClean="0">
                <a:latin typeface="Candara" pitchFamily="34" charset="0"/>
              </a:rPr>
              <a:t> </a:t>
            </a:r>
            <a:r>
              <a:rPr lang="es-ES_tradnl" sz="4800" b="1" dirty="0" smtClean="0">
                <a:solidFill>
                  <a:schemeClr val="bg1"/>
                </a:solidFill>
                <a:latin typeface="Candara" pitchFamily="34" charset="0"/>
              </a:rPr>
              <a:t>Inscripciones </a:t>
            </a:r>
            <a:r>
              <a:rPr lang="es-ES_tradnl" sz="4800" b="1" smtClean="0">
                <a:solidFill>
                  <a:schemeClr val="bg1"/>
                </a:solidFill>
                <a:latin typeface="Candara" pitchFamily="34" charset="0"/>
              </a:rPr>
              <a:t/>
            </a:r>
            <a:br>
              <a:rPr lang="es-ES_tradnl" sz="4800" b="1" smtClean="0">
                <a:solidFill>
                  <a:schemeClr val="bg1"/>
                </a:solidFill>
                <a:latin typeface="Candara" pitchFamily="34" charset="0"/>
              </a:rPr>
            </a:br>
            <a:r>
              <a:rPr lang="es-ES_tradnl" sz="4800" b="1" smtClean="0">
                <a:solidFill>
                  <a:schemeClr val="bg1"/>
                </a:solidFill>
                <a:latin typeface="Candara" pitchFamily="34" charset="0"/>
              </a:rPr>
              <a:t>2019 - 2020 </a:t>
            </a:r>
            <a:endParaRPr lang="es-ES" sz="4500" b="1" dirty="0">
              <a:solidFill>
                <a:schemeClr val="bg1"/>
              </a:solidFill>
              <a:latin typeface="Candara" pitchFamily="34" charset="0"/>
              <a:cs typeface="Helvetica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6507492" y="3752166"/>
            <a:ext cx="22314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_tradnl" b="1" i="1" dirty="0" smtClean="0">
                <a:solidFill>
                  <a:schemeClr val="bg1"/>
                </a:solidFill>
                <a:latin typeface="Candara" pitchFamily="34" charset="0"/>
              </a:rPr>
              <a:t>Servicios Escolares</a:t>
            </a:r>
          </a:p>
          <a:p>
            <a:pPr algn="r"/>
            <a:r>
              <a:rPr lang="es-ES_tradnl" b="1" i="1" dirty="0" smtClean="0">
                <a:solidFill>
                  <a:schemeClr val="bg1"/>
                </a:solidFill>
                <a:latin typeface="Candara" pitchFamily="34" charset="0"/>
              </a:rPr>
              <a:t>Marzo 25 2019</a:t>
            </a:r>
            <a:endParaRPr lang="es-ES_tradnl" b="1" i="1" dirty="0">
              <a:solidFill>
                <a:schemeClr val="bg1"/>
              </a:solidFill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2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11"/>
          <p:cNvSpPr txBox="1"/>
          <p:nvPr/>
        </p:nvSpPr>
        <p:spPr>
          <a:xfrm>
            <a:off x="1331089" y="1363321"/>
            <a:ext cx="6817488" cy="78483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4500" b="1" dirty="0" smtClean="0">
                <a:solidFill>
                  <a:schemeClr val="tx2">
                    <a:lumMod val="75000"/>
                  </a:schemeClr>
                </a:solidFill>
                <a:latin typeface="Candara" pitchFamily="34" charset="0"/>
                <a:cs typeface="Helvetica"/>
              </a:rPr>
              <a:t>Título</a:t>
            </a:r>
            <a:endParaRPr lang="es-ES" sz="4500" b="1" dirty="0">
              <a:solidFill>
                <a:schemeClr val="tx2">
                  <a:lumMod val="75000"/>
                </a:schemeClr>
              </a:solidFill>
              <a:latin typeface="Candara" pitchFamily="34" charset="0"/>
              <a:cs typeface="Helvetica"/>
            </a:endParaRPr>
          </a:p>
        </p:txBody>
      </p:sp>
      <p:sp>
        <p:nvSpPr>
          <p:cNvPr id="10" name="CuadroTexto 11"/>
          <p:cNvSpPr txBox="1"/>
          <p:nvPr/>
        </p:nvSpPr>
        <p:spPr>
          <a:xfrm>
            <a:off x="1344589" y="2059746"/>
            <a:ext cx="6817488" cy="55399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3000" dirty="0" smtClean="0">
                <a:solidFill>
                  <a:schemeClr val="tx2">
                    <a:lumMod val="75000"/>
                  </a:schemeClr>
                </a:solidFill>
                <a:latin typeface="Candara" pitchFamily="34" charset="0"/>
                <a:cs typeface="Helvetica"/>
              </a:rPr>
              <a:t>Subtítulo</a:t>
            </a:r>
            <a:endParaRPr lang="es-ES" sz="3000" dirty="0">
              <a:solidFill>
                <a:schemeClr val="tx2">
                  <a:lumMod val="75000"/>
                </a:schemeClr>
              </a:solidFill>
              <a:latin typeface="Candara" pitchFamily="34" charset="0"/>
              <a:cs typeface="Helvetica"/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192585"/>
              </p:ext>
            </p:extLst>
          </p:nvPr>
        </p:nvGraphicFramePr>
        <p:xfrm>
          <a:off x="2" y="282175"/>
          <a:ext cx="9143998" cy="5786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5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5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5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5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45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65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05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421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41181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Ciclo</a:t>
                      </a:r>
                      <a:endParaRPr lang="es-ES_tradnl" sz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Enero y anterior</a:t>
                      </a:r>
                      <a:endParaRPr lang="es-ES_tradnl" sz="12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Febrero</a:t>
                      </a:r>
                      <a:endParaRPr lang="es-ES_tradnl" sz="12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Marzo</a:t>
                      </a:r>
                      <a:endParaRPr lang="es-ES_tradnl" sz="12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Abril</a:t>
                      </a:r>
                      <a:endParaRPr lang="es-ES_tradnl" sz="12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Mayo</a:t>
                      </a:r>
                      <a:endParaRPr lang="es-ES_tradnl" sz="12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Junio</a:t>
                      </a:r>
                      <a:endParaRPr lang="es-ES_tradnl" sz="12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Julio</a:t>
                      </a:r>
                      <a:endParaRPr lang="es-ES_tradnl" sz="12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Agosto y posterior</a:t>
                      </a:r>
                      <a:endParaRPr lang="es-ES_tradnl" sz="12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</a:t>
                      </a:r>
                      <a:endParaRPr lang="es-ES_tradnl" sz="12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62"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2007 - 2008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71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144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62"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2008</a:t>
                      </a:r>
                      <a:r>
                        <a:rPr lang="es-ES_tradnl" sz="14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- 2009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73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134</a:t>
                      </a:r>
                    </a:p>
                  </a:txBody>
                  <a:tcPr marL="40386" marR="4038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62"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2009 - 2010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71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34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130</a:t>
                      </a:r>
                    </a:p>
                  </a:txBody>
                  <a:tcPr marL="40386" marR="4038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62"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2010 - 2011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47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149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62"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2011</a:t>
                      </a:r>
                      <a:r>
                        <a:rPr lang="es-ES_tradnl" sz="14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- 2012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88</a:t>
                      </a: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185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562"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2012 - 2013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48</a:t>
                      </a: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131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562"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2013</a:t>
                      </a:r>
                      <a:r>
                        <a:rPr lang="es-ES_tradnl" sz="14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- 2014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48</a:t>
                      </a: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39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146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0562"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2014</a:t>
                      </a:r>
                      <a:r>
                        <a:rPr lang="es-ES_tradnl" sz="14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- 2015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</a:t>
                      </a: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135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0562"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2015 - 2016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</a:t>
                      </a: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33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 + 14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154</a:t>
                      </a:r>
                    </a:p>
                  </a:txBody>
                  <a:tcPr marL="40386" marR="40386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0562"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2016</a:t>
                      </a:r>
                      <a:r>
                        <a:rPr lang="es-ES_tradnl" sz="14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- 2017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lang="es-ES_tradnl" sz="14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- 50</a:t>
                      </a:r>
                      <a:endParaRPr lang="es-ES_tradnl" sz="1400" b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141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extLst>
                  <a:ext uri="{0D108BD9-81ED-4DB2-BD59-A6C34878D82A}">
                    <a16:rowId xmlns:a16="http://schemas.microsoft.com/office/drawing/2014/main" val="3645815915"/>
                  </a:ext>
                </a:extLst>
              </a:tr>
              <a:tr h="350562"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2017 - 2018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  <a:r>
                        <a:rPr lang="es-ES_tradnl" sz="14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- 46</a:t>
                      </a:r>
                      <a:endParaRPr lang="es-ES_tradnl" sz="1400" b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 + 17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170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extLst>
                  <a:ext uri="{0D108BD9-81ED-4DB2-BD59-A6C34878D82A}">
                    <a16:rowId xmlns:a16="http://schemas.microsoft.com/office/drawing/2014/main" val="1777030921"/>
                  </a:ext>
                </a:extLst>
              </a:tr>
              <a:tr h="441181"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Ciclo</a:t>
                      </a:r>
                      <a:endParaRPr lang="es-ES_tradnl" sz="12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Noviembre y anterior</a:t>
                      </a:r>
                    </a:p>
                  </a:txBody>
                  <a:tcPr marL="40386" marR="40386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Diciembre</a:t>
                      </a:r>
                      <a:endParaRPr lang="es-ES_tradnl" sz="12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Enero</a:t>
                      </a:r>
                      <a:endParaRPr lang="es-ES_tradnl" sz="12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Febrero</a:t>
                      </a:r>
                      <a:endParaRPr lang="es-ES_tradnl" sz="12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Marzo</a:t>
                      </a:r>
                      <a:endParaRPr lang="es-ES_tradnl" sz="12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Abril</a:t>
                      </a:r>
                      <a:endParaRPr lang="es-ES_tradnl" sz="12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Mayo</a:t>
                      </a:r>
                      <a:endParaRPr lang="es-ES_tradnl" sz="12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Junio  y posterior</a:t>
                      </a:r>
                      <a:endParaRPr lang="es-ES_tradnl" sz="12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</a:t>
                      </a:r>
                      <a:endParaRPr lang="es-ES_tradnl" sz="12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187016"/>
                  </a:ext>
                </a:extLst>
              </a:tr>
              <a:tr h="37822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2018 - 2019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6 - 43</a:t>
                      </a: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r>
                        <a:rPr lang="es-ES_tradnl" sz="14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+ 16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181</a:t>
                      </a:r>
                      <a:endParaRPr lang="es-ES_tradn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extLst>
                  <a:ext uri="{0D108BD9-81ED-4DB2-BD59-A6C34878D82A}">
                    <a16:rowId xmlns:a16="http://schemas.microsoft.com/office/drawing/2014/main" val="3471475867"/>
                  </a:ext>
                </a:extLst>
              </a:tr>
              <a:tr h="63730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2019</a:t>
                      </a:r>
                      <a:r>
                        <a:rPr lang="es-ES_tradnl" sz="16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– 2020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 25 febrero 19</a:t>
                      </a:r>
                      <a:endParaRPr lang="es-ES_tradnl" sz="16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7 - 18</a:t>
                      </a:r>
                    </a:p>
                  </a:txBody>
                  <a:tcPr marL="40386" marR="40386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es-ES_tradnl" sz="16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  <a:endParaRPr lang="es-ES_tradnl" sz="16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  <a:endParaRPr lang="es-ES_tradnl" sz="16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lang="es-ES_tradnl" sz="16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sz="16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sz="16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sz="16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93</a:t>
                      </a:r>
                      <a:endParaRPr lang="es-ES_tradnl" sz="16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512858"/>
                  </a:ext>
                </a:extLst>
              </a:tr>
            </a:tbl>
          </a:graphicData>
        </a:graphic>
      </p:graphicFrame>
      <p:sp>
        <p:nvSpPr>
          <p:cNvPr id="5" name="4 Rectángulo"/>
          <p:cNvSpPr/>
          <p:nvPr/>
        </p:nvSpPr>
        <p:spPr>
          <a:xfrm>
            <a:off x="0" y="-25602"/>
            <a:ext cx="9143997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pPr lvl="1" algn="ctr">
              <a:spcBef>
                <a:spcPts val="600"/>
              </a:spcBef>
              <a:spcAft>
                <a:spcPts val="600"/>
              </a:spcAft>
            </a:pPr>
            <a:r>
              <a:rPr lang="es-ES" sz="1400" b="1" dirty="0" smtClean="0">
                <a:solidFill>
                  <a:schemeClr val="bg1"/>
                </a:solidFill>
                <a:latin typeface="Candara" pitchFamily="34" charset="0"/>
              </a:rPr>
              <a:t>Avance mensual de registros de solicitantes</a:t>
            </a:r>
            <a:r>
              <a:rPr lang="es-ES" sz="1400" b="1" dirty="0" smtClean="0">
                <a:latin typeface="Candara" pitchFamily="34" charset="0"/>
              </a:rPr>
              <a:t> </a:t>
            </a:r>
            <a:endParaRPr lang="es-ES" sz="1400" b="1" dirty="0">
              <a:latin typeface="Candara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4925994" y="6347447"/>
            <a:ext cx="24584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sz="1400" b="1" i="1" dirty="0" smtClean="0">
                <a:cs typeface="Arial" pitchFamily="34" charset="0"/>
              </a:rPr>
              <a:t>Datos al 25 de marzo de 2019</a:t>
            </a:r>
            <a:endParaRPr lang="es-ES" sz="1400" b="1" i="1" dirty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11"/>
          <p:cNvSpPr txBox="1"/>
          <p:nvPr/>
        </p:nvSpPr>
        <p:spPr>
          <a:xfrm>
            <a:off x="1331089" y="1363321"/>
            <a:ext cx="6817488" cy="78483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ndara" pitchFamily="34" charset="0"/>
                <a:ea typeface="+mn-ea"/>
                <a:cs typeface="Helvetica"/>
              </a:rPr>
              <a:t>Título</a:t>
            </a:r>
            <a:endParaRPr kumimoji="0" lang="es-ES" sz="4500" b="1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Candara" pitchFamily="34" charset="0"/>
              <a:ea typeface="+mn-ea"/>
              <a:cs typeface="Helvetica"/>
            </a:endParaRPr>
          </a:p>
        </p:txBody>
      </p:sp>
      <p:sp>
        <p:nvSpPr>
          <p:cNvPr id="10" name="CuadroTexto 11"/>
          <p:cNvSpPr txBox="1"/>
          <p:nvPr/>
        </p:nvSpPr>
        <p:spPr>
          <a:xfrm>
            <a:off x="1344589" y="2059746"/>
            <a:ext cx="6817488" cy="55399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ndara" pitchFamily="34" charset="0"/>
                <a:ea typeface="+mn-ea"/>
                <a:cs typeface="Helvetica"/>
              </a:rPr>
              <a:t>Subtítulo</a:t>
            </a:r>
            <a:endParaRPr kumimoji="0" lang="es-ES" sz="3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Candara" pitchFamily="34" charset="0"/>
              <a:ea typeface="+mn-ea"/>
              <a:cs typeface="Helvetica"/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551857"/>
              </p:ext>
            </p:extLst>
          </p:nvPr>
        </p:nvGraphicFramePr>
        <p:xfrm>
          <a:off x="4" y="722486"/>
          <a:ext cx="9143995" cy="5331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4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98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84123">
                  <a:extLst>
                    <a:ext uri="{9D8B030D-6E8A-4147-A177-3AD203B41FA5}">
                      <a16:colId xmlns:a16="http://schemas.microsoft.com/office/drawing/2014/main" val="1035134493"/>
                    </a:ext>
                  </a:extLst>
                </a:gridCol>
                <a:gridCol w="16841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35863"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Ciclo</a:t>
                      </a:r>
                      <a:endParaRPr lang="es-ES_tradnl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b="1" baseline="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Del día 1</a:t>
                      </a:r>
                    </a:p>
                    <a:p>
                      <a:pPr algn="ctr"/>
                      <a:r>
                        <a:rPr lang="es-ES_tradnl" sz="1600" b="1" baseline="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al 20</a:t>
                      </a:r>
                      <a:endParaRPr lang="es-ES_tradnl" sz="16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Del</a:t>
                      </a:r>
                      <a:r>
                        <a:rPr lang="es-ES_tradnl" sz="1600" b="1" baseline="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día </a:t>
                      </a:r>
                      <a:r>
                        <a:rPr lang="es-ES_tradnl" sz="16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</a:p>
                    <a:p>
                      <a:pPr algn="ctr"/>
                      <a:r>
                        <a:rPr lang="es-ES_tradnl" sz="1600" b="1" baseline="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al 40</a:t>
                      </a:r>
                      <a:endParaRPr lang="es-ES_tradnl" sz="16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b="1" baseline="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Del día 41</a:t>
                      </a:r>
                    </a:p>
                    <a:p>
                      <a:pPr algn="ctr"/>
                      <a:r>
                        <a:rPr lang="es-ES_tradnl" sz="1600" b="1" baseline="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al 60</a:t>
                      </a:r>
                      <a:endParaRPr lang="es-ES_tradnl" sz="16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Del</a:t>
                      </a:r>
                      <a:r>
                        <a:rPr lang="es-ES_tradnl" sz="1600" b="1" baseline="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día</a:t>
                      </a:r>
                      <a:r>
                        <a:rPr lang="es-ES_tradnl" sz="16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61</a:t>
                      </a:r>
                      <a:r>
                        <a:rPr lang="es-ES_tradnl" sz="1600" b="1" baseline="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s-ES_tradnl" sz="1600" b="1" baseline="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 80</a:t>
                      </a:r>
                      <a:endParaRPr lang="es-ES_tradnl" sz="16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durante los 80 días</a:t>
                      </a:r>
                      <a:endParaRPr lang="es-ES_tradnl" sz="16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Acumulados</a:t>
                      </a:r>
                      <a:r>
                        <a:rPr lang="es-ES_tradnl" sz="1600" b="1" baseline="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de</a:t>
                      </a:r>
                      <a:r>
                        <a:rPr lang="es-ES_tradnl" sz="16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todo el</a:t>
                      </a:r>
                      <a:r>
                        <a:rPr lang="es-ES_tradnl" sz="1600" b="1" baseline="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proceso</a:t>
                      </a:r>
                      <a:r>
                        <a:rPr lang="es-ES_tradnl" sz="16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s-ES_tradnl" sz="16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145">
                <a:tc>
                  <a:txBody>
                    <a:bodyPr/>
                    <a:lstStyle/>
                    <a:p>
                      <a:pPr algn="ctr"/>
                      <a:r>
                        <a:rPr lang="es-ES_tradnl" sz="15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2010 - 2011</a:t>
                      </a:r>
                      <a:endParaRPr lang="es-ES_tradnl" sz="15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5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64</a:t>
                      </a:r>
                      <a:endParaRPr lang="es-ES_tradnl" sz="15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5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  <a:endParaRPr lang="es-ES_tradnl" sz="15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5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  <a:endParaRPr lang="es-ES_tradnl" sz="15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5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es-ES_tradnl" sz="15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5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119</a:t>
                      </a:r>
                      <a:endParaRPr lang="es-ES_tradnl" sz="15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5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161</a:t>
                      </a:r>
                      <a:endParaRPr lang="es-ES_tradnl" sz="15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575">
                <a:tc>
                  <a:txBody>
                    <a:bodyPr/>
                    <a:lstStyle/>
                    <a:p>
                      <a:pPr algn="ctr"/>
                      <a:r>
                        <a:rPr lang="es-ES_tradnl" sz="15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2011</a:t>
                      </a:r>
                      <a:r>
                        <a:rPr lang="es-ES_tradnl" sz="15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ES_tradnl" sz="15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- 2012</a:t>
                      </a:r>
                      <a:endParaRPr lang="es-ES_tradnl" sz="15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5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87</a:t>
                      </a: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5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  <a:endParaRPr lang="es-ES_tradnl" sz="15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5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  <a:endParaRPr lang="es-ES_tradnl" sz="15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5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  <a:endParaRPr lang="es-ES_tradnl" sz="15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5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153</a:t>
                      </a:r>
                      <a:endParaRPr lang="es-ES_tradnl" sz="15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5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191</a:t>
                      </a:r>
                      <a:endParaRPr lang="es-ES_tradnl" sz="15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454">
                <a:tc>
                  <a:txBody>
                    <a:bodyPr/>
                    <a:lstStyle/>
                    <a:p>
                      <a:pPr algn="ctr"/>
                      <a:r>
                        <a:rPr lang="es-ES_tradnl" sz="15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2012 - 2013</a:t>
                      </a:r>
                      <a:endParaRPr lang="es-ES_tradnl" sz="15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5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48</a:t>
                      </a: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5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  <a:endParaRPr lang="es-ES_tradnl" sz="15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5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  <a:endParaRPr lang="es-ES_tradnl" sz="15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5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lang="es-ES_tradnl" sz="15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5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105</a:t>
                      </a:r>
                      <a:endParaRPr lang="es-ES_tradnl" sz="15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5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133</a:t>
                      </a:r>
                      <a:endParaRPr lang="es-ES_tradnl" sz="15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257">
                <a:tc>
                  <a:txBody>
                    <a:bodyPr/>
                    <a:lstStyle/>
                    <a:p>
                      <a:pPr algn="ctr"/>
                      <a:r>
                        <a:rPr lang="es-ES_tradnl" sz="15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2013</a:t>
                      </a:r>
                      <a:r>
                        <a:rPr lang="es-ES_tradnl" sz="15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- 2014</a:t>
                      </a:r>
                      <a:endParaRPr lang="es-ES_tradnl" sz="15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5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58</a:t>
                      </a: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5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33</a:t>
                      </a:r>
                      <a:endParaRPr lang="es-ES_tradnl" sz="15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5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lang="es-ES_tradnl" sz="15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5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lang="es-ES_tradnl" sz="15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5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120</a:t>
                      </a:r>
                      <a:endParaRPr lang="es-ES_tradnl" sz="15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5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155</a:t>
                      </a:r>
                      <a:endParaRPr lang="es-ES_tradnl" sz="15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618">
                <a:tc>
                  <a:txBody>
                    <a:bodyPr/>
                    <a:lstStyle/>
                    <a:p>
                      <a:pPr algn="ctr"/>
                      <a:r>
                        <a:rPr lang="es-ES_tradnl" sz="15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2014</a:t>
                      </a:r>
                      <a:r>
                        <a:rPr lang="es-ES_tradnl" sz="15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- 2015</a:t>
                      </a:r>
                      <a:endParaRPr lang="es-ES_tradnl" sz="15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5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78</a:t>
                      </a: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5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lang="es-ES_tradnl" sz="15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5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es-ES_tradnl" sz="15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5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es-ES_tradnl" sz="15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5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112</a:t>
                      </a:r>
                      <a:endParaRPr lang="es-ES_tradnl" sz="15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5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144</a:t>
                      </a:r>
                      <a:endParaRPr lang="es-ES_tradnl" sz="15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617">
                <a:tc>
                  <a:txBody>
                    <a:bodyPr/>
                    <a:lstStyle/>
                    <a:p>
                      <a:pPr algn="ctr"/>
                      <a:r>
                        <a:rPr lang="es-ES_tradnl" sz="15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2015 - 2016</a:t>
                      </a:r>
                      <a:endParaRPr lang="es-ES_tradnl" sz="15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5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46</a:t>
                      </a: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5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  <a:endParaRPr lang="es-ES_tradnl" sz="15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5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34</a:t>
                      </a:r>
                      <a:endParaRPr lang="es-ES_tradnl" sz="15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5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s-ES_tradnl" sz="15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5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114</a:t>
                      </a: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5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154</a:t>
                      </a:r>
                    </a:p>
                  </a:txBody>
                  <a:tcPr marL="40386" marR="40386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7945">
                <a:tc>
                  <a:txBody>
                    <a:bodyPr/>
                    <a:lstStyle/>
                    <a:p>
                      <a:pPr algn="ctr"/>
                      <a:r>
                        <a:rPr lang="es-ES_tradnl" sz="15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2016</a:t>
                      </a:r>
                      <a:r>
                        <a:rPr lang="es-ES_tradnl" sz="15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- 2017</a:t>
                      </a:r>
                      <a:endParaRPr lang="es-ES_tradnl" sz="15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5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54</a:t>
                      </a: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5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s-ES_tradnl" sz="15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5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lang="es-ES_tradnl" sz="15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5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s-ES_tradnl" sz="15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5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99</a:t>
                      </a:r>
                      <a:endParaRPr lang="es-ES_tradnl" sz="15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5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141</a:t>
                      </a:r>
                      <a:endParaRPr lang="es-ES_tradnl" sz="15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extLst>
                  <a:ext uri="{0D108BD9-81ED-4DB2-BD59-A6C34878D82A}">
                    <a16:rowId xmlns:a16="http://schemas.microsoft.com/office/drawing/2014/main" val="3645815915"/>
                  </a:ext>
                </a:extLst>
              </a:tr>
              <a:tr h="427773">
                <a:tc>
                  <a:txBody>
                    <a:bodyPr/>
                    <a:lstStyle/>
                    <a:p>
                      <a:pPr algn="ctr"/>
                      <a:r>
                        <a:rPr lang="es-ES_tradnl" sz="15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2017 - 2018</a:t>
                      </a:r>
                      <a:endParaRPr lang="es-ES_tradnl" sz="15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5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71</a:t>
                      </a: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5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  <a:endParaRPr lang="es-ES_tradnl" sz="15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5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lang="es-ES_tradnl" sz="15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5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lang="es-ES_tradnl" sz="15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5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120</a:t>
                      </a:r>
                      <a:endParaRPr lang="es-ES_tradnl" sz="15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5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170</a:t>
                      </a:r>
                    </a:p>
                  </a:txBody>
                  <a:tcPr marL="40386" marR="40386" anchor="ctr"/>
                </a:tc>
                <a:extLst>
                  <a:ext uri="{0D108BD9-81ED-4DB2-BD59-A6C34878D82A}">
                    <a16:rowId xmlns:a16="http://schemas.microsoft.com/office/drawing/2014/main" val="318595598"/>
                  </a:ext>
                </a:extLst>
              </a:tr>
              <a:tr h="904731">
                <a:tc>
                  <a:txBody>
                    <a:bodyPr/>
                    <a:lstStyle/>
                    <a:p>
                      <a:pPr algn="ctr"/>
                      <a:r>
                        <a:rPr lang="es-ES_tradnl" sz="15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2018 - 2019</a:t>
                      </a:r>
                      <a:endParaRPr lang="es-ES_tradnl" sz="15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5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49</a:t>
                      </a: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5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  <a:endParaRPr lang="es-ES_tradnl" sz="15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5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  <a:endParaRPr lang="es-ES_tradnl" sz="15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5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  <a:endParaRPr lang="es-ES_tradnl" sz="15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5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127</a:t>
                      </a:r>
                      <a:endParaRPr lang="es-ES_tradnl" sz="15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5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181</a:t>
                      </a:r>
                    </a:p>
                  </a:txBody>
                  <a:tcPr marL="40386" marR="40386" anchor="ctr"/>
                </a:tc>
                <a:extLst>
                  <a:ext uri="{0D108BD9-81ED-4DB2-BD59-A6C34878D82A}">
                    <a16:rowId xmlns:a16="http://schemas.microsoft.com/office/drawing/2014/main" val="2209319219"/>
                  </a:ext>
                </a:extLst>
              </a:tr>
              <a:tr h="904731">
                <a:tc>
                  <a:txBody>
                    <a:bodyPr/>
                    <a:lstStyle/>
                    <a:p>
                      <a:pPr algn="ctr"/>
                      <a:r>
                        <a:rPr lang="es-ES_tradnl" sz="15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2019 - 2020</a:t>
                      </a:r>
                      <a:endParaRPr lang="es-ES_tradnl" sz="15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5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 marL="40386" marR="40386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5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lang="es-ES_tradnl" sz="15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5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</a:p>
                  </a:txBody>
                  <a:tcPr marL="40386" marR="40386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5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  <a:endParaRPr lang="es-ES_tradnl" sz="15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sz="15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386" marR="40386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5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93</a:t>
                      </a:r>
                    </a:p>
                  </a:txBody>
                  <a:tcPr marL="40386" marR="40386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378095"/>
                  </a:ext>
                </a:extLst>
              </a:tr>
            </a:tbl>
          </a:graphicData>
        </a:graphic>
      </p:graphicFrame>
      <p:sp>
        <p:nvSpPr>
          <p:cNvPr id="5" name="4 Rectángulo"/>
          <p:cNvSpPr/>
          <p:nvPr/>
        </p:nvSpPr>
        <p:spPr>
          <a:xfrm>
            <a:off x="0" y="-25602"/>
            <a:ext cx="9143997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457200" marR="0" lvl="1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b="1" dirty="0" smtClean="0">
                <a:solidFill>
                  <a:prstClr val="black"/>
                </a:solidFill>
              </a:rPr>
              <a:t>Solicitudes durante los primeros 80 días del proceso</a:t>
            </a:r>
          </a:p>
          <a:p>
            <a:pPr marL="457200" marR="0" lvl="1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y el final total</a:t>
            </a: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4953702" y="6362071"/>
            <a:ext cx="24584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itchFamily="34" charset="0"/>
                <a:ea typeface="+mn-ea"/>
                <a:cs typeface="Arial" pitchFamily="34" charset="0"/>
              </a:rPr>
              <a:t>Datos al </a:t>
            </a:r>
            <a:r>
              <a:rPr lang="es-ES" sz="1400" b="1" i="1" noProof="0" dirty="0" smtClean="0">
                <a:solidFill>
                  <a:prstClr val="black"/>
                </a:solidFill>
                <a:latin typeface="Candara" pitchFamily="34" charset="0"/>
                <a:cs typeface="Arial" pitchFamily="34" charset="0"/>
              </a:rPr>
              <a:t>25 de </a:t>
            </a:r>
            <a:r>
              <a:rPr lang="es-ES" sz="1400" b="1" i="1" dirty="0" smtClean="0">
                <a:solidFill>
                  <a:prstClr val="black"/>
                </a:solidFill>
                <a:latin typeface="Candara" pitchFamily="34" charset="0"/>
                <a:cs typeface="Arial" pitchFamily="34" charset="0"/>
              </a:rPr>
              <a:t>marzo de 2019</a:t>
            </a:r>
            <a:endParaRPr kumimoji="0" lang="es-ES" sz="1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46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4045527" y="6225156"/>
            <a:ext cx="33213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_tradnl" sz="1600" b="1" i="1" dirty="0" smtClean="0">
                <a:latin typeface="Candara" pitchFamily="34" charset="0"/>
              </a:rPr>
              <a:t>Datos al 25 de </a:t>
            </a:r>
            <a:r>
              <a:rPr lang="es-ES_tradnl" sz="1600" b="1" i="1" dirty="0" smtClean="0">
                <a:latin typeface="Candara" pitchFamily="34" charset="0"/>
              </a:rPr>
              <a:t>marzo</a:t>
            </a:r>
            <a:r>
              <a:rPr lang="es-ES_tradnl" sz="1600" b="1" i="1" dirty="0" smtClean="0">
                <a:latin typeface="Candara" pitchFamily="34" charset="0"/>
              </a:rPr>
              <a:t> </a:t>
            </a:r>
            <a:r>
              <a:rPr lang="es-ES_tradnl" sz="1600" b="1" i="1" dirty="0" smtClean="0">
                <a:latin typeface="Candara" pitchFamily="34" charset="0"/>
              </a:rPr>
              <a:t>2019</a:t>
            </a:r>
            <a:endParaRPr lang="es-ES_tradnl" sz="1600" b="1" i="1" dirty="0">
              <a:latin typeface="Candara" pitchFamily="34" charset="0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46968"/>
              </p:ext>
            </p:extLst>
          </p:nvPr>
        </p:nvGraphicFramePr>
        <p:xfrm>
          <a:off x="-381" y="0"/>
          <a:ext cx="9144000" cy="6063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809">
                  <a:extLst>
                    <a:ext uri="{9D8B030D-6E8A-4147-A177-3AD203B41FA5}">
                      <a16:colId xmlns:a16="http://schemas.microsoft.com/office/drawing/2014/main" val="318318090"/>
                    </a:ext>
                  </a:extLst>
                </a:gridCol>
                <a:gridCol w="667656">
                  <a:extLst>
                    <a:ext uri="{9D8B030D-6E8A-4147-A177-3AD203B41FA5}">
                      <a16:colId xmlns:a16="http://schemas.microsoft.com/office/drawing/2014/main" val="3017144048"/>
                    </a:ext>
                  </a:extLst>
                </a:gridCol>
                <a:gridCol w="642129">
                  <a:extLst>
                    <a:ext uri="{9D8B030D-6E8A-4147-A177-3AD203B41FA5}">
                      <a16:colId xmlns:a16="http://schemas.microsoft.com/office/drawing/2014/main" val="3583255901"/>
                    </a:ext>
                  </a:extLst>
                </a:gridCol>
                <a:gridCol w="629537">
                  <a:extLst>
                    <a:ext uri="{9D8B030D-6E8A-4147-A177-3AD203B41FA5}">
                      <a16:colId xmlns:a16="http://schemas.microsoft.com/office/drawing/2014/main" val="472154873"/>
                    </a:ext>
                  </a:extLst>
                </a:gridCol>
                <a:gridCol w="679554">
                  <a:extLst>
                    <a:ext uri="{9D8B030D-6E8A-4147-A177-3AD203B41FA5}">
                      <a16:colId xmlns:a16="http://schemas.microsoft.com/office/drawing/2014/main" val="2607024951"/>
                    </a:ext>
                  </a:extLst>
                </a:gridCol>
                <a:gridCol w="679902">
                  <a:extLst>
                    <a:ext uri="{9D8B030D-6E8A-4147-A177-3AD203B41FA5}">
                      <a16:colId xmlns:a16="http://schemas.microsoft.com/office/drawing/2014/main" val="2198252713"/>
                    </a:ext>
                  </a:extLst>
                </a:gridCol>
                <a:gridCol w="730263">
                  <a:extLst>
                    <a:ext uri="{9D8B030D-6E8A-4147-A177-3AD203B41FA5}">
                      <a16:colId xmlns:a16="http://schemas.microsoft.com/office/drawing/2014/main" val="649664515"/>
                    </a:ext>
                  </a:extLst>
                </a:gridCol>
                <a:gridCol w="717674">
                  <a:extLst>
                    <a:ext uri="{9D8B030D-6E8A-4147-A177-3AD203B41FA5}">
                      <a16:colId xmlns:a16="http://schemas.microsoft.com/office/drawing/2014/main" val="1743180144"/>
                    </a:ext>
                  </a:extLst>
                </a:gridCol>
                <a:gridCol w="642128">
                  <a:extLst>
                    <a:ext uri="{9D8B030D-6E8A-4147-A177-3AD203B41FA5}">
                      <a16:colId xmlns:a16="http://schemas.microsoft.com/office/drawing/2014/main" val="2390070391"/>
                    </a:ext>
                  </a:extLst>
                </a:gridCol>
                <a:gridCol w="760330">
                  <a:extLst>
                    <a:ext uri="{9D8B030D-6E8A-4147-A177-3AD203B41FA5}">
                      <a16:colId xmlns:a16="http://schemas.microsoft.com/office/drawing/2014/main" val="3990155492"/>
                    </a:ext>
                  </a:extLst>
                </a:gridCol>
                <a:gridCol w="990262">
                  <a:extLst>
                    <a:ext uri="{9D8B030D-6E8A-4147-A177-3AD203B41FA5}">
                      <a16:colId xmlns:a16="http://schemas.microsoft.com/office/drawing/2014/main" val="3601200526"/>
                    </a:ext>
                  </a:extLst>
                </a:gridCol>
                <a:gridCol w="1198756">
                  <a:extLst>
                    <a:ext uri="{9D8B030D-6E8A-4147-A177-3AD203B41FA5}">
                      <a16:colId xmlns:a16="http://schemas.microsoft.com/office/drawing/2014/main" val="922034976"/>
                    </a:ext>
                  </a:extLst>
                </a:gridCol>
              </a:tblGrid>
              <a:tr h="284563">
                <a:tc gridSpan="1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kern="1200" dirty="0">
                          <a:effectLst/>
                        </a:rPr>
                        <a:t>DATOS COMPARATIVOS</a:t>
                      </a:r>
                      <a:endParaRPr lang="es-V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065" marR="80065" marT="40033" marB="40033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V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065" marR="80065" marT="40033" marB="40033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V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065" marR="80065" marT="40033" marB="40033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961853"/>
                  </a:ext>
                </a:extLst>
              </a:tr>
              <a:tr h="4351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kern="12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Datos</a:t>
                      </a:r>
                      <a:endParaRPr lang="es-VE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065" marR="80065" marT="40033" marB="40033" anchor="ctr">
                    <a:solidFill>
                      <a:srgbClr val="90B8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200" b="1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2009 - 2010</a:t>
                      </a:r>
                      <a:endParaRPr lang="es-VE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065" marR="80065" marT="40033" marB="40033" anchor="ctr">
                    <a:solidFill>
                      <a:srgbClr val="90B8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200" b="1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2010 - 2011</a:t>
                      </a:r>
                      <a:endParaRPr lang="es-VE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065" marR="80065" marT="40033" marB="40033" anchor="ctr">
                    <a:solidFill>
                      <a:srgbClr val="90B8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200" b="1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2011 -2012</a:t>
                      </a:r>
                      <a:endParaRPr lang="es-VE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065" marR="80065" marT="40033" marB="40033" anchor="ctr">
                    <a:solidFill>
                      <a:srgbClr val="90B8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200" b="1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2012-2013</a:t>
                      </a:r>
                      <a:endParaRPr lang="es-VE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065" marR="80065" marT="40033" marB="40033" anchor="ctr">
                    <a:solidFill>
                      <a:srgbClr val="90B8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200" b="1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2013 -2014</a:t>
                      </a:r>
                      <a:endParaRPr lang="es-VE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065" marR="80065" marT="40033" marB="40033" anchor="ctr">
                    <a:solidFill>
                      <a:srgbClr val="90B8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200" b="1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2014 -2015</a:t>
                      </a:r>
                      <a:endParaRPr lang="es-VE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065" marR="80065" marT="40033" marB="40033" anchor="ctr">
                    <a:solidFill>
                      <a:srgbClr val="90B8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200" b="1" kern="12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2015-</a:t>
                      </a:r>
                      <a:endParaRPr lang="es-VE" sz="12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200" b="1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2016</a:t>
                      </a:r>
                      <a:endParaRPr lang="es-VE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065" marR="80065" marT="40033" marB="40033" anchor="ctr">
                    <a:solidFill>
                      <a:srgbClr val="90B8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200" b="1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2016 – 2017 </a:t>
                      </a:r>
                      <a:endParaRPr lang="es-VE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065" marR="80065" marT="40033" marB="40033" anchor="ctr">
                    <a:solidFill>
                      <a:srgbClr val="90B8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200" b="1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2017 – </a:t>
                      </a:r>
                      <a:r>
                        <a:rPr lang="es-ES_tradnl" sz="1200" b="1" kern="12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2018</a:t>
                      </a:r>
                      <a:endParaRPr lang="es-VE" sz="12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0B8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VE" sz="1200" b="1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2018 – 2019</a:t>
                      </a: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rgbClr val="90B8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VE" sz="1200" b="1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2019</a:t>
                      </a:r>
                      <a:r>
                        <a:rPr lang="es-VE" sz="1200" b="1" baseline="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– 2020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VE" sz="1200" b="1" baseline="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 25 de marzo 19</a:t>
                      </a:r>
                      <a:endParaRPr lang="es-VE" sz="12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0B8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291087"/>
                  </a:ext>
                </a:extLst>
              </a:tr>
              <a:tr h="6157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1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Solicitudes</a:t>
                      </a:r>
                      <a:r>
                        <a:rPr lang="es-ES_tradnl" sz="12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recibidas </a:t>
                      </a:r>
                      <a:endParaRPr lang="es-VE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065" marR="80065" marT="40033" marB="40033" anchor="ctr">
                    <a:solidFill>
                      <a:srgbClr val="90B8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130</a:t>
                      </a:r>
                      <a:endParaRPr lang="es-V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065" marR="80065" marT="40033" marB="4003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149</a:t>
                      </a:r>
                      <a:endParaRPr lang="es-V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065" marR="80065" marT="40033" marB="4003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185</a:t>
                      </a:r>
                      <a:endParaRPr lang="es-V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065" marR="80065" marT="40033" marB="4003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131</a:t>
                      </a:r>
                      <a:endParaRPr lang="es-V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065" marR="80065" marT="40033" marB="4003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146</a:t>
                      </a:r>
                      <a:endParaRPr lang="es-V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065" marR="80065" marT="40033" marB="4003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135</a:t>
                      </a:r>
                      <a:endParaRPr lang="es-V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065" marR="80065" marT="40033" marB="4003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kern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153</a:t>
                      </a:r>
                      <a:endParaRPr lang="es-V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065" marR="80065" marT="40033" marB="4003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kern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141</a:t>
                      </a:r>
                      <a:endParaRPr lang="es-V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065" marR="80065" marT="40033" marB="4003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kern="12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170</a:t>
                      </a:r>
                      <a:endParaRPr lang="es-V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VE" sz="14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181</a:t>
                      </a:r>
                      <a:endParaRPr lang="es-VE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VE" sz="14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93</a:t>
                      </a:r>
                      <a:endParaRPr lang="es-VE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3369432"/>
                  </a:ext>
                </a:extLst>
              </a:tr>
              <a:tr h="8663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Solicitudes </a:t>
                      </a:r>
                      <a:endParaRPr lang="es-VE" sz="10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retiradas y rechazadas</a:t>
                      </a:r>
                      <a:endParaRPr lang="es-VE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065" marR="80065" marT="40033" marB="40033" anchor="ctr">
                    <a:solidFill>
                      <a:srgbClr val="90B8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 – 5</a:t>
                      </a:r>
                      <a:endParaRPr lang="es-V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065" marR="80065" marT="40033" marB="4003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 – 5</a:t>
                      </a:r>
                      <a:endParaRPr lang="es-V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065" marR="80065" marT="40033" marB="4003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32 - 17</a:t>
                      </a:r>
                      <a:endParaRPr lang="es-V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065" marR="80065" marT="40033" marB="4003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32 - 7</a:t>
                      </a:r>
                      <a:endParaRPr lang="es-V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065" marR="80065" marT="40033" marB="4003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35 - 7</a:t>
                      </a:r>
                      <a:endParaRPr lang="es-V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065" marR="80065" marT="40033" marB="4003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 – 1</a:t>
                      </a:r>
                      <a:endParaRPr lang="es-V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065" marR="80065" marT="40033" marB="4003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kern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33 – 5</a:t>
                      </a:r>
                      <a:endParaRPr lang="es-V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065" marR="80065" marT="40033" marB="4003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kern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 – 6</a:t>
                      </a:r>
                      <a:endParaRPr lang="es-V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065" marR="80065" marT="40033" marB="4003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kern="12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46 </a:t>
                      </a:r>
                      <a:r>
                        <a:rPr lang="es-ES_tradnl" sz="14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 </a:t>
                      </a:r>
                      <a:r>
                        <a:rPr lang="es-ES_tradnl" sz="1400" kern="12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s-V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VE" sz="14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57 – 7</a:t>
                      </a: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VE" sz="14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15 – 1</a:t>
                      </a:r>
                      <a:endParaRPr lang="es-VE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5357580"/>
                  </a:ext>
                </a:extLst>
              </a:tr>
              <a:tr h="4310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50" kern="1200" dirty="0" err="1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Inscripcio-nes</a:t>
                      </a:r>
                      <a:endParaRPr lang="es-VE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065" marR="80065" marT="40033" marB="40033" anchor="ctr">
                    <a:solidFill>
                      <a:srgbClr val="90B8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113</a:t>
                      </a:r>
                      <a:endParaRPr lang="es-V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065" marR="80065" marT="40033" marB="4003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kern="12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120</a:t>
                      </a:r>
                      <a:endParaRPr lang="es-V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065" marR="80065" marT="40033" marB="4003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kern="12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141</a:t>
                      </a:r>
                      <a:endParaRPr lang="es-V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065" marR="80065" marT="40033" marB="4003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kern="1200" dirty="0" smtClean="0"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92</a:t>
                      </a:r>
                      <a:endParaRPr lang="es-V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065" marR="80065" marT="40033" marB="4003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kern="12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108</a:t>
                      </a:r>
                      <a:endParaRPr lang="es-V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065" marR="80065" marT="40033" marB="4003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114</a:t>
                      </a:r>
                      <a:endParaRPr lang="es-V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065" marR="80065" marT="40033" marB="4003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114</a:t>
                      </a:r>
                      <a:endParaRPr lang="es-V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065" marR="80065" marT="40033" marB="4003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106</a:t>
                      </a:r>
                      <a:endParaRPr lang="es-V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065" marR="80065" marT="40033" marB="4003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kern="1200" dirty="0" smtClean="0"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116</a:t>
                      </a:r>
                      <a:endParaRPr lang="es-V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VE" sz="14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114</a:t>
                      </a:r>
                      <a:endParaRPr lang="es-VE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VE" sz="14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5722490"/>
                  </a:ext>
                </a:extLst>
              </a:tr>
              <a:tr h="4351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VE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Familias C/H</a:t>
                      </a:r>
                      <a:r>
                        <a:rPr lang="es-VE" sz="12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 NVA</a:t>
                      </a:r>
                      <a:endParaRPr lang="es-VE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065" marR="80065" marT="40033" marB="40033" anchor="ctr">
                    <a:solidFill>
                      <a:srgbClr val="90B8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VE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---</a:t>
                      </a:r>
                      <a:endParaRPr lang="es-V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065" marR="80065" marT="40033" marB="4003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VE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67/53</a:t>
                      </a:r>
                      <a:endParaRPr lang="es-V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065" marR="80065" marT="40033" marB="4003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VE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59/82</a:t>
                      </a:r>
                      <a:endParaRPr lang="es-V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065" marR="80065" marT="40033" marB="4003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VE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51/41</a:t>
                      </a:r>
                      <a:endParaRPr lang="es-V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065" marR="80065" marT="40033" marB="4003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VE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58-50</a:t>
                      </a:r>
                      <a:endParaRPr lang="es-V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065" marR="80065" marT="40033" marB="4003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VE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72/42</a:t>
                      </a:r>
                      <a:endParaRPr lang="es-V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065" marR="80065" marT="40033" marB="4003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VE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61/53</a:t>
                      </a:r>
                      <a:endParaRPr lang="es-V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065" marR="80065" marT="40033" marB="4003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VE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54/52</a:t>
                      </a:r>
                      <a:endParaRPr lang="es-V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065" marR="80065" marT="40033" marB="4003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VE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60/56</a:t>
                      </a:r>
                      <a:endParaRPr lang="es-V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VE" sz="14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72 / 42</a:t>
                      </a:r>
                      <a:endParaRPr lang="es-VE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VE" sz="14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30 </a:t>
                      </a:r>
                      <a:r>
                        <a:rPr lang="es-VE" sz="14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C/H – </a:t>
                      </a:r>
                      <a:endParaRPr lang="es-VE" sz="1400" b="1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VE" sz="14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r>
                        <a:rPr lang="es-VE" sz="14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VE" sz="14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NVA</a:t>
                      </a:r>
                      <a:endParaRPr lang="es-VE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7007193"/>
                  </a:ext>
                </a:extLst>
              </a:tr>
              <a:tr h="37113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2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Egresos</a:t>
                      </a:r>
                      <a:endParaRPr lang="es-VE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065" marR="80065" marT="40033" marB="40033" anchor="ctr">
                    <a:solidFill>
                      <a:srgbClr val="90B8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kern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74</a:t>
                      </a:r>
                      <a:endParaRPr lang="es-V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065" marR="80065" marT="40033" marB="4003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kern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71</a:t>
                      </a:r>
                      <a:endParaRPr lang="es-V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065" marR="80065" marT="40033" marB="4003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</a:t>
                      </a:r>
                      <a:endParaRPr lang="es-V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065" marR="80065" marT="40033" marB="4003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81</a:t>
                      </a:r>
                      <a:endParaRPr lang="es-V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065" marR="80065" marT="40033" marB="4003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74</a:t>
                      </a:r>
                      <a:endParaRPr lang="es-V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065" marR="80065" marT="40033" marB="4003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</a:t>
                      </a:r>
                      <a:endParaRPr lang="es-V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065" marR="80065" marT="40033" marB="4003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69</a:t>
                      </a:r>
                      <a:endParaRPr lang="es-V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065" marR="80065" marT="40033" marB="4003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58</a:t>
                      </a:r>
                      <a:endParaRPr lang="es-V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065" marR="80065" marT="40033" marB="4003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77</a:t>
                      </a:r>
                      <a:endParaRPr lang="es-V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VE" sz="14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53</a:t>
                      </a:r>
                      <a:endParaRPr lang="es-VE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VE" sz="14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75</a:t>
                      </a:r>
                      <a:endParaRPr lang="es-VE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6129026"/>
                  </a:ext>
                </a:extLst>
              </a:tr>
              <a:tr h="11272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2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Bajas</a:t>
                      </a:r>
                      <a:endParaRPr lang="es-VE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065" marR="80065" marT="40033" marB="40033" anchor="ctr">
                    <a:solidFill>
                      <a:srgbClr val="90B8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</a:t>
                      </a:r>
                      <a:endParaRPr lang="es-V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065" marR="80065" marT="40033" marB="4003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52</a:t>
                      </a:r>
                      <a:endParaRPr lang="es-V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065" marR="80065" marT="40033" marB="4003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66</a:t>
                      </a:r>
                      <a:endParaRPr lang="es-V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065" marR="80065" marT="40033" marB="4003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61</a:t>
                      </a:r>
                      <a:endParaRPr lang="es-V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065" marR="80065" marT="40033" marB="4003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</a:t>
                      </a:r>
                      <a:endParaRPr lang="es-VE" sz="1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s-ES_tradnl" sz="1400" kern="12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 </a:t>
                      </a:r>
                      <a:r>
                        <a:rPr lang="es-ES_tradnl" sz="14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por 1 ciclo)</a:t>
                      </a:r>
                      <a:endParaRPr lang="es-V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065" marR="80065" marT="40033" marB="4003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</a:t>
                      </a:r>
                      <a:endParaRPr lang="es-VE" sz="1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s-ES_tradnl" sz="1400" kern="12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 </a:t>
                      </a:r>
                      <a:r>
                        <a:rPr lang="es-ES_tradnl" sz="14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por 1 ciclo)</a:t>
                      </a:r>
                      <a:endParaRPr lang="es-V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065" marR="80065" marT="40033" marB="4003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_tradnl" sz="1400" kern="1200" dirty="0" smtClean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kern="12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 </a:t>
                      </a:r>
                      <a:endParaRPr lang="es-VE" sz="1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(7 </a:t>
                      </a:r>
                      <a:r>
                        <a:rPr lang="es-ES_tradnl" sz="1400" kern="12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por </a:t>
                      </a:r>
                      <a:r>
                        <a:rPr lang="es-ES_tradnl" sz="14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ciclo</a:t>
                      </a:r>
                      <a:r>
                        <a:rPr lang="es-ES_tradnl" sz="1400" kern="12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V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065" marR="80065" marT="40033" marB="4003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_tradnl" sz="1400" kern="1200" dirty="0" smtClean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kern="12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 </a:t>
                      </a:r>
                      <a:endParaRPr lang="es-VE" sz="1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s-ES_tradnl" sz="1400" kern="12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 </a:t>
                      </a:r>
                      <a:r>
                        <a:rPr lang="es-ES_tradnl" sz="14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por 1 ciclo)</a:t>
                      </a:r>
                      <a:endParaRPr lang="es-V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065" marR="80065" marT="40033" marB="4003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_tradnl" sz="800" kern="1200" dirty="0" smtClean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kern="12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  <a:endParaRPr lang="es-VE" sz="1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50" kern="12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 </a:t>
                      </a:r>
                      <a:r>
                        <a:rPr lang="es-ES_tradnl" sz="105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por 1 </a:t>
                      </a:r>
                      <a:r>
                        <a:rPr lang="es-ES_tradnl" sz="1050" kern="12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ciclo</a:t>
                      </a:r>
                      <a:r>
                        <a:rPr lang="es-ES_tradnl" sz="1050" kern="1200" baseline="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y 3 reingresaron</a:t>
                      </a:r>
                      <a:endParaRPr lang="es-VE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VE" sz="800" b="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VE" sz="14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34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VE" sz="10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(5 por un</a:t>
                      </a:r>
                      <a:r>
                        <a:rPr lang="es-VE" sz="1000" b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ciclo, 4 por dos ciclos, 4 expulsados) </a:t>
                      </a:r>
                      <a:endParaRPr lang="es-VE" sz="1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VE" sz="14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 Confirmadas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VE" sz="1100" b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(5 sólo por un ciclo)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VE" sz="14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 Probables</a:t>
                      </a:r>
                      <a:endParaRPr lang="es-VE" sz="1400" b="1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VE" sz="11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(6</a:t>
                      </a:r>
                      <a:r>
                        <a:rPr lang="es-VE" sz="11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sólo</a:t>
                      </a:r>
                      <a:r>
                        <a:rPr lang="es-VE" sz="11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por un</a:t>
                      </a:r>
                      <a:r>
                        <a:rPr lang="es-VE" sz="11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ciclo) </a:t>
                      </a:r>
                      <a:endParaRPr lang="es-VE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9805560"/>
                  </a:ext>
                </a:extLst>
              </a:tr>
              <a:tr h="5432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2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Matrícula final</a:t>
                      </a:r>
                      <a:endParaRPr lang="es-VE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065" marR="80065" marT="40033" marB="40033" anchor="ctr">
                    <a:solidFill>
                      <a:srgbClr val="90B8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1,174</a:t>
                      </a:r>
                      <a:endParaRPr lang="es-V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065" marR="80065" marT="40033" marB="4003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1,162</a:t>
                      </a:r>
                      <a:endParaRPr lang="es-V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065" marR="80065" marT="40033" marB="4003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1,187</a:t>
                      </a:r>
                      <a:endParaRPr lang="es-V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065" marR="80065" marT="40033" marB="4003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1,113</a:t>
                      </a:r>
                      <a:endParaRPr lang="es-V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065" marR="80065" marT="40033" marB="4003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1,092</a:t>
                      </a:r>
                      <a:endParaRPr lang="es-V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065" marR="80065" marT="40033" marB="4003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1,092</a:t>
                      </a:r>
                      <a:endParaRPr lang="es-V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065" marR="80065" marT="40033" marB="4003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kern="12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1,104</a:t>
                      </a:r>
                      <a:endParaRPr lang="es-V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065" marR="80065" marT="40033" marB="4003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1,122</a:t>
                      </a:r>
                      <a:endParaRPr lang="es-V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065" marR="80065" marT="40033" marB="4003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_tradnl" sz="1000" kern="1200" dirty="0" smtClean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s-ES_tradnl" sz="1400" kern="12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1,141</a:t>
                      </a:r>
                      <a:endParaRPr lang="es-V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VE" sz="1000" b="1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VE" sz="14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1,167</a:t>
                      </a:r>
                      <a:endParaRPr lang="es-VE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VE" sz="1400" b="1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358539"/>
                  </a:ext>
                </a:extLst>
              </a:tr>
              <a:tr h="7719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1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Solicitudes en  proceso</a:t>
                      </a:r>
                      <a:endParaRPr lang="es-V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065" marR="80065" marT="40033" marB="40033" anchor="ctr">
                    <a:solidFill>
                      <a:srgbClr val="90B8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kern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_</a:t>
                      </a:r>
                      <a:endParaRPr lang="es-V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065" marR="80065" marT="40033" marB="4003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kern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_</a:t>
                      </a:r>
                      <a:endParaRPr lang="es-V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065" marR="80065" marT="40033" marB="4003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_</a:t>
                      </a:r>
                      <a:endParaRPr lang="es-V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065" marR="80065" marT="40033" marB="4003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_</a:t>
                      </a:r>
                      <a:endParaRPr lang="es-V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065" marR="80065" marT="40033" marB="4003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_</a:t>
                      </a:r>
                      <a:endParaRPr lang="es-V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065" marR="80065" marT="40033" marB="4003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_</a:t>
                      </a:r>
                      <a:endParaRPr lang="es-V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065" marR="80065" marT="40033" marB="4003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_</a:t>
                      </a:r>
                      <a:endParaRPr lang="es-V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065" marR="80065" marT="40033" marB="4003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_</a:t>
                      </a:r>
                      <a:endParaRPr lang="es-V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065" marR="80065" marT="40033" marB="4003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kern="1200" dirty="0" smtClean="0"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</a:t>
                      </a:r>
                      <a:endParaRPr lang="es-V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VE" sz="14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es-VE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VE" sz="14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34 con hojas de datos</a:t>
                      </a:r>
                      <a:endParaRPr lang="es-VE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05445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-381" y="0"/>
            <a:ext cx="10615143" cy="603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V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804553"/>
              </p:ext>
            </p:extLst>
          </p:nvPr>
        </p:nvGraphicFramePr>
        <p:xfrm>
          <a:off x="0" y="350714"/>
          <a:ext cx="9171710" cy="5860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69671020"/>
                    </a:ext>
                  </a:extLst>
                </a:gridCol>
                <a:gridCol w="6511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164">
                  <a:extLst>
                    <a:ext uri="{9D8B030D-6E8A-4147-A177-3AD203B41FA5}">
                      <a16:colId xmlns:a16="http://schemas.microsoft.com/office/drawing/2014/main" val="1705922406"/>
                    </a:ext>
                  </a:extLst>
                </a:gridCol>
                <a:gridCol w="12884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547553572"/>
                    </a:ext>
                  </a:extLst>
                </a:gridCol>
              </a:tblGrid>
              <a:tr h="497922">
                <a:tc>
                  <a:txBody>
                    <a:bodyPr/>
                    <a:lstStyle/>
                    <a:p>
                      <a:pPr algn="ctr">
                        <a:lnSpc>
                          <a:spcPts val="1355"/>
                        </a:lnSpc>
                        <a:spcAft>
                          <a:spcPts val="0"/>
                        </a:spcAft>
                      </a:pPr>
                      <a:r>
                        <a:rPr lang="es-ES" sz="1600" b="1" kern="1200" dirty="0">
                          <a:solidFill>
                            <a:schemeClr val="bg1"/>
                          </a:solidFill>
                          <a:latin typeface="Candara" pitchFamily="34" charset="0"/>
                          <a:ea typeface="Times New Roman"/>
                          <a:cs typeface="Arial"/>
                        </a:rPr>
                        <a:t>Nivel</a:t>
                      </a:r>
                      <a:endParaRPr lang="es-ES" sz="1600" dirty="0">
                        <a:solidFill>
                          <a:schemeClr val="bg1"/>
                        </a:solidFill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55"/>
                        </a:lnSpc>
                        <a:spcAft>
                          <a:spcPts val="0"/>
                        </a:spcAft>
                      </a:pPr>
                      <a:r>
                        <a:rPr lang="es-ES" sz="1400" b="1" kern="1200" dirty="0">
                          <a:solidFill>
                            <a:schemeClr val="bg1"/>
                          </a:solidFill>
                          <a:latin typeface="Candara" pitchFamily="34" charset="0"/>
                          <a:ea typeface="Times New Roman"/>
                          <a:cs typeface="Arial"/>
                        </a:rPr>
                        <a:t>Egresados del ciclo anterior </a:t>
                      </a:r>
                      <a:endParaRPr lang="es-ES" sz="1400" dirty="0">
                        <a:solidFill>
                          <a:schemeClr val="bg1"/>
                        </a:solidFill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355"/>
                        </a:lnSpc>
                        <a:spcAft>
                          <a:spcPts val="0"/>
                        </a:spcAft>
                      </a:pPr>
                      <a:r>
                        <a:rPr lang="es-ES" sz="1400" b="1" kern="1200" dirty="0">
                          <a:solidFill>
                            <a:schemeClr val="bg1"/>
                          </a:solidFill>
                          <a:latin typeface="Candara" pitchFamily="34" charset="0"/>
                          <a:ea typeface="Times New Roman"/>
                          <a:cs typeface="Arial"/>
                        </a:rPr>
                        <a:t>+ Nuevos ingresos</a:t>
                      </a:r>
                      <a:endParaRPr lang="es-ES" sz="1400" dirty="0">
                        <a:solidFill>
                          <a:schemeClr val="bg1"/>
                        </a:solidFill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355"/>
                        </a:lnSpc>
                        <a:spcAft>
                          <a:spcPts val="0"/>
                        </a:spcAft>
                      </a:pPr>
                      <a:r>
                        <a:rPr lang="es-ES" sz="1400" b="1" kern="1200" dirty="0">
                          <a:solidFill>
                            <a:schemeClr val="bg1"/>
                          </a:solidFill>
                          <a:latin typeface="Candara" pitchFamily="34" charset="0"/>
                          <a:ea typeface="Times New Roman"/>
                          <a:cs typeface="Arial"/>
                        </a:rPr>
                        <a:t>- Bajas</a:t>
                      </a:r>
                      <a:endParaRPr lang="es-ES" sz="1400" dirty="0">
                        <a:solidFill>
                          <a:schemeClr val="bg1"/>
                        </a:solidFill>
                        <a:latin typeface="Candara" pitchFamily="34" charset="0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ts val="1355"/>
                        </a:lnSpc>
                        <a:spcAft>
                          <a:spcPts val="0"/>
                        </a:spcAft>
                      </a:pPr>
                      <a:r>
                        <a:rPr lang="es-ES" sz="1400" b="1" kern="1200" dirty="0">
                          <a:solidFill>
                            <a:schemeClr val="bg1"/>
                          </a:solidFill>
                          <a:latin typeface="Candara" pitchFamily="34" charset="0"/>
                          <a:ea typeface="Times New Roman"/>
                          <a:cs typeface="Arial"/>
                        </a:rPr>
                        <a:t>Confirmadas</a:t>
                      </a:r>
                      <a:endParaRPr lang="es-ES" sz="1400" dirty="0">
                        <a:solidFill>
                          <a:schemeClr val="bg1"/>
                        </a:solidFill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55"/>
                        </a:lnSpc>
                        <a:spcAft>
                          <a:spcPts val="0"/>
                        </a:spcAft>
                      </a:pPr>
                      <a:r>
                        <a:rPr lang="es-ES" sz="1400" b="1" kern="1200" dirty="0">
                          <a:solidFill>
                            <a:schemeClr val="bg1"/>
                          </a:solidFill>
                          <a:latin typeface="Candara" pitchFamily="34" charset="0"/>
                          <a:ea typeface="Times New Roman"/>
                          <a:cs typeface="Arial"/>
                        </a:rPr>
                        <a:t>+/- Repetidores </a:t>
                      </a:r>
                      <a:endParaRPr lang="es-ES" sz="1400" dirty="0">
                        <a:solidFill>
                          <a:schemeClr val="bg1"/>
                        </a:solidFill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355"/>
                        </a:lnSpc>
                        <a:spcAft>
                          <a:spcPts val="0"/>
                        </a:spcAft>
                      </a:pPr>
                      <a:r>
                        <a:rPr lang="es-ES" sz="1400" b="1" kern="1200" dirty="0">
                          <a:solidFill>
                            <a:schemeClr val="bg1"/>
                          </a:solidFill>
                          <a:latin typeface="Candara" pitchFamily="34" charset="0"/>
                          <a:ea typeface="Times New Roman"/>
                          <a:cs typeface="Arial"/>
                        </a:rPr>
                        <a:t>Total </a:t>
                      </a:r>
                      <a:endParaRPr lang="es-ES" sz="1400" dirty="0">
                        <a:solidFill>
                          <a:schemeClr val="bg1"/>
                        </a:solidFill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67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kern="1200" dirty="0">
                          <a:solidFill>
                            <a:schemeClr val="tx1"/>
                          </a:solidFill>
                          <a:latin typeface="Candara" pitchFamily="34" charset="0"/>
                          <a:ea typeface="Times New Roman"/>
                          <a:cs typeface="Calibri"/>
                        </a:rPr>
                        <a:t>Maternal </a:t>
                      </a:r>
                      <a:endParaRPr lang="es-ES" sz="1400" dirty="0">
                        <a:solidFill>
                          <a:schemeClr val="tx1"/>
                        </a:solidFill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------</a:t>
                      </a:r>
                      <a:endParaRPr lang="es-V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45</a:t>
                      </a:r>
                      <a:endParaRPr lang="es-VE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52</a:t>
                      </a:r>
                      <a:endParaRPr lang="es-VE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s-VE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VE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+5</a:t>
                      </a:r>
                      <a:endParaRPr lang="es-V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50 </a:t>
                      </a:r>
                      <a:r>
                        <a:rPr lang="es-ES" sz="1200" b="1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(10 entran en enero)</a:t>
                      </a:r>
                      <a:endParaRPr lang="es-VE" sz="12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57 </a:t>
                      </a:r>
                      <a:r>
                        <a:rPr lang="es-ES" sz="1200" b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(17 entraron en enero)</a:t>
                      </a:r>
                      <a:endParaRPr lang="es-VE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90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kern="1200" dirty="0">
                          <a:solidFill>
                            <a:schemeClr val="tx1"/>
                          </a:solidFill>
                          <a:latin typeface="Candara" pitchFamily="34" charset="0"/>
                          <a:ea typeface="Times New Roman"/>
                          <a:cs typeface="Calibri"/>
                        </a:rPr>
                        <a:t>Kinder Chico </a:t>
                      </a:r>
                      <a:endParaRPr lang="es-ES" sz="1400" dirty="0">
                        <a:solidFill>
                          <a:schemeClr val="tx1"/>
                        </a:solidFill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46</a:t>
                      </a:r>
                      <a:endParaRPr lang="es-V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</a:t>
                      </a:r>
                      <a:endParaRPr lang="es-VE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s-VE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s-VE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VE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-5</a:t>
                      </a:r>
                      <a:endParaRPr lang="es-V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48</a:t>
                      </a:r>
                      <a:endParaRPr lang="es-VE" sz="1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es-V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67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kern="1200" dirty="0">
                          <a:solidFill>
                            <a:schemeClr val="tx1"/>
                          </a:solidFill>
                          <a:latin typeface="Candara" pitchFamily="34" charset="0"/>
                          <a:ea typeface="Times New Roman"/>
                          <a:cs typeface="Calibri"/>
                        </a:rPr>
                        <a:t>Kinder Grande </a:t>
                      </a:r>
                      <a:endParaRPr lang="es-ES" sz="1400" dirty="0">
                        <a:solidFill>
                          <a:schemeClr val="tx1"/>
                        </a:solidFill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65</a:t>
                      </a:r>
                      <a:endParaRPr lang="es-V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</a:t>
                      </a:r>
                      <a:endParaRPr lang="es-VE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s-VE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-1</a:t>
                      </a:r>
                      <a:endParaRPr lang="es-VE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</a:t>
                      </a:r>
                      <a:endParaRPr lang="es-VE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+5</a:t>
                      </a:r>
                      <a:endParaRPr lang="es-V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80</a:t>
                      </a:r>
                      <a:endParaRPr lang="es-VE" sz="1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80</a:t>
                      </a:r>
                      <a:endParaRPr lang="es-V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98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kern="1200">
                          <a:solidFill>
                            <a:schemeClr val="tx1"/>
                          </a:solidFill>
                          <a:latin typeface="Candara" pitchFamily="34" charset="0"/>
                          <a:ea typeface="Times New Roman"/>
                          <a:cs typeface="Calibri"/>
                        </a:rPr>
                        <a:t>Preprimaria </a:t>
                      </a:r>
                      <a:endParaRPr lang="es-ES" sz="1400">
                        <a:solidFill>
                          <a:schemeClr val="tx1"/>
                        </a:solidFill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66</a:t>
                      </a:r>
                      <a:endParaRPr lang="es-V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</a:t>
                      </a:r>
                      <a:endParaRPr lang="es-VE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s-VE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-1</a:t>
                      </a:r>
                      <a:endParaRPr lang="es-VE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</a:t>
                      </a:r>
                      <a:endParaRPr lang="es-VE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-5 +2</a:t>
                      </a:r>
                      <a:endParaRPr lang="es-V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71</a:t>
                      </a:r>
                      <a:endParaRPr lang="es-VE" sz="1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72</a:t>
                      </a:r>
                      <a:endParaRPr lang="es-V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67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kern="1200">
                          <a:solidFill>
                            <a:schemeClr val="tx1"/>
                          </a:solidFill>
                          <a:latin typeface="Candara" pitchFamily="34" charset="0"/>
                          <a:ea typeface="Times New Roman"/>
                          <a:cs typeface="Calibri"/>
                        </a:rPr>
                        <a:t>1º Primaria </a:t>
                      </a:r>
                      <a:endParaRPr lang="es-ES" sz="1400">
                        <a:solidFill>
                          <a:schemeClr val="tx1"/>
                        </a:solidFill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67</a:t>
                      </a:r>
                      <a:endParaRPr lang="es-V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</a:t>
                      </a:r>
                      <a:endParaRPr lang="es-VE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s-VE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s-E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s-VE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-3</a:t>
                      </a:r>
                      <a:endParaRPr lang="es-VE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-2</a:t>
                      </a:r>
                      <a:endParaRPr lang="es-V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73</a:t>
                      </a:r>
                      <a:endParaRPr lang="es-VE" sz="1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73</a:t>
                      </a:r>
                      <a:endParaRPr lang="es-V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98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kern="1200">
                          <a:solidFill>
                            <a:schemeClr val="tx1"/>
                          </a:solidFill>
                          <a:latin typeface="Candara" pitchFamily="34" charset="0"/>
                          <a:ea typeface="Times New Roman"/>
                          <a:cs typeface="Calibri"/>
                        </a:rPr>
                        <a:t>2º Primaria </a:t>
                      </a:r>
                      <a:endParaRPr lang="es-ES" sz="1400">
                        <a:solidFill>
                          <a:schemeClr val="tx1"/>
                        </a:solidFill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72</a:t>
                      </a:r>
                      <a:endParaRPr lang="es-V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s-VE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VE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-2</a:t>
                      </a:r>
                      <a:endParaRPr lang="es-VE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</a:t>
                      </a:r>
                      <a:endParaRPr lang="es-VE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s-V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71</a:t>
                      </a:r>
                      <a:endParaRPr lang="es-VE" sz="1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71</a:t>
                      </a:r>
                      <a:endParaRPr lang="es-V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367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kern="1200">
                          <a:solidFill>
                            <a:schemeClr val="tx1"/>
                          </a:solidFill>
                          <a:latin typeface="Candara" pitchFamily="34" charset="0"/>
                          <a:ea typeface="Times New Roman"/>
                          <a:cs typeface="Calibri"/>
                        </a:rPr>
                        <a:t>3º Primaria </a:t>
                      </a:r>
                      <a:endParaRPr lang="es-ES" sz="1400">
                        <a:solidFill>
                          <a:schemeClr val="tx1"/>
                        </a:solidFill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66</a:t>
                      </a:r>
                      <a:endParaRPr lang="es-V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s-VE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VE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-1</a:t>
                      </a:r>
                      <a:endParaRPr lang="es-VE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</a:t>
                      </a:r>
                      <a:endParaRPr lang="es-VE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s-V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66</a:t>
                      </a:r>
                      <a:endParaRPr lang="es-VE" sz="1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66</a:t>
                      </a:r>
                      <a:endParaRPr lang="es-V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367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kern="1200">
                          <a:solidFill>
                            <a:schemeClr val="tx1"/>
                          </a:solidFill>
                          <a:latin typeface="Candara" pitchFamily="34" charset="0"/>
                          <a:ea typeface="Times New Roman"/>
                          <a:cs typeface="Calibri"/>
                        </a:rPr>
                        <a:t>4º Primaria </a:t>
                      </a:r>
                      <a:endParaRPr lang="es-ES" sz="1400">
                        <a:solidFill>
                          <a:schemeClr val="tx1"/>
                        </a:solidFill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82</a:t>
                      </a:r>
                      <a:endParaRPr lang="es-V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s-VE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VE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-2</a:t>
                      </a:r>
                      <a:endParaRPr lang="es-VE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</a:t>
                      </a:r>
                      <a:endParaRPr lang="es-VE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s-V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80</a:t>
                      </a:r>
                      <a:endParaRPr lang="es-VE" sz="1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80</a:t>
                      </a:r>
                      <a:endParaRPr lang="es-V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367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kern="1200">
                          <a:solidFill>
                            <a:schemeClr val="tx1"/>
                          </a:solidFill>
                          <a:latin typeface="Candara" pitchFamily="34" charset="0"/>
                          <a:ea typeface="Times New Roman"/>
                          <a:cs typeface="Calibri"/>
                        </a:rPr>
                        <a:t>5º Primaria </a:t>
                      </a:r>
                      <a:endParaRPr lang="es-ES" sz="1400">
                        <a:solidFill>
                          <a:schemeClr val="tx1"/>
                        </a:solidFill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64</a:t>
                      </a:r>
                      <a:endParaRPr lang="es-V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s-VE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VE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-2</a:t>
                      </a:r>
                      <a:endParaRPr lang="es-VE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</a:t>
                      </a:r>
                      <a:endParaRPr lang="es-VE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s-V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62</a:t>
                      </a:r>
                      <a:endParaRPr lang="es-VE" sz="1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62</a:t>
                      </a:r>
                      <a:endParaRPr lang="es-V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498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kern="1200">
                          <a:solidFill>
                            <a:schemeClr val="tx1"/>
                          </a:solidFill>
                          <a:latin typeface="Candara" pitchFamily="34" charset="0"/>
                          <a:ea typeface="Times New Roman"/>
                          <a:cs typeface="Calibri"/>
                        </a:rPr>
                        <a:t>6º Primaria </a:t>
                      </a:r>
                      <a:endParaRPr lang="es-ES" sz="1400">
                        <a:solidFill>
                          <a:schemeClr val="tx1"/>
                        </a:solidFill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79</a:t>
                      </a:r>
                      <a:endParaRPr lang="es-V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s-VE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VE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-1</a:t>
                      </a:r>
                      <a:endParaRPr lang="es-VE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</a:t>
                      </a:r>
                      <a:endParaRPr lang="es-VE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s-V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78</a:t>
                      </a:r>
                      <a:endParaRPr lang="es-VE" sz="1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78</a:t>
                      </a:r>
                      <a:endParaRPr lang="es-V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367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kern="1200">
                          <a:solidFill>
                            <a:schemeClr val="tx1"/>
                          </a:solidFill>
                          <a:latin typeface="Candara" pitchFamily="34" charset="0"/>
                          <a:ea typeface="Times New Roman"/>
                          <a:cs typeface="Calibri"/>
                        </a:rPr>
                        <a:t>1º Bachillerato </a:t>
                      </a:r>
                      <a:endParaRPr lang="es-ES" sz="1400">
                        <a:solidFill>
                          <a:schemeClr val="tx1"/>
                        </a:solidFill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83</a:t>
                      </a:r>
                      <a:endParaRPr lang="es-V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s-VE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s-VE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-1</a:t>
                      </a:r>
                      <a:endParaRPr lang="es-VE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</a:t>
                      </a:r>
                      <a:endParaRPr lang="es-VE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s-V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84</a:t>
                      </a:r>
                      <a:endParaRPr lang="es-VE" sz="1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84</a:t>
                      </a:r>
                      <a:endParaRPr lang="es-V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367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kern="1200">
                          <a:solidFill>
                            <a:schemeClr val="tx1"/>
                          </a:solidFill>
                          <a:latin typeface="Candara" pitchFamily="34" charset="0"/>
                          <a:ea typeface="Times New Roman"/>
                          <a:cs typeface="Calibri"/>
                        </a:rPr>
                        <a:t>2º Bachillerato </a:t>
                      </a:r>
                      <a:endParaRPr lang="es-ES" sz="1400">
                        <a:solidFill>
                          <a:schemeClr val="tx1"/>
                        </a:solidFill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82</a:t>
                      </a:r>
                      <a:endParaRPr lang="es-V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s-VE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VE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-1</a:t>
                      </a:r>
                      <a:endParaRPr lang="es-VE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</a:t>
                      </a:r>
                      <a:endParaRPr lang="es-VE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s-V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81</a:t>
                      </a:r>
                      <a:endParaRPr lang="es-VE" sz="1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80</a:t>
                      </a:r>
                      <a:endParaRPr lang="es-V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367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kern="1200">
                          <a:solidFill>
                            <a:schemeClr val="tx1"/>
                          </a:solidFill>
                          <a:latin typeface="Candara" pitchFamily="34" charset="0"/>
                          <a:ea typeface="Times New Roman"/>
                          <a:cs typeface="Calibri"/>
                        </a:rPr>
                        <a:t>3º Bachillerato </a:t>
                      </a:r>
                      <a:endParaRPr lang="es-ES" sz="1400">
                        <a:solidFill>
                          <a:schemeClr val="tx1"/>
                        </a:solidFill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84</a:t>
                      </a:r>
                      <a:endParaRPr lang="es-V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s-VE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s-VE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-1</a:t>
                      </a:r>
                      <a:endParaRPr lang="es-VE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</a:t>
                      </a:r>
                      <a:endParaRPr lang="es-VE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s-V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83</a:t>
                      </a:r>
                      <a:endParaRPr lang="es-VE" sz="1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85</a:t>
                      </a:r>
                      <a:endParaRPr lang="es-V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367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kern="1200">
                          <a:solidFill>
                            <a:schemeClr val="tx1"/>
                          </a:solidFill>
                          <a:latin typeface="Candara" pitchFamily="34" charset="0"/>
                          <a:ea typeface="Times New Roman"/>
                          <a:cs typeface="Calibri"/>
                        </a:rPr>
                        <a:t>4º Bachillerato </a:t>
                      </a:r>
                      <a:endParaRPr lang="es-ES" sz="1400">
                        <a:solidFill>
                          <a:schemeClr val="tx1"/>
                        </a:solidFill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92</a:t>
                      </a:r>
                      <a:endParaRPr lang="es-V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</a:t>
                      </a:r>
                      <a:endParaRPr lang="es-VE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s-VE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-7</a:t>
                      </a:r>
                      <a:endParaRPr lang="es-VE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-8</a:t>
                      </a:r>
                      <a:endParaRPr lang="es-VE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s-V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91</a:t>
                      </a:r>
                      <a:endParaRPr lang="es-VE" sz="1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90</a:t>
                      </a:r>
                      <a:endParaRPr lang="es-V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367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kern="1200">
                          <a:solidFill>
                            <a:schemeClr val="tx1"/>
                          </a:solidFill>
                          <a:latin typeface="Candara" pitchFamily="34" charset="0"/>
                          <a:ea typeface="Times New Roman"/>
                          <a:cs typeface="Calibri"/>
                        </a:rPr>
                        <a:t>5º Bachillerato </a:t>
                      </a:r>
                      <a:endParaRPr lang="es-ES" sz="1400">
                        <a:solidFill>
                          <a:schemeClr val="tx1"/>
                        </a:solidFill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64</a:t>
                      </a:r>
                      <a:endParaRPr lang="es-V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  <a:endParaRPr lang="es-VE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s-VE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-4</a:t>
                      </a:r>
                      <a:endParaRPr lang="es-VE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-4</a:t>
                      </a:r>
                      <a:endParaRPr lang="es-VE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s-V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64</a:t>
                      </a:r>
                      <a:endParaRPr lang="es-VE" sz="1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64</a:t>
                      </a:r>
                      <a:endParaRPr lang="es-V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367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kern="1200">
                          <a:solidFill>
                            <a:schemeClr val="tx1"/>
                          </a:solidFill>
                          <a:latin typeface="Candara" pitchFamily="34" charset="0"/>
                          <a:ea typeface="Times New Roman"/>
                          <a:cs typeface="Calibri"/>
                        </a:rPr>
                        <a:t>6º Bachillerato </a:t>
                      </a:r>
                      <a:endParaRPr lang="es-ES" sz="1400">
                        <a:solidFill>
                          <a:schemeClr val="tx1"/>
                        </a:solidFill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76</a:t>
                      </a:r>
                      <a:endParaRPr lang="es-V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  <a:endParaRPr lang="es-VE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s-VE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s-VE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-4</a:t>
                      </a:r>
                      <a:endParaRPr lang="es-VE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s-V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80</a:t>
                      </a:r>
                      <a:endParaRPr lang="es-VE" sz="1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75</a:t>
                      </a:r>
                      <a:endParaRPr lang="es-V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968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kern="1200" dirty="0">
                          <a:solidFill>
                            <a:schemeClr val="tx1"/>
                          </a:solidFill>
                          <a:latin typeface="Candara" pitchFamily="34" charset="0"/>
                          <a:ea typeface="Times New Roman"/>
                          <a:cs typeface="Calibri"/>
                        </a:rPr>
                        <a:t>TOTALES </a:t>
                      </a:r>
                      <a:endParaRPr lang="es-ES" sz="1400" dirty="0">
                        <a:solidFill>
                          <a:schemeClr val="tx1"/>
                        </a:solidFill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1,088</a:t>
                      </a:r>
                      <a:endParaRPr lang="es-V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102</a:t>
                      </a:r>
                      <a:endParaRPr lang="es-VE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114</a:t>
                      </a:r>
                      <a:endParaRPr lang="es-VE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-27</a:t>
                      </a:r>
                      <a:endParaRPr lang="es-VE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s-VE" sz="1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</a:t>
                      </a:r>
                      <a:endParaRPr lang="es-VE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s-V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1,162</a:t>
                      </a:r>
                      <a:endParaRPr lang="es-VE" sz="1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1,167</a:t>
                      </a:r>
                      <a:endParaRPr lang="es-V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3" name="2 Rectángulo"/>
          <p:cNvSpPr/>
          <p:nvPr/>
        </p:nvSpPr>
        <p:spPr>
          <a:xfrm>
            <a:off x="0" y="-195619"/>
            <a:ext cx="9171709" cy="584775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algn="ctr"/>
            <a:r>
              <a:rPr lang="es-ES" sz="1600" b="1" dirty="0" smtClean="0">
                <a:solidFill>
                  <a:schemeClr val="bg1"/>
                </a:solidFill>
              </a:rPr>
              <a:t>Matrícula </a:t>
            </a:r>
            <a:r>
              <a:rPr lang="es-ES" sz="1600" b="1" dirty="0" smtClean="0">
                <a:solidFill>
                  <a:schemeClr val="bg1"/>
                </a:solidFill>
              </a:rPr>
              <a:t>actual 2018 </a:t>
            </a:r>
            <a:r>
              <a:rPr lang="es-ES" sz="1600" b="1" dirty="0" smtClean="0">
                <a:solidFill>
                  <a:schemeClr val="bg1"/>
                </a:solidFill>
              </a:rPr>
              <a:t>– 2019 </a:t>
            </a:r>
            <a:endParaRPr lang="es-ES" sz="1600" b="1" dirty="0">
              <a:solidFill>
                <a:schemeClr val="bg1"/>
              </a:solidFill>
            </a:endParaRPr>
          </a:p>
          <a:p>
            <a:pPr algn="ctr"/>
            <a:r>
              <a:rPr lang="es-ES" sz="1600" b="1" dirty="0" smtClean="0">
                <a:solidFill>
                  <a:schemeClr val="bg1"/>
                </a:solidFill>
              </a:rPr>
              <a:t>Comparativa entre el 27 de agosto de 2018 y el 25 de </a:t>
            </a:r>
            <a:r>
              <a:rPr lang="es-ES" sz="1600" b="1" dirty="0" smtClean="0">
                <a:solidFill>
                  <a:schemeClr val="bg1"/>
                </a:solidFill>
              </a:rPr>
              <a:t>marzo</a:t>
            </a:r>
            <a:r>
              <a:rPr lang="es-ES" sz="1600" b="1" dirty="0" smtClean="0">
                <a:solidFill>
                  <a:schemeClr val="bg1"/>
                </a:solidFill>
              </a:rPr>
              <a:t> </a:t>
            </a:r>
            <a:r>
              <a:rPr lang="es-ES" sz="1600" b="1" dirty="0" smtClean="0">
                <a:solidFill>
                  <a:schemeClr val="bg1"/>
                </a:solidFill>
              </a:rPr>
              <a:t>2019 </a:t>
            </a:r>
            <a:endParaRPr lang="es-ES" sz="1600" b="1" dirty="0">
              <a:solidFill>
                <a:schemeClr val="bg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534880" y="6271513"/>
            <a:ext cx="322684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s-ES" sz="1400" b="1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</a:t>
            </a:r>
            <a:r>
              <a:rPr lang="es-ES" sz="1400" b="1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 </a:t>
            </a:r>
            <a:r>
              <a:rPr lang="es-ES" sz="1400" b="1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35 bajas 5 eran sólo </a:t>
            </a:r>
            <a:r>
              <a:rPr lang="es-ES" sz="1400" b="1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 un </a:t>
            </a:r>
            <a:r>
              <a:rPr lang="es-ES" sz="1400" b="1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ciclo, </a:t>
            </a:r>
          </a:p>
          <a:p>
            <a:pPr lvl="0" algn="r">
              <a:defRPr/>
            </a:pPr>
            <a:r>
              <a:rPr lang="es-ES" sz="1400" b="1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pero sólo 3 van a reingresar </a:t>
            </a:r>
          </a:p>
          <a:p>
            <a:pPr lvl="0" algn="r">
              <a:defRPr/>
            </a:pPr>
            <a:endParaRPr lang="es-ES" sz="1400" b="1" i="1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r">
              <a:defRPr/>
            </a:pPr>
            <a:endParaRPr lang="es-ES" sz="1400" b="1" i="1" dirty="0">
              <a:solidFill>
                <a:prstClr val="black"/>
              </a:solidFill>
              <a:latin typeface="Candara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629339"/>
              </p:ext>
            </p:extLst>
          </p:nvPr>
        </p:nvGraphicFramePr>
        <p:xfrm>
          <a:off x="0" y="400111"/>
          <a:ext cx="9144000" cy="5668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5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66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8982">
                  <a:extLst>
                    <a:ext uri="{9D8B030D-6E8A-4147-A177-3AD203B41FA5}">
                      <a16:colId xmlns:a16="http://schemas.microsoft.com/office/drawing/2014/main" val="2039049319"/>
                    </a:ext>
                  </a:extLst>
                </a:gridCol>
                <a:gridCol w="1080654">
                  <a:extLst>
                    <a:ext uri="{9D8B030D-6E8A-4147-A177-3AD203B41FA5}">
                      <a16:colId xmlns:a16="http://schemas.microsoft.com/office/drawing/2014/main" val="2678618825"/>
                    </a:ext>
                  </a:extLst>
                </a:gridCol>
                <a:gridCol w="858982">
                  <a:extLst>
                    <a:ext uri="{9D8B030D-6E8A-4147-A177-3AD203B41FA5}">
                      <a16:colId xmlns:a16="http://schemas.microsoft.com/office/drawing/2014/main" val="1643549281"/>
                    </a:ext>
                  </a:extLst>
                </a:gridCol>
                <a:gridCol w="774712">
                  <a:extLst>
                    <a:ext uri="{9D8B030D-6E8A-4147-A177-3AD203B41FA5}">
                      <a16:colId xmlns:a16="http://schemas.microsoft.com/office/drawing/2014/main" val="1341739646"/>
                    </a:ext>
                  </a:extLst>
                </a:gridCol>
                <a:gridCol w="970961">
                  <a:extLst>
                    <a:ext uri="{9D8B030D-6E8A-4147-A177-3AD203B41FA5}">
                      <a16:colId xmlns:a16="http://schemas.microsoft.com/office/drawing/2014/main" val="3050646957"/>
                    </a:ext>
                  </a:extLst>
                </a:gridCol>
              </a:tblGrid>
              <a:tr h="1139456">
                <a:tc>
                  <a:txBody>
                    <a:bodyPr/>
                    <a:lstStyle/>
                    <a:p>
                      <a:pPr algn="ctr"/>
                      <a:r>
                        <a:rPr lang="es-ES" sz="1300" dirty="0" smtClean="0">
                          <a:solidFill>
                            <a:schemeClr val="bg1"/>
                          </a:solidFill>
                        </a:rPr>
                        <a:t>Área</a:t>
                      </a:r>
                      <a:endParaRPr lang="es-E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 smtClean="0">
                          <a:solidFill>
                            <a:schemeClr val="bg1"/>
                          </a:solidFill>
                        </a:rPr>
                        <a:t>Alumnos </a:t>
                      </a:r>
                    </a:p>
                    <a:p>
                      <a:pPr algn="ctr"/>
                      <a:r>
                        <a:rPr lang="es-ES" sz="1300" dirty="0" smtClean="0">
                          <a:solidFill>
                            <a:schemeClr val="bg1"/>
                          </a:solidFill>
                        </a:rPr>
                        <a:t>2011- 2012</a:t>
                      </a:r>
                      <a:endParaRPr lang="es-E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 smtClean="0">
                          <a:solidFill>
                            <a:schemeClr val="bg1"/>
                          </a:solidFill>
                        </a:rPr>
                        <a:t>Alumnos </a:t>
                      </a:r>
                    </a:p>
                    <a:p>
                      <a:pPr algn="ctr"/>
                      <a:r>
                        <a:rPr lang="es-ES" sz="1300" dirty="0" smtClean="0">
                          <a:solidFill>
                            <a:schemeClr val="bg1"/>
                          </a:solidFill>
                        </a:rPr>
                        <a:t>2012- 2013</a:t>
                      </a:r>
                      <a:endParaRPr lang="es-E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 smtClean="0">
                          <a:solidFill>
                            <a:schemeClr val="bg1"/>
                          </a:solidFill>
                        </a:rPr>
                        <a:t>Alumnos </a:t>
                      </a:r>
                    </a:p>
                    <a:p>
                      <a:pPr algn="ctr"/>
                      <a:r>
                        <a:rPr lang="es-ES" sz="1300" dirty="0" smtClean="0">
                          <a:solidFill>
                            <a:schemeClr val="bg1"/>
                          </a:solidFill>
                        </a:rPr>
                        <a:t>2013- 2014</a:t>
                      </a:r>
                      <a:endParaRPr lang="es-E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300" dirty="0" smtClean="0">
                          <a:solidFill>
                            <a:schemeClr val="bg1"/>
                          </a:solidFill>
                        </a:rPr>
                        <a:t>Alumnos </a:t>
                      </a:r>
                    </a:p>
                    <a:p>
                      <a:pPr algn="ctr"/>
                      <a:r>
                        <a:rPr lang="es-MX" sz="1300" dirty="0" smtClean="0">
                          <a:solidFill>
                            <a:schemeClr val="bg1"/>
                          </a:solidFill>
                        </a:rPr>
                        <a:t>2014</a:t>
                      </a:r>
                      <a:r>
                        <a:rPr lang="es-MX" sz="1300" baseline="0" dirty="0" smtClean="0">
                          <a:solidFill>
                            <a:schemeClr val="bg1"/>
                          </a:solidFill>
                        </a:rPr>
                        <a:t>-2015</a:t>
                      </a:r>
                      <a:endParaRPr lang="es-E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 smtClean="0">
                          <a:solidFill>
                            <a:schemeClr val="bg1"/>
                          </a:solidFill>
                        </a:rPr>
                        <a:t>Alumnos </a:t>
                      </a:r>
                    </a:p>
                    <a:p>
                      <a:pPr algn="ctr"/>
                      <a:r>
                        <a:rPr lang="es-ES" sz="1300" dirty="0" smtClean="0">
                          <a:solidFill>
                            <a:schemeClr val="bg1"/>
                          </a:solidFill>
                        </a:rPr>
                        <a:t>2015-2016</a:t>
                      </a:r>
                      <a:endParaRPr lang="es-E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 smtClean="0">
                          <a:solidFill>
                            <a:schemeClr val="bg1"/>
                          </a:solidFill>
                        </a:rPr>
                        <a:t>Alumnos </a:t>
                      </a:r>
                    </a:p>
                    <a:p>
                      <a:pPr algn="ctr"/>
                      <a:r>
                        <a:rPr lang="es-ES" sz="1300" dirty="0" smtClean="0">
                          <a:solidFill>
                            <a:schemeClr val="bg1"/>
                          </a:solidFill>
                        </a:rPr>
                        <a:t>2016</a:t>
                      </a:r>
                      <a:r>
                        <a:rPr lang="es-ES" sz="1300" baseline="0" dirty="0" smtClean="0">
                          <a:solidFill>
                            <a:schemeClr val="bg1"/>
                          </a:solidFill>
                        </a:rPr>
                        <a:t>- </a:t>
                      </a:r>
                      <a:r>
                        <a:rPr lang="es-ES" sz="1300" dirty="0" smtClean="0">
                          <a:solidFill>
                            <a:schemeClr val="bg1"/>
                          </a:solidFill>
                        </a:rPr>
                        <a:t>2017 </a:t>
                      </a:r>
                    </a:p>
                    <a:p>
                      <a:pPr algn="ctr"/>
                      <a:r>
                        <a:rPr lang="es-ES" sz="13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s-ES" sz="1300" baseline="0" dirty="0" smtClean="0">
                          <a:solidFill>
                            <a:schemeClr val="bg1"/>
                          </a:solidFill>
                        </a:rPr>
                        <a:t>junio 2016 – marzo 2017</a:t>
                      </a:r>
                      <a:r>
                        <a:rPr lang="es-ES" sz="13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b="1" dirty="0" smtClean="0">
                          <a:solidFill>
                            <a:schemeClr val="bg1"/>
                          </a:solidFill>
                        </a:rPr>
                        <a:t>Alumnos  2017-</a:t>
                      </a:r>
                      <a:r>
                        <a:rPr lang="es-ES" sz="13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ES" sz="1300" b="1" dirty="0" smtClean="0">
                          <a:solidFill>
                            <a:schemeClr val="bg1"/>
                          </a:solidFill>
                        </a:rPr>
                        <a:t>2018 </a:t>
                      </a:r>
                      <a:endParaRPr lang="es-ES" sz="13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ES" sz="1300" b="1" dirty="0" smtClean="0">
                          <a:solidFill>
                            <a:schemeClr val="bg1"/>
                          </a:solidFill>
                        </a:rPr>
                        <a:t>Alumnos 2018-</a:t>
                      </a:r>
                      <a:r>
                        <a:rPr lang="es-ES" sz="13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ES" sz="1300" b="1" dirty="0" smtClean="0">
                          <a:solidFill>
                            <a:schemeClr val="bg1"/>
                          </a:solidFill>
                        </a:rPr>
                        <a:t>2019</a:t>
                      </a:r>
                    </a:p>
                    <a:p>
                      <a:pPr algn="ctr"/>
                      <a:r>
                        <a:rPr lang="es-ES" sz="1300" b="1" dirty="0" smtClean="0">
                          <a:solidFill>
                            <a:schemeClr val="bg1"/>
                          </a:solidFill>
                        </a:rPr>
                        <a:t>Al 27 de agosto 2018</a:t>
                      </a:r>
                    </a:p>
                    <a:p>
                      <a:pPr algn="ctr"/>
                      <a:r>
                        <a:rPr lang="es-ES" sz="1300" b="1" dirty="0" smtClean="0">
                          <a:solidFill>
                            <a:schemeClr val="bg1"/>
                          </a:solidFill>
                        </a:rPr>
                        <a:t>Al 25</a:t>
                      </a:r>
                      <a:r>
                        <a:rPr lang="es-ES" sz="13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ES" sz="1300" b="1" baseline="0" dirty="0" smtClean="0">
                          <a:solidFill>
                            <a:schemeClr val="bg1"/>
                          </a:solidFill>
                        </a:rPr>
                        <a:t>de marzo </a:t>
                      </a:r>
                      <a:r>
                        <a:rPr lang="es-ES" sz="1300" b="1" dirty="0" smtClean="0">
                          <a:solidFill>
                            <a:schemeClr val="bg1"/>
                          </a:solidFill>
                        </a:rPr>
                        <a:t>2019</a:t>
                      </a:r>
                      <a:endParaRPr lang="es-ES" sz="13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5213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Preescolar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259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233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220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224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228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220 – </a:t>
                      </a:r>
                      <a:r>
                        <a:rPr lang="es-ES" sz="1400" b="1" dirty="0" smtClean="0">
                          <a:solidFill>
                            <a:srgbClr val="7030A0"/>
                          </a:solidFill>
                        </a:rPr>
                        <a:t>243</a:t>
                      </a:r>
                      <a:endParaRPr lang="es-ES" sz="14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244</a:t>
                      </a:r>
                      <a:endParaRPr lang="es-E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249</a:t>
                      </a:r>
                      <a:endParaRPr lang="es-E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solidFill>
                            <a:schemeClr val="tx1"/>
                          </a:solidFill>
                        </a:rPr>
                        <a:t>259</a:t>
                      </a:r>
                      <a:endParaRPr lang="es-E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5213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Primaria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468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467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468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460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454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440 – </a:t>
                      </a:r>
                      <a:r>
                        <a:rPr lang="es-ES" sz="1400" b="1" dirty="0" smtClean="0">
                          <a:solidFill>
                            <a:srgbClr val="7030A0"/>
                          </a:solidFill>
                        </a:rPr>
                        <a:t>441</a:t>
                      </a:r>
                      <a:endParaRPr lang="es-ES" sz="14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446</a:t>
                      </a:r>
                      <a:endParaRPr lang="es-E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430</a:t>
                      </a:r>
                      <a:endParaRPr lang="es-E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solidFill>
                            <a:schemeClr val="tx1"/>
                          </a:solidFill>
                        </a:rPr>
                        <a:t>430</a:t>
                      </a:r>
                      <a:endParaRPr lang="es-E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5213">
                <a:tc>
                  <a:txBody>
                    <a:bodyPr/>
                    <a:lstStyle/>
                    <a:p>
                      <a:pPr algn="ctr"/>
                      <a:r>
                        <a:rPr lang="es-ES" sz="1300" dirty="0" smtClean="0"/>
                        <a:t>Bachillerato</a:t>
                      </a:r>
                      <a:endParaRPr lang="es-E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457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413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404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408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422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441- </a:t>
                      </a:r>
                      <a:r>
                        <a:rPr lang="es-ES" sz="1400" b="1" dirty="0" smtClean="0">
                          <a:solidFill>
                            <a:srgbClr val="7030A0"/>
                          </a:solidFill>
                        </a:rPr>
                        <a:t>438</a:t>
                      </a:r>
                      <a:endParaRPr lang="es-ES" sz="14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451</a:t>
                      </a:r>
                      <a:endParaRPr lang="es-E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483</a:t>
                      </a:r>
                      <a:endParaRPr lang="es-E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solidFill>
                            <a:schemeClr val="tx1"/>
                          </a:solidFill>
                        </a:rPr>
                        <a:t>478</a:t>
                      </a:r>
                    </a:p>
                    <a:p>
                      <a:pPr algn="ctr"/>
                      <a:r>
                        <a:rPr lang="es-ES" sz="1200" b="0" dirty="0" smtClean="0">
                          <a:solidFill>
                            <a:schemeClr val="tx1"/>
                          </a:solidFill>
                        </a:rPr>
                        <a:t>Hay 1</a:t>
                      </a:r>
                      <a:r>
                        <a:rPr lang="es-ES" sz="1200" b="0" baseline="0" dirty="0" smtClean="0">
                          <a:solidFill>
                            <a:schemeClr val="tx1"/>
                          </a:solidFill>
                        </a:rPr>
                        <a:t> b</a:t>
                      </a:r>
                      <a:r>
                        <a:rPr lang="es-ES" sz="1200" b="0" dirty="0" smtClean="0">
                          <a:solidFill>
                            <a:schemeClr val="tx1"/>
                          </a:solidFill>
                        </a:rPr>
                        <a:t>aja pendiente en este mismo ciclo </a:t>
                      </a:r>
                      <a:endParaRPr lang="es-E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3084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Total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1,184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1,113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1,092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1,092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1,104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1,101 – </a:t>
                      </a:r>
                      <a:r>
                        <a:rPr lang="es-ES" sz="1400" b="1" dirty="0" smtClean="0">
                          <a:solidFill>
                            <a:srgbClr val="7030A0"/>
                          </a:solidFill>
                        </a:rPr>
                        <a:t>1,122</a:t>
                      </a:r>
                      <a:endParaRPr lang="es-ES" sz="14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1,141</a:t>
                      </a:r>
                      <a:endParaRPr lang="es-E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1,162</a:t>
                      </a:r>
                      <a:endParaRPr lang="es-E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1.167</a:t>
                      </a:r>
                      <a:endParaRPr lang="es-E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2 Rectángulo"/>
          <p:cNvSpPr/>
          <p:nvPr/>
        </p:nvSpPr>
        <p:spPr>
          <a:xfrm>
            <a:off x="0" y="-1"/>
            <a:ext cx="9143999" cy="40011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ES" sz="2000" b="1" dirty="0" smtClean="0">
                <a:solidFill>
                  <a:schemeClr val="bg1"/>
                </a:solidFill>
                <a:latin typeface="Candara" pitchFamily="34" charset="0"/>
              </a:rPr>
              <a:t> Estadísticas comparativas por Área</a:t>
            </a:r>
            <a:endParaRPr lang="es-ES" sz="20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988781" y="6278479"/>
            <a:ext cx="23711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s-ES" sz="1400" b="1" i="1" dirty="0">
                <a:solidFill>
                  <a:prstClr val="black"/>
                </a:solidFill>
                <a:latin typeface="Candara" pitchFamily="34" charset="0"/>
                <a:cs typeface="Arial" pitchFamily="34" charset="0"/>
              </a:rPr>
              <a:t>Datos al </a:t>
            </a:r>
            <a:r>
              <a:rPr lang="es-ES" sz="1400" b="1" i="1" dirty="0" smtClean="0">
                <a:solidFill>
                  <a:prstClr val="black"/>
                </a:solidFill>
                <a:latin typeface="Candara" pitchFamily="34" charset="0"/>
                <a:cs typeface="Arial" pitchFamily="34" charset="0"/>
              </a:rPr>
              <a:t>25 de </a:t>
            </a:r>
            <a:r>
              <a:rPr lang="es-ES" sz="1400" b="1" i="1" dirty="0" smtClean="0">
                <a:solidFill>
                  <a:prstClr val="black"/>
                </a:solidFill>
                <a:latin typeface="Candara" pitchFamily="34" charset="0"/>
                <a:cs typeface="Arial" pitchFamily="34" charset="0"/>
              </a:rPr>
              <a:t>marzo</a:t>
            </a:r>
            <a:r>
              <a:rPr lang="es-ES" sz="1400" b="1" i="1" dirty="0" smtClean="0">
                <a:solidFill>
                  <a:prstClr val="black"/>
                </a:solidFill>
                <a:latin typeface="Candara" pitchFamily="34" charset="0"/>
                <a:cs typeface="Arial" pitchFamily="34" charset="0"/>
              </a:rPr>
              <a:t> </a:t>
            </a:r>
            <a:r>
              <a:rPr lang="es-ES" sz="1400" b="1" i="1" dirty="0" smtClean="0">
                <a:solidFill>
                  <a:prstClr val="black"/>
                </a:solidFill>
                <a:latin typeface="Candara" pitchFamily="34" charset="0"/>
                <a:cs typeface="Arial" pitchFamily="34" charset="0"/>
              </a:rPr>
              <a:t>de 2019 </a:t>
            </a:r>
            <a:endParaRPr lang="es-ES" sz="1400" b="1" i="1" dirty="0">
              <a:solidFill>
                <a:prstClr val="black"/>
              </a:solidFill>
              <a:latin typeface="Candara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1" y="-1"/>
            <a:ext cx="595744" cy="5539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000" b="1" dirty="0" smtClean="0">
                <a:solidFill>
                  <a:schemeClr val="bg1"/>
                </a:solidFill>
                <a:latin typeface="Candara" pitchFamily="34" charset="0"/>
              </a:rPr>
              <a:t> </a:t>
            </a:r>
            <a:endParaRPr lang="es-E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948705" y="6278479"/>
            <a:ext cx="24112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s-ES" sz="1400" b="1" i="1" dirty="0">
                <a:solidFill>
                  <a:prstClr val="black"/>
                </a:solidFill>
                <a:latin typeface="Candara" pitchFamily="34" charset="0"/>
                <a:cs typeface="Arial" pitchFamily="34" charset="0"/>
              </a:rPr>
              <a:t>Datos al </a:t>
            </a:r>
            <a:r>
              <a:rPr lang="es-ES" sz="1400" b="1" i="1" dirty="0" smtClean="0">
                <a:solidFill>
                  <a:prstClr val="black"/>
                </a:solidFill>
                <a:latin typeface="Candara" pitchFamily="34" charset="0"/>
                <a:cs typeface="Arial" pitchFamily="34" charset="0"/>
              </a:rPr>
              <a:t>27 de agosto de 2018 </a:t>
            </a:r>
            <a:endParaRPr lang="es-ES" sz="1400" b="1" i="1" dirty="0">
              <a:solidFill>
                <a:prstClr val="black"/>
              </a:solidFill>
              <a:latin typeface="Candara" pitchFamily="34" charset="0"/>
              <a:cs typeface="Arial" pitchFamily="34" charset="0"/>
            </a:endParaRPr>
          </a:p>
        </p:txBody>
      </p:sp>
      <p:graphicFrame>
        <p:nvGraphicFramePr>
          <p:cNvPr id="8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307327"/>
              </p:ext>
            </p:extLst>
          </p:nvPr>
        </p:nvGraphicFramePr>
        <p:xfrm>
          <a:off x="-1" y="20654"/>
          <a:ext cx="9144000" cy="2958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2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34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5291">
                <a:tc gridSpan="3"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 </a:t>
                      </a:r>
                      <a:r>
                        <a:rPr lang="es-MX" sz="1800" dirty="0" smtClean="0"/>
                        <a:t>Ciclo</a:t>
                      </a:r>
                      <a:r>
                        <a:rPr lang="es-MX" sz="1800" baseline="0" dirty="0" smtClean="0"/>
                        <a:t> 2015 - 2016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21"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 smtClean="0">
                          <a:solidFill>
                            <a:schemeClr val="bg1"/>
                          </a:solidFill>
                        </a:rPr>
                        <a:t>NIVEL</a:t>
                      </a:r>
                      <a:endParaRPr lang="es-E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 smtClean="0">
                          <a:solidFill>
                            <a:schemeClr val="bg1"/>
                          </a:solidFill>
                        </a:rPr>
                        <a:t>MOTEK</a:t>
                      </a:r>
                      <a:r>
                        <a:rPr lang="es-MX" sz="1600" b="1" baseline="0" dirty="0" smtClean="0">
                          <a:solidFill>
                            <a:schemeClr val="bg1"/>
                          </a:solidFill>
                        </a:rPr>
                        <a:t> CATAN</a:t>
                      </a:r>
                      <a:endParaRPr lang="es-E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 smtClean="0">
                          <a:solidFill>
                            <a:schemeClr val="bg1"/>
                          </a:solidFill>
                        </a:rPr>
                        <a:t>MOTEK GADOL</a:t>
                      </a:r>
                      <a:endParaRPr lang="es-E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398"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1er PERÍODO</a:t>
                      </a:r>
                    </a:p>
                    <a:p>
                      <a:pPr algn="ctr"/>
                      <a:r>
                        <a:rPr lang="es-MX" sz="16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AGOSTO</a:t>
                      </a:r>
                      <a:r>
                        <a:rPr lang="es-MX" sz="16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A DICIEMBRE</a:t>
                      </a:r>
                      <a:endParaRPr lang="es-ES" sz="1600" b="1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20 alumnos</a:t>
                      </a:r>
                    </a:p>
                    <a:p>
                      <a:pPr algn="ctr"/>
                      <a:r>
                        <a:rPr lang="es-MX" sz="1400" b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10 </a:t>
                      </a:r>
                      <a:r>
                        <a:rPr lang="es-MX" sz="1400" b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asistieron 1 vez a la semana</a:t>
                      </a:r>
                      <a:r>
                        <a:rPr lang="es-MX" sz="1400" b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s-MX" sz="1400" b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10 asistieron 2 veces a la semana</a:t>
                      </a:r>
                      <a:endParaRPr lang="es-ES" sz="14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17 alumnos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17</a:t>
                      </a:r>
                      <a:r>
                        <a:rPr lang="es-MX" sz="1400" b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s-MX" sz="1400" b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asistieron</a:t>
                      </a:r>
                      <a:r>
                        <a:rPr lang="es-MX" sz="1400" b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s-MX" sz="1400" b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4 veces a</a:t>
                      </a:r>
                      <a:r>
                        <a:rPr lang="es-MX" sz="1400" b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la</a:t>
                      </a:r>
                      <a:r>
                        <a:rPr lang="es-MX" sz="1400" b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semana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0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4791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2° PERÍODO</a:t>
                      </a:r>
                    </a:p>
                    <a:p>
                      <a:pPr algn="ctr"/>
                      <a:r>
                        <a:rPr lang="es-ES" sz="16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ENERO A JUNIO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endParaRPr lang="es-ES" sz="800" b="1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s-ES" sz="18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17 alumnos</a:t>
                      </a:r>
                    </a:p>
                    <a:p>
                      <a:pPr algn="ctr"/>
                      <a:r>
                        <a:rPr lang="es-ES" sz="1400" b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7 asisten 1 vez a la semana</a:t>
                      </a:r>
                    </a:p>
                    <a:p>
                      <a:pPr algn="ctr"/>
                      <a:r>
                        <a:rPr lang="es-ES" sz="1400" b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10 asisten</a:t>
                      </a:r>
                      <a:r>
                        <a:rPr lang="es-ES" sz="1400" b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2 veces a la semana</a:t>
                      </a:r>
                      <a:endParaRPr lang="es-ES" sz="14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b="1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19 alumnos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Todos asisten 4 veces a la semana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16 ya están inscritos a maternal en</a:t>
                      </a:r>
                      <a:r>
                        <a:rPr lang="es-MX" sz="1400" b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agosto 2016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De los 3 que no ingresan a Maguen 1 se va al Allegro y 2 se van a Or </a:t>
                      </a:r>
                      <a:r>
                        <a:rPr lang="es-MX" sz="1400" b="0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Sameaj</a:t>
                      </a:r>
                      <a:endParaRPr lang="es-MX" sz="1400" b="0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4162915"/>
                  </a:ext>
                </a:extLst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644523"/>
              </p:ext>
            </p:extLst>
          </p:nvPr>
        </p:nvGraphicFramePr>
        <p:xfrm>
          <a:off x="3" y="3000022"/>
          <a:ext cx="9143997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889">
                  <a:extLst>
                    <a:ext uri="{9D8B030D-6E8A-4147-A177-3AD203B41FA5}">
                      <a16:colId xmlns:a16="http://schemas.microsoft.com/office/drawing/2014/main" val="3281998286"/>
                    </a:ext>
                  </a:extLst>
                </a:gridCol>
                <a:gridCol w="2590799">
                  <a:extLst>
                    <a:ext uri="{9D8B030D-6E8A-4147-A177-3AD203B41FA5}">
                      <a16:colId xmlns:a16="http://schemas.microsoft.com/office/drawing/2014/main" val="3206925628"/>
                    </a:ext>
                  </a:extLst>
                </a:gridCol>
                <a:gridCol w="4447309">
                  <a:extLst>
                    <a:ext uri="{9D8B030D-6E8A-4147-A177-3AD203B41FA5}">
                      <a16:colId xmlns:a16="http://schemas.microsoft.com/office/drawing/2014/main" val="391153758"/>
                    </a:ext>
                  </a:extLst>
                </a:gridCol>
              </a:tblGrid>
              <a:tr h="356382">
                <a:tc gridSpan="3"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 </a:t>
                      </a:r>
                      <a:r>
                        <a:rPr lang="es-MX" sz="1800" dirty="0" smtClean="0"/>
                        <a:t>Ciclo</a:t>
                      </a:r>
                      <a:r>
                        <a:rPr lang="es-MX" sz="1800" baseline="0" dirty="0" smtClean="0"/>
                        <a:t> 2016 - 2017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0852"/>
                  </a:ext>
                </a:extLst>
              </a:tr>
              <a:tr h="321112"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 smtClean="0">
                          <a:solidFill>
                            <a:schemeClr val="bg1"/>
                          </a:solidFill>
                        </a:rPr>
                        <a:t> NIVEL</a:t>
                      </a:r>
                      <a:endParaRPr lang="es-E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 smtClean="0">
                          <a:solidFill>
                            <a:schemeClr val="bg1"/>
                          </a:solidFill>
                        </a:rPr>
                        <a:t>MOTEK</a:t>
                      </a:r>
                      <a:r>
                        <a:rPr lang="es-MX" sz="1600" b="1" baseline="0" dirty="0" smtClean="0">
                          <a:solidFill>
                            <a:schemeClr val="bg1"/>
                          </a:solidFill>
                        </a:rPr>
                        <a:t> CATAN</a:t>
                      </a:r>
                      <a:endParaRPr lang="es-E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 smtClean="0">
                          <a:solidFill>
                            <a:schemeClr val="bg1"/>
                          </a:solidFill>
                        </a:rPr>
                        <a:t>MOTEK GADOL</a:t>
                      </a:r>
                      <a:endParaRPr lang="es-E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022297"/>
                  </a:ext>
                </a:extLst>
              </a:tr>
              <a:tr h="963335"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1er PERÍODO</a:t>
                      </a:r>
                    </a:p>
                    <a:p>
                      <a:pPr algn="ctr"/>
                      <a:r>
                        <a:rPr lang="es-MX" sz="16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AGOSTO</a:t>
                      </a:r>
                      <a:r>
                        <a:rPr lang="es-MX" sz="16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A DICIEMBRE</a:t>
                      </a:r>
                      <a:endParaRPr lang="es-ES" sz="1600" b="1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15 alumnos</a:t>
                      </a:r>
                    </a:p>
                    <a:p>
                      <a:pPr algn="ctr"/>
                      <a:r>
                        <a:rPr lang="es-MX" sz="1400" b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Todos asistieron 2 veces a la semana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18 alumnos</a:t>
                      </a:r>
                      <a:endParaRPr lang="es-MX" sz="1400" b="0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Empezaron</a:t>
                      </a:r>
                      <a:r>
                        <a:rPr lang="es-MX" sz="1400" b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asistiendo 2 veces a la semana y a partir de noviembre 4 veces a la semana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Todos ingresaron a maternal en enero 2017</a:t>
                      </a:r>
                      <a:endParaRPr lang="es-MX" sz="1400" b="0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887316"/>
                  </a:ext>
                </a:extLst>
              </a:tr>
              <a:tr h="1372023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2° PERÍODO</a:t>
                      </a:r>
                      <a:r>
                        <a:rPr lang="es-ES" sz="16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s-ES" sz="16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ENERO A JUNIO 2017</a:t>
                      </a:r>
                      <a:endParaRPr lang="es-ES" sz="1600" b="1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baseline="0" dirty="0" smtClean="0">
                          <a:solidFill>
                            <a:srgbClr val="002060"/>
                          </a:solidFill>
                        </a:rPr>
                        <a:t>12 alumnos </a:t>
                      </a:r>
                    </a:p>
                    <a:p>
                      <a:pPr algn="ctr"/>
                      <a:r>
                        <a:rPr lang="es-MX" sz="1400" b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Todos asistieron 2 veces por semana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20 alumnos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Empezaron</a:t>
                      </a:r>
                      <a:r>
                        <a:rPr lang="es-MX" sz="1400" b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asistiendo 2 veces a la semana y a partir de abril, 18 alumnos asisten 4 veces a la semana.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16 alumnos ingresan a maternal en agosto 2017 y los otros 4 ingresan a: Monte S, Atid, </a:t>
                      </a:r>
                      <a:r>
                        <a:rPr lang="es-MX" sz="1400" b="0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Yavne</a:t>
                      </a:r>
                      <a:r>
                        <a:rPr lang="es-MX" sz="1400" b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y </a:t>
                      </a:r>
                      <a:r>
                        <a:rPr lang="es-MX" sz="1400" b="0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Bet</a:t>
                      </a:r>
                      <a:r>
                        <a:rPr lang="es-MX" sz="1400" b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s-MX" sz="1400" b="0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Hayeladim</a:t>
                      </a:r>
                      <a:endParaRPr lang="es-MX" sz="1400" b="0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0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6073002"/>
                  </a:ext>
                </a:extLst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0989211">
            <a:off x="348640" y="2259318"/>
            <a:ext cx="1242552" cy="685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0989211">
            <a:off x="348639" y="5260296"/>
            <a:ext cx="1242552" cy="685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212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1" y="-1"/>
            <a:ext cx="595744" cy="5539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000" b="1" dirty="0" smtClean="0">
                <a:solidFill>
                  <a:schemeClr val="bg1"/>
                </a:solidFill>
                <a:latin typeface="Candara" pitchFamily="34" charset="0"/>
              </a:rPr>
              <a:t> </a:t>
            </a:r>
            <a:endParaRPr lang="es-E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5027252" y="6278479"/>
            <a:ext cx="23326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s-ES" sz="1400" b="1" i="1" dirty="0">
                <a:solidFill>
                  <a:prstClr val="black"/>
                </a:solidFill>
                <a:latin typeface="Candara" pitchFamily="34" charset="0"/>
                <a:cs typeface="Arial" pitchFamily="34" charset="0"/>
              </a:rPr>
              <a:t>Datos al </a:t>
            </a:r>
            <a:r>
              <a:rPr lang="es-ES" sz="1400" b="1" i="1" dirty="0" smtClean="0">
                <a:solidFill>
                  <a:prstClr val="black"/>
                </a:solidFill>
                <a:latin typeface="Candara" pitchFamily="34" charset="0"/>
                <a:cs typeface="Arial" pitchFamily="34" charset="0"/>
              </a:rPr>
              <a:t>25 de </a:t>
            </a:r>
            <a:r>
              <a:rPr lang="es-ES" sz="1400" b="1" i="1" dirty="0" smtClean="0">
                <a:solidFill>
                  <a:prstClr val="black"/>
                </a:solidFill>
                <a:latin typeface="Candara" pitchFamily="34" charset="0"/>
                <a:cs typeface="Arial" pitchFamily="34" charset="0"/>
              </a:rPr>
              <a:t>marzo</a:t>
            </a:r>
            <a:r>
              <a:rPr lang="es-ES" sz="1400" b="1" i="1" dirty="0" smtClean="0">
                <a:solidFill>
                  <a:prstClr val="black"/>
                </a:solidFill>
                <a:latin typeface="Candara" pitchFamily="34" charset="0"/>
                <a:cs typeface="Arial" pitchFamily="34" charset="0"/>
              </a:rPr>
              <a:t> </a:t>
            </a:r>
            <a:r>
              <a:rPr lang="es-ES" sz="1400" b="1" i="1" dirty="0" smtClean="0">
                <a:solidFill>
                  <a:prstClr val="black"/>
                </a:solidFill>
                <a:latin typeface="Candara" pitchFamily="34" charset="0"/>
                <a:cs typeface="Arial" pitchFamily="34" charset="0"/>
              </a:rPr>
              <a:t>de 2019</a:t>
            </a:r>
            <a:endParaRPr lang="es-ES" sz="1400" b="1" i="1" dirty="0">
              <a:solidFill>
                <a:prstClr val="black"/>
              </a:solidFill>
              <a:latin typeface="Candara" pitchFamily="34" charset="0"/>
              <a:cs typeface="Arial" pitchFamily="34" charset="0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858300"/>
              </p:ext>
            </p:extLst>
          </p:nvPr>
        </p:nvGraphicFramePr>
        <p:xfrm>
          <a:off x="3" y="-249381"/>
          <a:ext cx="9143997" cy="3138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5161">
                  <a:extLst>
                    <a:ext uri="{9D8B030D-6E8A-4147-A177-3AD203B41FA5}">
                      <a16:colId xmlns:a16="http://schemas.microsoft.com/office/drawing/2014/main" val="4107087657"/>
                    </a:ext>
                  </a:extLst>
                </a:gridCol>
                <a:gridCol w="2757054">
                  <a:extLst>
                    <a:ext uri="{9D8B030D-6E8A-4147-A177-3AD203B41FA5}">
                      <a16:colId xmlns:a16="http://schemas.microsoft.com/office/drawing/2014/main" val="3140041299"/>
                    </a:ext>
                  </a:extLst>
                </a:gridCol>
                <a:gridCol w="4211782">
                  <a:extLst>
                    <a:ext uri="{9D8B030D-6E8A-4147-A177-3AD203B41FA5}">
                      <a16:colId xmlns:a16="http://schemas.microsoft.com/office/drawing/2014/main" val="1329927795"/>
                    </a:ext>
                  </a:extLst>
                </a:gridCol>
              </a:tblGrid>
              <a:tr h="304799">
                <a:tc gridSpan="3"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 </a:t>
                      </a:r>
                      <a:r>
                        <a:rPr lang="es-MX" sz="1800" dirty="0" smtClean="0"/>
                        <a:t>Ciclo</a:t>
                      </a:r>
                      <a:r>
                        <a:rPr lang="es-MX" sz="1800" baseline="0" dirty="0" smtClean="0"/>
                        <a:t> 2017 - 2018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991093"/>
                  </a:ext>
                </a:extLst>
              </a:tr>
              <a:tr h="322676"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 smtClean="0">
                          <a:solidFill>
                            <a:schemeClr val="bg1"/>
                          </a:solidFill>
                        </a:rPr>
                        <a:t> NIVEL</a:t>
                      </a:r>
                      <a:endParaRPr lang="es-E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 smtClean="0">
                          <a:solidFill>
                            <a:schemeClr val="bg1"/>
                          </a:solidFill>
                        </a:rPr>
                        <a:t>MOTEK</a:t>
                      </a:r>
                      <a:r>
                        <a:rPr lang="es-MX" sz="1600" b="1" baseline="0" dirty="0" smtClean="0">
                          <a:solidFill>
                            <a:schemeClr val="bg1"/>
                          </a:solidFill>
                        </a:rPr>
                        <a:t> CATAN</a:t>
                      </a:r>
                      <a:endParaRPr lang="es-E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 smtClean="0">
                          <a:solidFill>
                            <a:schemeClr val="bg1"/>
                          </a:solidFill>
                        </a:rPr>
                        <a:t>MOTEK GADOL</a:t>
                      </a:r>
                      <a:endParaRPr lang="es-E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471627"/>
                  </a:ext>
                </a:extLst>
              </a:tr>
              <a:tr h="821358"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1er PERÍODO</a:t>
                      </a:r>
                    </a:p>
                    <a:p>
                      <a:pPr algn="ctr"/>
                      <a:r>
                        <a:rPr lang="es-MX" sz="16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AGOSTO</a:t>
                      </a:r>
                      <a:r>
                        <a:rPr lang="es-MX" sz="16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A DICIEMBRE</a:t>
                      </a:r>
                    </a:p>
                    <a:p>
                      <a:pPr algn="ctr"/>
                      <a:r>
                        <a:rPr lang="es-MX" sz="16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de 2017</a:t>
                      </a:r>
                      <a:endParaRPr lang="es-ES" sz="1600" b="1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10 alumnos 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s-MX" sz="1400" b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8 asistieron 2 veces por semana y 2 una vez por semana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18 alumnos 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9 ya están inscritos a maternal a partir de enero 2018.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9961257"/>
                  </a:ext>
                </a:extLst>
              </a:tr>
              <a:tr h="1584048">
                <a:tc>
                  <a:txBody>
                    <a:bodyPr/>
                    <a:lstStyle/>
                    <a:p>
                      <a:pPr algn="ctr"/>
                      <a:endParaRPr lang="es-ES" sz="1600" b="1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s-ES" sz="16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2° PERÍODO</a:t>
                      </a:r>
                      <a:r>
                        <a:rPr lang="es-ES" sz="16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s-ES" sz="16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ENERO A JUNIO 2018</a:t>
                      </a:r>
                      <a:endParaRPr lang="es-ES" sz="1600" b="1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baseline="0" dirty="0" smtClean="0">
                          <a:solidFill>
                            <a:srgbClr val="002060"/>
                          </a:solidFill>
                        </a:rPr>
                        <a:t>7 alumnos </a:t>
                      </a:r>
                    </a:p>
                    <a:p>
                      <a:pPr algn="ctr"/>
                      <a:r>
                        <a:rPr lang="es-MX" sz="1400" b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6 asistieron 2 veces por semana y 1 una vez por semana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33 alumnos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Empezaron</a:t>
                      </a:r>
                      <a:r>
                        <a:rPr lang="es-MX" sz="1400" b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asistiendo 2 veces a la semana y a partir de marzo 4 veces a la semana. 29 alumnos ingresaron a maternal en agosto 2018, 2 continúan en Motek e ingresarán a partir de enero 2019, y otros 2 se fueron del Colegio; 1 a Emuná y 1 a un kinder.</a:t>
                      </a:r>
                      <a:endParaRPr lang="es-MX" sz="1400" b="0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9664369"/>
                  </a:ext>
                </a:extLst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1113002">
            <a:off x="427104" y="2150508"/>
            <a:ext cx="1092948" cy="602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557800"/>
              </p:ext>
            </p:extLst>
          </p:nvPr>
        </p:nvGraphicFramePr>
        <p:xfrm>
          <a:off x="5" y="2951444"/>
          <a:ext cx="9143997" cy="3218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6722">
                  <a:extLst>
                    <a:ext uri="{9D8B030D-6E8A-4147-A177-3AD203B41FA5}">
                      <a16:colId xmlns:a16="http://schemas.microsoft.com/office/drawing/2014/main" val="3453397427"/>
                    </a:ext>
                  </a:extLst>
                </a:gridCol>
                <a:gridCol w="3144984">
                  <a:extLst>
                    <a:ext uri="{9D8B030D-6E8A-4147-A177-3AD203B41FA5}">
                      <a16:colId xmlns:a16="http://schemas.microsoft.com/office/drawing/2014/main" val="31920554"/>
                    </a:ext>
                  </a:extLst>
                </a:gridCol>
                <a:gridCol w="3782291">
                  <a:extLst>
                    <a:ext uri="{9D8B030D-6E8A-4147-A177-3AD203B41FA5}">
                      <a16:colId xmlns:a16="http://schemas.microsoft.com/office/drawing/2014/main" val="4086178253"/>
                    </a:ext>
                  </a:extLst>
                </a:gridCol>
              </a:tblGrid>
              <a:tr h="356827">
                <a:tc gridSpan="3"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 </a:t>
                      </a:r>
                      <a:r>
                        <a:rPr lang="es-MX" sz="1800" dirty="0" smtClean="0"/>
                        <a:t>Ciclo</a:t>
                      </a:r>
                      <a:r>
                        <a:rPr lang="es-MX" sz="1800" baseline="0" dirty="0" smtClean="0"/>
                        <a:t> 2018 - 2019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64499"/>
                  </a:ext>
                </a:extLst>
              </a:tr>
              <a:tr h="215705"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 smtClean="0">
                          <a:solidFill>
                            <a:schemeClr val="bg1"/>
                          </a:solidFill>
                        </a:rPr>
                        <a:t> NIVEL</a:t>
                      </a:r>
                      <a:endParaRPr lang="es-E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 smtClean="0">
                          <a:solidFill>
                            <a:schemeClr val="bg1"/>
                          </a:solidFill>
                        </a:rPr>
                        <a:t>MOTEK</a:t>
                      </a:r>
                      <a:r>
                        <a:rPr lang="es-MX" sz="1600" b="1" baseline="0" dirty="0" smtClean="0">
                          <a:solidFill>
                            <a:schemeClr val="bg1"/>
                          </a:solidFill>
                        </a:rPr>
                        <a:t> CATAN</a:t>
                      </a:r>
                      <a:endParaRPr lang="es-E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 smtClean="0">
                          <a:solidFill>
                            <a:schemeClr val="bg1"/>
                          </a:solidFill>
                        </a:rPr>
                        <a:t>MOTEK GADOL</a:t>
                      </a:r>
                      <a:endParaRPr lang="es-E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242412"/>
                  </a:ext>
                </a:extLst>
              </a:tr>
              <a:tr h="1162843"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1er PERÍODO</a:t>
                      </a:r>
                    </a:p>
                    <a:p>
                      <a:pPr algn="ctr"/>
                      <a:r>
                        <a:rPr lang="es-MX" sz="16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AGOSTO</a:t>
                      </a:r>
                      <a:r>
                        <a:rPr lang="es-MX" sz="16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A DICIEMBRE</a:t>
                      </a:r>
                    </a:p>
                    <a:p>
                      <a:pPr algn="ctr"/>
                      <a:r>
                        <a:rPr lang="es-MX" sz="16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de 2018</a:t>
                      </a:r>
                      <a:endParaRPr lang="es-ES" sz="1600" b="1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6 alumnos </a:t>
                      </a:r>
                    </a:p>
                    <a:p>
                      <a:pPr algn="ctr"/>
                      <a:r>
                        <a:rPr lang="es-MX" sz="1400" b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5 asisten 2 veces a</a:t>
                      </a:r>
                      <a:r>
                        <a:rPr lang="es-MX" sz="1400" b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la</a:t>
                      </a:r>
                      <a:r>
                        <a:rPr lang="es-MX" sz="1400" b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semana y 1 una vez a</a:t>
                      </a:r>
                      <a:r>
                        <a:rPr lang="es-MX" sz="1400" b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la</a:t>
                      </a:r>
                      <a:r>
                        <a:rPr lang="es-MX" sz="1400" b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semana</a:t>
                      </a:r>
                    </a:p>
                    <a:p>
                      <a:pPr algn="ctr"/>
                      <a:endParaRPr lang="es-MX" sz="1800" b="1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11 alumnos 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Empezaron</a:t>
                      </a:r>
                      <a:r>
                        <a:rPr lang="es-MX" sz="1400" b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asistiendo 2 veces a la semana, en octubre serán 3 veces y a partir de noviembre 4 veces a la semana.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8 ya están inscritos a maternal en enero 2019</a:t>
                      </a:r>
                      <a:endParaRPr lang="es-MX" sz="1400" b="0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6391851"/>
                  </a:ext>
                </a:extLst>
              </a:tr>
              <a:tr h="1297794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2° PERÍODO</a:t>
                      </a:r>
                      <a:br>
                        <a:rPr lang="es-ES" sz="16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</a:br>
                      <a:r>
                        <a:rPr lang="es-ES" sz="16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ENERO A JUNIO 2019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8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31</a:t>
                      </a:r>
                      <a:r>
                        <a:rPr lang="es-MX" sz="18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s-MX" sz="18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alumnos en 3 </a:t>
                      </a:r>
                      <a:r>
                        <a:rPr lang="es-MX" sz="18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grupos</a:t>
                      </a:r>
                      <a:endParaRPr lang="es-MX" sz="1800" b="1" baseline="0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s-MX" sz="18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Se está consolidando un 4° grupo </a:t>
                      </a:r>
                      <a:r>
                        <a:rPr lang="es-MX" sz="18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para mayo que </a:t>
                      </a:r>
                      <a:r>
                        <a:rPr lang="es-MX" sz="18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ya tiene 5 solicitantes</a:t>
                      </a:r>
                    </a:p>
                    <a:p>
                      <a:pPr algn="ctr"/>
                      <a:r>
                        <a:rPr lang="es-MX" sz="14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Ya asisten </a:t>
                      </a:r>
                      <a:r>
                        <a:rPr lang="es-MX" sz="14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 horas 3 veces a la semana y a partir de </a:t>
                      </a:r>
                      <a:r>
                        <a:rPr lang="es-MX" sz="14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abril serán </a:t>
                      </a:r>
                      <a:r>
                        <a:rPr lang="es-MX" sz="14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 horas 4 veces por semana.  </a:t>
                      </a:r>
                      <a:endParaRPr lang="es-MX" sz="1400" b="1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0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1530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705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CHMD</Template>
  <TotalTime>3361</TotalTime>
  <Words>1430</Words>
  <Application>Microsoft Office PowerPoint</Application>
  <PresentationFormat>Presentación en pantalla (4:3)</PresentationFormat>
  <Paragraphs>673</Paragraphs>
  <Slides>8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Candara</vt:lpstr>
      <vt:lpstr>Helvetica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DD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CUENTAS01 DDDD</dc:creator>
  <cp:lastModifiedBy>Amelia</cp:lastModifiedBy>
  <cp:revision>243</cp:revision>
  <dcterms:created xsi:type="dcterms:W3CDTF">2012-10-18T23:28:45Z</dcterms:created>
  <dcterms:modified xsi:type="dcterms:W3CDTF">2019-03-25T16:43:03Z</dcterms:modified>
</cp:coreProperties>
</file>