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6" r:id="rId2"/>
    <p:sldId id="275" r:id="rId3"/>
    <p:sldId id="263" r:id="rId4"/>
    <p:sldId id="264" r:id="rId5"/>
    <p:sldId id="276" r:id="rId6"/>
    <p:sldId id="279" r:id="rId7"/>
    <p:sldId id="259" r:id="rId8"/>
    <p:sldId id="273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5782" autoAdjust="0"/>
  </p:normalViewPr>
  <p:slideViewPr>
    <p:cSldViewPr snapToGrid="0">
      <p:cViewPr varScale="1">
        <p:scale>
          <a:sx n="69" d="100"/>
          <a:sy n="69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6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7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99838" y="-2112242"/>
            <a:ext cx="5435047" cy="720518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4082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41600" y="1347108"/>
            <a:ext cx="6653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6600" b="1" dirty="0">
                <a:solidFill>
                  <a:srgbClr val="0070C0"/>
                </a:solidFill>
                <a:latin typeface="Al Bayan Plain" charset="-78"/>
                <a:ea typeface="Al Bayan Plain" charset="-78"/>
                <a:cs typeface="Al Bayan Plain" charset="-78"/>
              </a:rPr>
              <a:t>Propuesta para Cambio de Camioneta</a:t>
            </a:r>
            <a:endParaRPr lang="en-US" sz="6600" b="1" dirty="0">
              <a:solidFill>
                <a:srgbClr val="0070C0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068"/>
            <a:ext cx="12192000" cy="9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3496627"/>
            <a:ext cx="12192000" cy="33302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4298" t="23342" r="22568" b="11024"/>
          <a:stretch/>
        </p:blipFill>
        <p:spPr>
          <a:xfrm>
            <a:off x="2247899" y="228600"/>
            <a:ext cx="6870701" cy="57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002060"/>
                </a:solidFill>
              </a:rPr>
              <a:t>Antecedentes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2011 el colegio adquirió una camioneta Ford Courier, del mismo año.</a:t>
            </a:r>
          </a:p>
          <a:p>
            <a:pPr marL="0" indent="0">
              <a:buNone/>
            </a:pPr>
            <a:r>
              <a:rPr lang="es-MX" dirty="0"/>
              <a:t>La camioneta del colegio se ocupa: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Para, la recolección del material de dimensiones pequeñas, o bien en las cuales el proveedor no tiene entrega a domicilio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Recoger material de manera urgente,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Entrega de documentos y/o dinero.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54"/>
            <a:ext cx="12286624" cy="28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5128" y="1879600"/>
            <a:ext cx="3793780" cy="3934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/>
              <a:t>Los gastos realizados en el ciclo 2018-2019 al mes de mayo de 2019 es por un importe, de $39,977.72 M.N.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3793781" cy="849723"/>
          </a:xfrm>
        </p:spPr>
        <p:txBody>
          <a:bodyPr>
            <a:noAutofit/>
          </a:bodyPr>
          <a:lstStyle/>
          <a:p>
            <a:pPr lvl="1"/>
            <a:r>
              <a:rPr lang="es-MX" sz="2800" b="1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Gastos de la actual camioneta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59" y="4167429"/>
            <a:ext cx="12389638" cy="2834917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3"/>
          <a:srcRect l="2037" t="25246" r="59606" b="10680"/>
          <a:stretch/>
        </p:blipFill>
        <p:spPr bwMode="auto">
          <a:xfrm>
            <a:off x="4754880" y="137160"/>
            <a:ext cx="6963774" cy="6035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8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rgbClr val="002060"/>
                </a:solidFill>
              </a:rPr>
              <a:t>Fallas actuales de la camioneta.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3083"/>
            <a:ext cx="12389638" cy="2834917"/>
          </a:xfrm>
          <a:prstGeom prst="rect">
            <a:avLst/>
          </a:prstGeom>
        </p:spPr>
      </p:pic>
      <p:pic>
        <p:nvPicPr>
          <p:cNvPr id="9" name="Marcador de contenido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C195D0E-E030-0B47-83F6-C48600AE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6750" y="1450617"/>
            <a:ext cx="5778500" cy="2768600"/>
          </a:xfrm>
        </p:spPr>
      </p:pic>
    </p:spTree>
    <p:extLst>
      <p:ext uri="{BB962C8B-B14F-4D97-AF65-F5344CB8AC3E}">
        <p14:creationId xmlns:p14="http://schemas.microsoft.com/office/powerpoint/2010/main" val="17776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F86A7-13CA-0E4B-877D-87EF0BE7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Gastos estimados con la camioneta actual, sí se conserva.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313C08-F2DA-804C-8CB9-BB937DB13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92" y="4023083"/>
            <a:ext cx="12389638" cy="2834917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D67045C-A263-3341-B23E-B21EEE8D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37513"/>
              </p:ext>
            </p:extLst>
          </p:nvPr>
        </p:nvGraphicFramePr>
        <p:xfrm>
          <a:off x="3469217" y="2573867"/>
          <a:ext cx="4912784" cy="19856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8270">
                  <a:extLst>
                    <a:ext uri="{9D8B030D-6E8A-4147-A177-3AD203B41FA5}">
                      <a16:colId xmlns:a16="http://schemas.microsoft.com/office/drawing/2014/main" val="1871435990"/>
                    </a:ext>
                  </a:extLst>
                </a:gridCol>
                <a:gridCol w="2574514">
                  <a:extLst>
                    <a:ext uri="{9D8B030D-6E8A-4147-A177-3AD203B41FA5}">
                      <a16:colId xmlns:a16="http://schemas.microsoft.com/office/drawing/2014/main" val="292697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 dirty="0">
                          <a:effectLst/>
                        </a:rPr>
                        <a:t> 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 dirty="0">
                          <a:effectLst/>
                        </a:rPr>
                        <a:t>Ford Courier ACTUAL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1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 dirty="0">
                          <a:effectLst/>
                        </a:rPr>
                        <a:t>Mantenimiento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u="none" strike="noStrike">
                          <a:effectLst/>
                        </a:rPr>
                        <a:t> $     18,318.08 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746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 dirty="0">
                          <a:effectLst/>
                        </a:rPr>
                        <a:t>Seguro anual 1 año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u="none" strike="noStrike">
                          <a:effectLst/>
                        </a:rPr>
                        <a:t> $     11,934.17 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1239144"/>
                  </a:ext>
                </a:extLst>
              </a:tr>
              <a:tr h="60423"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10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800" u="none" strike="noStrike">
                          <a:effectLst/>
                        </a:rPr>
                        <a:t>Placas y tenencia</a:t>
                      </a:r>
                      <a:endParaRPr lang="es-MX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800" u="none" strike="noStrike" dirty="0">
                          <a:effectLst/>
                        </a:rPr>
                        <a:t> $       1,914.00 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0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4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777532"/>
              </p:ext>
            </p:extLst>
          </p:nvPr>
        </p:nvGraphicFramePr>
        <p:xfrm>
          <a:off x="1936750" y="794994"/>
          <a:ext cx="8318500" cy="56887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2207">
                  <a:extLst>
                    <a:ext uri="{9D8B030D-6E8A-4147-A177-3AD203B41FA5}">
                      <a16:colId xmlns:a16="http://schemas.microsoft.com/office/drawing/2014/main" val="3682333293"/>
                    </a:ext>
                  </a:extLst>
                </a:gridCol>
                <a:gridCol w="1716419">
                  <a:extLst>
                    <a:ext uri="{9D8B030D-6E8A-4147-A177-3AD203B41FA5}">
                      <a16:colId xmlns:a16="http://schemas.microsoft.com/office/drawing/2014/main" val="472327821"/>
                    </a:ext>
                  </a:extLst>
                </a:gridCol>
                <a:gridCol w="1662474">
                  <a:extLst>
                    <a:ext uri="{9D8B030D-6E8A-4147-A177-3AD203B41FA5}">
                      <a16:colId xmlns:a16="http://schemas.microsoft.com/office/drawing/2014/main" val="340126451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06093766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251634221"/>
                    </a:ext>
                  </a:extLst>
                </a:gridCol>
              </a:tblGrid>
              <a:tr h="35665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200" u="none" strike="noStrike" dirty="0">
                          <a:effectLst/>
                        </a:rPr>
                        <a:t>Características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u="none" strike="noStrike">
                          <a:effectLst/>
                        </a:rPr>
                        <a:t>Peugeot Partner HDi Maxi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u="none" strike="noStrike">
                          <a:effectLst/>
                        </a:rPr>
                        <a:t>RAM Promaster Rapid 1.4L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u="none" strike="noStrike">
                          <a:effectLst/>
                        </a:rPr>
                        <a:t>Chevrolet Tornado LS Ac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200" u="none" strike="noStrike" dirty="0">
                          <a:effectLst/>
                        </a:rPr>
                        <a:t>Volkswagen </a:t>
                      </a:r>
                      <a:r>
                        <a:rPr lang="es-MX" sz="1200" u="none" strike="noStrike" dirty="0" err="1">
                          <a:effectLst/>
                        </a:rPr>
                        <a:t>Caddy</a:t>
                      </a:r>
                      <a:r>
                        <a:rPr lang="es-MX" sz="1200" u="none" strike="noStrike" dirty="0">
                          <a:effectLst/>
                        </a:rPr>
                        <a:t> Maxi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9206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 dirty="0">
                          <a:effectLst/>
                        </a:rPr>
                        <a:t>Modelo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2020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2019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2019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2019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266713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>
                          <a:effectLst/>
                        </a:rPr>
                        <a:t>Combustible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>
                          <a:effectLst/>
                        </a:rPr>
                        <a:t>diesel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gasolina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gasolina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gasolina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07944079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Cilindrada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1560 cc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1389 cc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1800 cc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1598 cc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529083290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Potencia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90/4000 hp/rpm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84/5500 hp/rpm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105/5400 hp/rpm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110/5000 hp/rpm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42530655"/>
                  </a:ext>
                </a:extLst>
              </a:tr>
              <a:tr h="356651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Transmisión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manual 5 velocidades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manual 5 velocidades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manual 5 velocidades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manual 5 velocidades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763072365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Neumáticos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195/70/R15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175/70/R14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175/70/R14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195/65/R15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851932903"/>
                  </a:ext>
                </a:extLst>
              </a:tr>
              <a:tr h="356651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Dirección asistida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electro-hidráulica progresiva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hidráulica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hidráulica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hidráulica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701691432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Largo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4628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4384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4515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4878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360281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Ancho sin espejos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2112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1926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1700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1794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5432286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Alto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1832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1900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1636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1836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795696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Distancia entre ejes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2728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2717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2669 mm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3006 mm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43344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Cajuela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3700 dm3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3400 dm3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2700 dm3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4200 dm3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258694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u="none" strike="noStrike">
                          <a:effectLst/>
                        </a:rPr>
                        <a:t>Tanque de combustible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60 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58 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>
                          <a:effectLst/>
                        </a:rPr>
                        <a:t>56 l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u="none" strike="noStrike" dirty="0">
                          <a:effectLst/>
                        </a:rPr>
                        <a:t>60 l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314073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200" b="1" u="none" strike="noStrike" dirty="0">
                          <a:effectLst/>
                        </a:rPr>
                        <a:t>Rendimiento de gasolina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20.50 km/l 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15.99 km/l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15.30 km/l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15.00 km/l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3676641"/>
                  </a:ext>
                </a:extLst>
              </a:tr>
              <a:tr h="3524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u="none" strike="noStrike" dirty="0">
                          <a:effectLst/>
                        </a:rPr>
                        <a:t>Capacidad de carga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750 kg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650 kg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734 kg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b="1" u="none" strike="noStrike" dirty="0">
                          <a:effectLst/>
                        </a:rPr>
                        <a:t>813 kg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510816"/>
                  </a:ext>
                </a:extLst>
              </a:tr>
            </a:tbl>
          </a:graphicData>
        </a:graphic>
      </p:graphicFrame>
      <p:sp>
        <p:nvSpPr>
          <p:cNvPr id="5" name="Título 6"/>
          <p:cNvSpPr>
            <a:spLocks noGrp="1"/>
          </p:cNvSpPr>
          <p:nvPr>
            <p:ph type="title"/>
          </p:nvPr>
        </p:nvSpPr>
        <p:spPr>
          <a:xfrm>
            <a:off x="838200" y="207282"/>
            <a:ext cx="10515600" cy="704757"/>
          </a:xfrm>
        </p:spPr>
        <p:txBody>
          <a:bodyPr>
            <a:normAutofit/>
          </a:bodyPr>
          <a:lstStyle/>
          <a:p>
            <a:r>
              <a:rPr lang="es-MX" sz="3200" dirty="0"/>
              <a:t>C</a:t>
            </a:r>
            <a:r>
              <a:rPr lang="es-MX" sz="3200" dirty="0" smtClean="0"/>
              <a:t>aracterísticas </a:t>
            </a:r>
            <a:r>
              <a:rPr lang="es-MX" sz="3200" dirty="0"/>
              <a:t>técnicas</a:t>
            </a:r>
          </a:p>
        </p:txBody>
      </p:sp>
    </p:spTree>
    <p:extLst>
      <p:ext uri="{BB962C8B-B14F-4D97-AF65-F5344CB8AC3E}">
        <p14:creationId xmlns:p14="http://schemas.microsoft.com/office/powerpoint/2010/main" val="39157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92" y="4023083"/>
            <a:ext cx="12389638" cy="2834917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207282"/>
            <a:ext cx="10515600" cy="70475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Gastos</a:t>
            </a:r>
            <a:endParaRPr lang="es-MX" sz="3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733EBC7-22D3-3540-9276-86C9EBAD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26161"/>
              </p:ext>
            </p:extLst>
          </p:nvPr>
        </p:nvGraphicFramePr>
        <p:xfrm>
          <a:off x="1696843" y="1211687"/>
          <a:ext cx="9309411" cy="42510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6669">
                  <a:extLst>
                    <a:ext uri="{9D8B030D-6E8A-4147-A177-3AD203B41FA5}">
                      <a16:colId xmlns:a16="http://schemas.microsoft.com/office/drawing/2014/main" val="97305630"/>
                    </a:ext>
                  </a:extLst>
                </a:gridCol>
                <a:gridCol w="1568057">
                  <a:extLst>
                    <a:ext uri="{9D8B030D-6E8A-4147-A177-3AD203B41FA5}">
                      <a16:colId xmlns:a16="http://schemas.microsoft.com/office/drawing/2014/main" val="4278954801"/>
                    </a:ext>
                  </a:extLst>
                </a:gridCol>
                <a:gridCol w="1387016">
                  <a:extLst>
                    <a:ext uri="{9D8B030D-6E8A-4147-A177-3AD203B41FA5}">
                      <a16:colId xmlns:a16="http://schemas.microsoft.com/office/drawing/2014/main" val="1895669709"/>
                    </a:ext>
                  </a:extLst>
                </a:gridCol>
                <a:gridCol w="1594625">
                  <a:extLst>
                    <a:ext uri="{9D8B030D-6E8A-4147-A177-3AD203B41FA5}">
                      <a16:colId xmlns:a16="http://schemas.microsoft.com/office/drawing/2014/main" val="1886073825"/>
                    </a:ext>
                  </a:extLst>
                </a:gridCol>
                <a:gridCol w="1773044">
                  <a:extLst>
                    <a:ext uri="{9D8B030D-6E8A-4147-A177-3AD203B41FA5}">
                      <a16:colId xmlns:a16="http://schemas.microsoft.com/office/drawing/2014/main" val="1615916229"/>
                    </a:ext>
                  </a:extLst>
                </a:gridCol>
              </a:tblGrid>
              <a:tr h="5097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 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 dirty="0">
                          <a:effectLst/>
                        </a:rPr>
                        <a:t>Peugeot Partner HDi Maxi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 dirty="0">
                          <a:effectLst/>
                        </a:rPr>
                        <a:t>RAM Promaster Rapid 1.4L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 dirty="0">
                          <a:effectLst/>
                        </a:rPr>
                        <a:t>Chevrolet Tornado LS Ac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 dirty="0">
                          <a:effectLst/>
                        </a:rPr>
                        <a:t>Volkswagen Caddy Maxi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352639"/>
                  </a:ext>
                </a:extLst>
              </a:tr>
              <a:tr h="38021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Enganche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59,380.00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>
                          <a:effectLst/>
                        </a:rPr>
                        <a:t> $        60,003.90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>
                          <a:effectLst/>
                        </a:rPr>
                        <a:t> $            54,720.00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57,250.00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5619929"/>
                  </a:ext>
                </a:extLst>
              </a:tr>
              <a:tr h="5097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 smtClean="0">
                          <a:effectLst/>
                        </a:rPr>
                        <a:t>Mantenimiento</a:t>
                      </a:r>
                      <a:r>
                        <a:rPr lang="es-MX" sz="1600" u="none" strike="noStrike" baseline="0" dirty="0" smtClean="0">
                          <a:effectLst/>
                        </a:rPr>
                        <a:t> hasta los 60,000 km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16,014.00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</a:t>
                      </a:r>
                      <a:r>
                        <a:rPr lang="es-MX" sz="1600" u="none" strike="noStrike" dirty="0" smtClean="0">
                          <a:effectLst/>
                        </a:rPr>
                        <a:t>$        19,465.00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   9,224.32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11,427.16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076566"/>
                  </a:ext>
                </a:extLst>
              </a:tr>
              <a:tr h="5097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Sugerido</a:t>
                      </a:r>
                      <a:r>
                        <a:rPr lang="es-MX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por la marca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 10,00km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 10,000km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</a:t>
                      </a:r>
                      <a:r>
                        <a:rPr lang="es-MX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12,000km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Cada 15,000km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929933"/>
                  </a:ext>
                </a:extLst>
              </a:tr>
              <a:tr h="38021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Seguro </a:t>
                      </a:r>
                      <a:r>
                        <a:rPr lang="es-MX" sz="1600" u="none" strike="noStrike" dirty="0" smtClean="0">
                          <a:effectLst/>
                        </a:rPr>
                        <a:t>anual por</a:t>
                      </a:r>
                      <a:r>
                        <a:rPr lang="es-MX" sz="1600" u="none" strike="noStrike" baseline="0" dirty="0" smtClean="0">
                          <a:effectLst/>
                        </a:rPr>
                        <a:t> financiamiento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19,638.16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>
                          <a:effectLst/>
                        </a:rPr>
                        <a:t> $        32,236.00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>
                          <a:effectLst/>
                        </a:rPr>
                        <a:t> $            21,108.00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26,064.72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298706"/>
                  </a:ext>
                </a:extLst>
              </a:tr>
              <a:tr h="38021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Placas y tenencia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  5,944.00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>
                          <a:effectLst/>
                        </a:rPr>
                        <a:t> $          5,944.00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   5,944.00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5,944.00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089604"/>
                  </a:ext>
                </a:extLst>
              </a:tr>
              <a:tr h="38021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600" u="none" strike="noStrike" dirty="0">
                          <a:effectLst/>
                        </a:rPr>
                        <a:t>Comisión por apertura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        5,935.00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     2,900.00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 smtClean="0">
                          <a:effectLst/>
                        </a:rPr>
                        <a:t>N/A  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4,454.40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33501"/>
                  </a:ext>
                </a:extLst>
              </a:tr>
              <a:tr h="5097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Acondicionamiento de </a:t>
                      </a:r>
                      <a:r>
                        <a:rPr lang="es-MX" sz="1600" u="none" strike="noStrike" dirty="0" smtClean="0">
                          <a:effectLst/>
                        </a:rPr>
                        <a:t>caseta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 $            19,500.00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153241"/>
                  </a:ext>
                </a:extLst>
              </a:tr>
              <a:tr h="181353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180478"/>
                  </a:ext>
                </a:extLst>
              </a:tr>
              <a:tr h="5097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u="none" strike="noStrike" dirty="0">
                          <a:effectLst/>
                        </a:rPr>
                        <a:t>Gastos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    106,911.16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 114,713.90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         110,496.32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$ 105,140.28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72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338138"/>
            <a:ext cx="10490200" cy="830262"/>
          </a:xfrm>
        </p:spPr>
        <p:txBody>
          <a:bodyPr>
            <a:normAutofit/>
          </a:bodyPr>
          <a:lstStyle/>
          <a:p>
            <a:r>
              <a:rPr lang="es-MX" sz="3200" dirty="0"/>
              <a:t>Propuestas, características financieras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783"/>
            <a:ext cx="12192000" cy="3330217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09" t="32306" r="14407" b="28139"/>
          <a:stretch/>
        </p:blipFill>
        <p:spPr>
          <a:xfrm>
            <a:off x="482599" y="1168400"/>
            <a:ext cx="11656627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elementos a considerar</a:t>
            </a:r>
            <a:endParaRPr lang="es-MX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22559"/>
              </p:ext>
            </p:extLst>
          </p:nvPr>
        </p:nvGraphicFramePr>
        <p:xfrm>
          <a:off x="978188" y="1691322"/>
          <a:ext cx="8502650" cy="33356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268360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6414361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52705322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1470806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8473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 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 dirty="0">
                          <a:effectLst/>
                        </a:rPr>
                        <a:t>Peugeot </a:t>
                      </a:r>
                      <a:r>
                        <a:rPr lang="es-MX" sz="1600" u="none" strike="noStrike" dirty="0" err="1">
                          <a:effectLst/>
                        </a:rPr>
                        <a:t>Partner</a:t>
                      </a:r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r>
                        <a:rPr lang="es-MX" sz="1600" u="none" strike="noStrike" dirty="0" err="1">
                          <a:effectLst/>
                        </a:rPr>
                        <a:t>HDi</a:t>
                      </a:r>
                      <a:r>
                        <a:rPr lang="es-MX" sz="1600" u="none" strike="noStrike" dirty="0">
                          <a:effectLst/>
                        </a:rPr>
                        <a:t> Maxi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>
                          <a:effectLst/>
                        </a:rPr>
                        <a:t>RAM Promaster Rapid 1.4L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>
                          <a:effectLst/>
                        </a:rPr>
                        <a:t>Chevrolet Tornado LS Ac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600" u="none" strike="noStrike">
                          <a:effectLst/>
                        </a:rPr>
                        <a:t>Volkswagen Caddy Maxi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17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 dirty="0">
                          <a:effectLst/>
                        </a:rPr>
                        <a:t> La camioneta actual se puede tomar a cuenta, el </a:t>
                      </a:r>
                      <a:r>
                        <a:rPr lang="es-MX" sz="1600" u="none" strike="noStrike" dirty="0" smtClean="0">
                          <a:effectLst/>
                        </a:rPr>
                        <a:t>monto </a:t>
                      </a:r>
                      <a:r>
                        <a:rPr lang="es-MX" sz="1600" u="none" strike="noStrike" dirty="0">
                          <a:effectLst/>
                        </a:rPr>
                        <a:t>es después de evaluación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3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>
                          <a:effectLst/>
                        </a:rPr>
                        <a:t> Ofrecen camioneta a prueba hasta por un par de días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8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>
                          <a:effectLst/>
                        </a:rPr>
                        <a:t> Pruba de Manejo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1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>
                          <a:effectLst/>
                        </a:rPr>
                        <a:t> Modelo 2020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79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600" u="none" strike="noStrike">
                          <a:effectLst/>
                        </a:rPr>
                        <a:t> Modelo 2019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u="none" strike="noStrike" dirty="0" smtClean="0">
                          <a:effectLst/>
                        </a:rPr>
                        <a:t> X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34442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3496627"/>
            <a:ext cx="12192000" cy="3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1394</TotalTime>
  <Words>456</Words>
  <Application>Microsoft Office PowerPoint</Application>
  <PresentationFormat>Panorámica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Al Bayan Plain</vt:lpstr>
      <vt:lpstr>Calibri</vt:lpstr>
      <vt:lpstr>Calibri Light</vt:lpstr>
      <vt:lpstr>Wingdings</vt:lpstr>
      <vt:lpstr>Wingdings 2</vt:lpstr>
      <vt:lpstr>HDOfficeLightV0</vt:lpstr>
      <vt:lpstr>Presentación de PowerPoint</vt:lpstr>
      <vt:lpstr>Antecedentes</vt:lpstr>
      <vt:lpstr>Gastos de la actual camioneta </vt:lpstr>
      <vt:lpstr>Fallas actuales de la camioneta.</vt:lpstr>
      <vt:lpstr>Gastos estimados con la camioneta actual, sí se conserva.</vt:lpstr>
      <vt:lpstr>Características técnicas</vt:lpstr>
      <vt:lpstr>Gastos</vt:lpstr>
      <vt:lpstr>Propuestas, características financieras</vt:lpstr>
      <vt:lpstr>Otros elementos a considerar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Uniformes</dc:title>
  <dc:creator>Estrella Trinidad Espejel</dc:creator>
  <cp:lastModifiedBy>HP</cp:lastModifiedBy>
  <cp:revision>76</cp:revision>
  <dcterms:created xsi:type="dcterms:W3CDTF">2019-02-25T21:16:34Z</dcterms:created>
  <dcterms:modified xsi:type="dcterms:W3CDTF">2019-05-30T18:37:59Z</dcterms:modified>
</cp:coreProperties>
</file>