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Dosi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7655D-C0D5-4B9B-8787-E19EB2298E69}">
  <a:tblStyle styleId="{8257655D-C0D5-4B9B-8787-E19EB2298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1423D0-52F8-4258-B132-73EEC884E20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83caa16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5083caa16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083caa163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83caa16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5083caa16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5083caa163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83caa16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5083caa16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5083caa163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83caa16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5083caa16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083caa163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83caa16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83caa16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83caa16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83caa16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83caa16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083caa16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83caa1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83caa1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83caa1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83caa1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83caa1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83caa16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83caa16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83caa16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83caa1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83caa1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83caa1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83caa16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83caa1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5083caa1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5083caa163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83caa16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5083caa16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083caa163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6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2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2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oppins"/>
                <a:ea typeface="Poppins"/>
                <a:cs typeface="Poppins"/>
                <a:sym typeface="Poppins"/>
              </a:rPr>
              <a:t>Junta Patronato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 rot="10800000" flipH="1">
            <a:off x="502950" y="6976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5"/>
          <p:cNvCxnSpPr/>
          <p:nvPr/>
        </p:nvCxnSpPr>
        <p:spPr>
          <a:xfrm rot="10800000" flipH="1">
            <a:off x="554875" y="451385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5"/>
          <p:cNvSpPr txBox="1"/>
          <p:nvPr/>
        </p:nvSpPr>
        <p:spPr>
          <a:xfrm>
            <a:off x="3568050" y="4641475"/>
            <a:ext cx="5073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CDMX, 25 de febrero de 2019</a:t>
            </a:r>
            <a:endParaRPr sz="18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50" y="180800"/>
            <a:ext cx="1358025" cy="7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4"/>
          <p:cNvGraphicFramePr/>
          <p:nvPr/>
        </p:nvGraphicFramePr>
        <p:xfrm>
          <a:off x="0" y="2630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13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46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Nivel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Egresados del ciclo anterior 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Nuevos ingresos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- Bajas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0" marR="0" lvl="0" indent="0" algn="ctr" rtl="0">
                        <a:lnSpc>
                          <a:spcPct val="9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Confirmadas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+/- Repetidores 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Total 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Maternal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------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 </a:t>
                      </a:r>
                      <a:r>
                        <a:rPr lang="es" sz="9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 entran en enero)</a:t>
                      </a:r>
                      <a:endParaRPr sz="9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 </a:t>
                      </a:r>
                      <a:r>
                        <a:rPr lang="es" sz="9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(17 entraron en enero)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Kinder Chico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Kinder Grande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 +2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1º 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2º 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3º 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4º 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5º 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6º Primaria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1º Bachillerato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2º Bachillerato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3º Bachillerato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4º Bachillerato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5º Bachillerato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6º Bachillerato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7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TOTALES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1,088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366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-27</a:t>
                      </a:r>
                      <a:endParaRPr sz="800" b="1" u="none" strike="noStrike" cap="none">
                        <a:solidFill>
                          <a:srgbClr val="366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1,162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1,167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29" name="Google Shape;229;p34"/>
          <p:cNvSpPr/>
          <p:nvPr/>
        </p:nvSpPr>
        <p:spPr>
          <a:xfrm>
            <a:off x="0" y="-146714"/>
            <a:ext cx="9171600" cy="4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Matrícula 2018 – 2019 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Comparativa entre el 27 de agosto de 2018 y el 25 de febrero 2019 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5034633" y="4703635"/>
            <a:ext cx="272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 i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i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De las bajas 5 son sólo por un ciclo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 i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5"/>
          <p:cNvGraphicFramePr/>
          <p:nvPr/>
        </p:nvGraphicFramePr>
        <p:xfrm>
          <a:off x="0" y="3000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99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5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Área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2011- 2012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2012- 2013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2013- 2014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2014-2015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2015-2016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2016- 2017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>
                          <a:solidFill>
                            <a:schemeClr val="lt1"/>
                          </a:solidFill>
                        </a:rPr>
                        <a:t>(junio 2016 – marzo 2017)</a:t>
                      </a:r>
                      <a:endParaRPr sz="110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none" strike="noStrike" cap="none">
                          <a:solidFill>
                            <a:schemeClr val="lt1"/>
                          </a:solidFill>
                        </a:rPr>
                        <a:t>Alumnos  2017- 2018 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none" strike="noStrike" cap="none">
                          <a:solidFill>
                            <a:schemeClr val="lt1"/>
                          </a:solidFill>
                        </a:rPr>
                        <a:t>Alumnos 2018- 2019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none" strike="noStrike" cap="none">
                          <a:solidFill>
                            <a:schemeClr val="lt1"/>
                          </a:solidFill>
                        </a:rPr>
                        <a:t>Al 27 de agosto 2018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u="none" strike="noStrike" cap="none">
                          <a:solidFill>
                            <a:schemeClr val="lt1"/>
                          </a:solidFill>
                        </a:rPr>
                        <a:t>Al 25 de febrero 2019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Preescolar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259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233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220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224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228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220 – </a:t>
                      </a:r>
                      <a:r>
                        <a:rPr lang="es" sz="1100" b="1" u="none" strike="noStrike" cap="none">
                          <a:solidFill>
                            <a:srgbClr val="7030A0"/>
                          </a:solidFill>
                        </a:rPr>
                        <a:t>243</a:t>
                      </a:r>
                      <a:endParaRPr sz="11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244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249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259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Primaria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468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467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468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460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454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440 – </a:t>
                      </a:r>
                      <a:r>
                        <a:rPr lang="es" sz="1100" b="1" u="none" strike="noStrike" cap="none">
                          <a:solidFill>
                            <a:srgbClr val="7030A0"/>
                          </a:solidFill>
                        </a:rPr>
                        <a:t>441</a:t>
                      </a:r>
                      <a:endParaRPr sz="11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446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430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430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strike="noStrike" cap="none"/>
                        <a:t>Bachillerato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457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413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404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408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422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441- </a:t>
                      </a:r>
                      <a:r>
                        <a:rPr lang="es" sz="1100" b="1" u="none" strike="noStrike" cap="none">
                          <a:solidFill>
                            <a:srgbClr val="7030A0"/>
                          </a:solidFill>
                        </a:rPr>
                        <a:t>438</a:t>
                      </a:r>
                      <a:endParaRPr sz="11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451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483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478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Total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1,184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1,113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1,092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1,092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1,104</a:t>
                      </a:r>
                      <a:endParaRPr sz="11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1,101 – </a:t>
                      </a:r>
                      <a:r>
                        <a:rPr lang="es" sz="1100" b="1" u="none" strike="noStrike" cap="none">
                          <a:solidFill>
                            <a:srgbClr val="7030A0"/>
                          </a:solidFill>
                        </a:rPr>
                        <a:t>1,122</a:t>
                      </a:r>
                      <a:endParaRPr sz="11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1,141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1,162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</a:rPr>
                        <a:t>1.167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" name="Google Shape;237;p35"/>
          <p:cNvSpPr/>
          <p:nvPr/>
        </p:nvSpPr>
        <p:spPr>
          <a:xfrm>
            <a:off x="0" y="-1"/>
            <a:ext cx="9144000" cy="300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Estadísticas comparativas por Área</a:t>
            </a:r>
            <a:endParaRPr sz="2000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4904912" y="4708859"/>
            <a:ext cx="2454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i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Datos al 25 de febrero de 2019 </a:t>
            </a:r>
            <a:endParaRPr sz="1400" b="1" i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1" y="-1"/>
            <a:ext cx="5958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4948705" y="4708859"/>
            <a:ext cx="2411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i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Datos al 27 de agosto de 2018 </a:t>
            </a:r>
            <a:endParaRPr sz="1400" b="1" i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46" name="Google Shape;246;p36"/>
          <p:cNvGraphicFramePr/>
          <p:nvPr/>
        </p:nvGraphicFramePr>
        <p:xfrm>
          <a:off x="-1" y="1549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20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47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 Ciclo 2015 - 2016</a:t>
                      </a:r>
                      <a:endParaRPr sz="1100"/>
                    </a:p>
                  </a:txBody>
                  <a:tcPr marL="91450" marR="91450" marT="34300" marB="34300">
                    <a:solidFill>
                      <a:srgbClr val="173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NIVEL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CATAN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GADOL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solidFill>
                      <a:srgbClr val="8C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1er PERÍODO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AGOSTO A DICIEMBRE</a:t>
                      </a: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20 alumnos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10 asistieron 1 vez a la semana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10 asistieron 2 veces a la semana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17 alumnos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17 asistieron  4 veces a la semana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2° PERÍODO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ENERO A JUNIO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17 alumnos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7 asisten 1 vez a la semana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10 asisten 2 veces a la semana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endParaRPr sz="600" b="1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19 alumnos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Todos asisten 4 veces a la semana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16 ya están inscritos a maternal en agosto 2016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De los 3 que no ingresan a Maguen 1 se va al Allegro y 2 se van a Or Sameaj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7" name="Google Shape;247;p36"/>
          <p:cNvGraphicFramePr/>
          <p:nvPr/>
        </p:nvGraphicFramePr>
        <p:xfrm>
          <a:off x="3" y="22500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210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7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 Ciclo 2016 - 2017</a:t>
                      </a:r>
                      <a:endParaRPr sz="1100"/>
                    </a:p>
                  </a:txBody>
                  <a:tcPr marL="91450" marR="91450" marT="34300" marB="34300">
                    <a:solidFill>
                      <a:srgbClr val="173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 NIVEL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CATAN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GADOL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solidFill>
                      <a:srgbClr val="8C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1er PERÍODO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AGOSTO A DICIEMBRE</a:t>
                      </a: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15 alumnos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Todos asistieron 2 veces a la semana</a:t>
                      </a:r>
                      <a:endParaRPr sz="110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18 alumnos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Empezaron asistiendo 2 veces a la semana y a partir de noviembre 4 veces a la semana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Todos ingresaron a maternal en enero 2017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2° PERÍODO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ENERO A JUNIO 2017</a:t>
                      </a: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002060"/>
                          </a:solidFill>
                        </a:rPr>
                        <a:t>12 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Todos asistieron 2 veces por semana</a:t>
                      </a:r>
                      <a:endParaRPr sz="110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20 alumnos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Empezaron asistiendo 2 veces a la semana y a partir de abril, 18 alumnos asisten 4 veces a la semana.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16 alumnos ingresan a maternal en agosto 2017 y los otros 4 ingresan a: Monte S, Atid, Yavne y Bet Hayeladim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8" name="Google Shape;24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60207">
            <a:off x="352900" y="1691386"/>
            <a:ext cx="1234033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60207">
            <a:off x="352899" y="3942119"/>
            <a:ext cx="1234033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1" y="-1"/>
            <a:ext cx="5958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4943384" y="4708859"/>
            <a:ext cx="2416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i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Datos al 25 de febrero de 2019</a:t>
            </a:r>
            <a:endParaRPr sz="1400" b="1" i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57" name="Google Shape;257;p37"/>
          <p:cNvGraphicFramePr/>
          <p:nvPr/>
        </p:nvGraphicFramePr>
        <p:xfrm>
          <a:off x="3" y="-1870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217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 Ciclo 2017 - 2018</a:t>
                      </a:r>
                      <a:endParaRPr sz="1100"/>
                    </a:p>
                  </a:txBody>
                  <a:tcPr marL="91450" marR="91450" marT="34300" marB="34300" anchor="ctr">
                    <a:solidFill>
                      <a:srgbClr val="173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 NIVEL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CATAN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GADOL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8C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1er PERÍODO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AGOSTO A DICIEMBRE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de 2017</a:t>
                      </a: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10 alumnos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0" u="none" strike="noStrike" cap="none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8 asistieron 2 veces por semana y 2 una vez por semana</a:t>
                      </a:r>
                      <a:endParaRPr sz="110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18 alumnos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9 ya están inscritos a maternal a partir de enero 2018.</a:t>
                      </a:r>
                      <a:endParaRPr sz="11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2° PERÍODO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ENERO A JUNIO 2018</a:t>
                      </a: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002060"/>
                          </a:solidFill>
                        </a:rPr>
                        <a:t>7 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 6 asistieron 2 veces por semana y 1 una vez por semana</a:t>
                      </a:r>
                      <a:endParaRPr sz="110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33 alumnos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Empezaron asistiendo 2 veces a la semana y a partir de marzo 4 veces a la semana. 29 alumnos ingresaron a maternal en agosto 2018, 2 continúan en Motek e ingresarán a partir de enero 2019, y otros 2 se fueron del Colegio; 1 a Emuná y 1 a un kinder.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66320">
            <a:off x="429492" y="1611136"/>
            <a:ext cx="1088172" cy="4554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7"/>
          <p:cNvGraphicFramePr/>
          <p:nvPr/>
        </p:nvGraphicFramePr>
        <p:xfrm>
          <a:off x="5" y="22135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221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 Ciclo 2018 - 2019</a:t>
                      </a:r>
                      <a:endParaRPr sz="1100"/>
                    </a:p>
                  </a:txBody>
                  <a:tcPr marL="91450" marR="91450" marT="34300" marB="34300" anchor="ctr">
                    <a:solidFill>
                      <a:srgbClr val="173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 NIVEL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CATAN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</a:rPr>
                        <a:t>MOTEK GADOL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8C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1er PERÍODO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AGOSTO A DICIEMBRE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de 2018</a:t>
                      </a:r>
                      <a:endParaRPr sz="12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6 alumnos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5 asisten 2 veces a la semana y 1 una vez a la semana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Calibri"/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11 alumnos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Empezaron asistiendo 2 veces a la semana, en octubre serán 3 veces y a partir de noviembre 4 veces a la semana.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100"/>
                        <a:buFont typeface="Calibri"/>
                        <a:buNone/>
                      </a:pPr>
                      <a:r>
                        <a:rPr lang="es" sz="1100" b="0" u="none" strike="noStrike" cap="none">
                          <a:solidFill>
                            <a:srgbClr val="17365D"/>
                          </a:solidFill>
                        </a:rPr>
                        <a:t>8 ya están inscritos a maternal en enero 2019</a:t>
                      </a:r>
                      <a:endParaRPr sz="1100" b="0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2° PERÍODO</a:t>
                      </a:r>
                      <a:b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</a:br>
                      <a:r>
                        <a:rPr lang="es" sz="1200" b="1" u="none" strike="noStrike" cap="none">
                          <a:solidFill>
                            <a:srgbClr val="17365D"/>
                          </a:solidFill>
                        </a:rPr>
                        <a:t>ENERO A JUNIO 2019</a:t>
                      </a:r>
                      <a:endParaRPr sz="1100"/>
                    </a:p>
                  </a:txBody>
                  <a:tcPr marL="91450" marR="9145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32 alumnos en 3 grupos y 2 solicitantes en lista de espera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u="none" strike="noStrike" cap="none">
                          <a:solidFill>
                            <a:srgbClr val="17365D"/>
                          </a:solidFill>
                        </a:rPr>
                        <a:t>Se está consolidando un 4° grupo que ya tiene 5 solicitantes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rgbClr val="17365D"/>
                          </a:solidFill>
                        </a:rPr>
                        <a:t>Asisten 2 horas 2 veces por semana, en marzo serán 2 horas 3 veces a la semana y a partir de abril 2 horas 4 veces por semana.  </a:t>
                      </a:r>
                      <a:endParaRPr sz="11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34300" marB="3430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TOM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5" name="Google Shape;265;p38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554875" y="1027700"/>
            <a:ext cx="2439600" cy="317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Poppins"/>
                <a:ea typeface="Poppins"/>
                <a:cs typeface="Poppins"/>
                <a:sym typeface="Poppins"/>
              </a:rPr>
              <a:t>Sábado 2 de marzo</a:t>
            </a:r>
            <a:endParaRPr sz="1800"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1453200" y="1763300"/>
          <a:ext cx="6237600" cy="233275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07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Horario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Evento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Sede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20:00 - 20:45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Registro y reconocimiento de instalaciones y establecimiento de los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Túnel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20:45 - 21:15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Ceremonia de inicio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Gimnasio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21:15 - 22:30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Trabajo en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Makerspace y MediaLab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22:30 - 23:30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Cena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Cafetería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TOM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5" name="Google Shape;275;p39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554875" y="875300"/>
            <a:ext cx="2765400" cy="317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Poppins"/>
                <a:ea typeface="Poppins"/>
                <a:cs typeface="Poppins"/>
                <a:sym typeface="Poppins"/>
              </a:rPr>
              <a:t>Domingo 3 de marzo</a:t>
            </a:r>
            <a:endParaRPr sz="1800"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79" name="Google Shape;279;p39"/>
          <p:cNvGraphicFramePr/>
          <p:nvPr/>
        </p:nvGraphicFramePr>
        <p:xfrm>
          <a:off x="1423325" y="14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19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Horario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Evento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Sede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24:00 - 23:59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Trabajo en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Makerspace y MediaLab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8:00 - 10:00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Desayuno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Cafetería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11:00 - 12:00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Visita  a los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Makerspace y MediaLab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13:00 - 13:30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Actividad de descanso 1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(Malabares: Edwin)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Jacuzzi primaria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13:30 - 15:30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Comida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Cafetería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15:00 - 16:00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Visita  a los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Makerspace y MediaLab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20:30 - 21:00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Actividad de descanso 2 (Composiciones corporales: responsable Juan David)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21:00 - 22:00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Cena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Cafetería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TOM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5" name="Google Shape;285;p40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554875" y="875300"/>
            <a:ext cx="2562900" cy="317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Poppins"/>
                <a:ea typeface="Poppins"/>
                <a:cs typeface="Poppins"/>
                <a:sym typeface="Poppins"/>
              </a:rPr>
              <a:t>Lunes 4 de marzo</a:t>
            </a:r>
            <a:endParaRPr sz="1800"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89" name="Google Shape;289;p40"/>
          <p:cNvGraphicFramePr/>
          <p:nvPr/>
        </p:nvGraphicFramePr>
        <p:xfrm>
          <a:off x="1426025" y="14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19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Horario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Evento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Sede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24:00 - 17:30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Trabajo en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Makerspace y MediaLab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8:00 - 9:00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Desayuno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Cafetería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11:00 - 12:00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Visita  a los equipos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Makerspace y MediaLab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0" name="Google Shape;290;p40"/>
          <p:cNvGraphicFramePr/>
          <p:nvPr/>
        </p:nvGraphicFramePr>
        <p:xfrm>
          <a:off x="1426025" y="27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19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13:30 - 14:00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Actividad de descanso 3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(Batucada) Responsable: Armando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14:00 - 15:00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Comida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Cafetería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17:30 - 18:30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Preparación de presentaciones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Gimnasio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18:30 - 20:00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Presentación y ceremonia de cierre / Mariachi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Gimnasio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 rot="10800000" flipH="1">
            <a:off x="502950" y="6976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6"/>
          <p:cNvCxnSpPr/>
          <p:nvPr/>
        </p:nvCxnSpPr>
        <p:spPr>
          <a:xfrm rot="10800000" flipH="1">
            <a:off x="554875" y="451385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50" y="180800"/>
            <a:ext cx="1358025" cy="7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704600" y="1144950"/>
            <a:ext cx="68256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38100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Propuesta de cambio en la estructura de primaria: Vice-director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96900" lvl="0" indent="-38100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 de Rami Meiri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969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Poppins"/>
              <a:buChar char="●"/>
            </a:pPr>
            <a:r>
              <a:rPr lang="es" sz="24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Inscripciones</a:t>
            </a:r>
            <a:endParaRPr sz="24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969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Poppins"/>
              <a:buChar char="●"/>
            </a:pPr>
            <a:r>
              <a:rPr lang="es" sz="24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TOM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227400" y="1044325"/>
            <a:ext cx="8553600" cy="1136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CFE2F3"/>
              </a:highlight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54875" y="-46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Propuesta Vice-Director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 rot="10800000" flipH="1">
            <a:off x="502950" y="4395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300" y="82050"/>
            <a:ext cx="961675" cy="5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227400" y="1042525"/>
            <a:ext cx="84813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s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Vicedirector</a:t>
            </a: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la escuela primaria del CHMD es la autoridad que como miembro del equipo directivo, sigue en el orden jerárquico al Director, asumiendo en su ausencia sus mismos deberes y atribuciones. Es el colaborador inmediato del Director con quien debe establecer una relación fluida con el objetivo de conformar un equipo de trabajo. 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290650" y="590825"/>
            <a:ext cx="1365000" cy="328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9DAF8"/>
                </a:solidFill>
                <a:latin typeface="Poppins"/>
                <a:ea typeface="Poppins"/>
                <a:cs typeface="Poppins"/>
                <a:sym typeface="Poppins"/>
              </a:rPr>
              <a:t>Descripción</a:t>
            </a:r>
            <a:endParaRPr>
              <a:solidFill>
                <a:srgbClr val="C9DA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81400" y="2441625"/>
            <a:ext cx="1365000" cy="328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9DAF8"/>
                </a:solidFill>
                <a:latin typeface="Poppins"/>
                <a:ea typeface="Poppins"/>
                <a:cs typeface="Poppins"/>
                <a:sym typeface="Poppins"/>
              </a:rPr>
              <a:t>Justificación</a:t>
            </a:r>
            <a:endParaRPr>
              <a:solidFill>
                <a:srgbClr val="C9DA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99550" y="2905400"/>
            <a:ext cx="84813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Promover el liderazgo distribuido: repartir carga de trabajo hoy concentrada en el Director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Fortalecer el equipo directivo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Enriquecer al equipo a través del perfil complementario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Ampliar la gama de opciones para la contratación de reemplazo temporal por licencia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Contratación interna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Contratación externa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Agenda Rami Meiri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3" name="Google Shape;163;p28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1710900" y="2416275"/>
            <a:ext cx="5619000" cy="2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Bienvenida en el túnel- Comisión especial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Recorrido por el MediaLab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Bienvenida en la Terraza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Palabras de Yosi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Probables palabras de la comunidad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Video de semblanza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Palabras de alumnos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Palabras de Lucila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Palabras del artista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Desayuno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Pasa el artista a conocer el lugar a pintar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Poppins"/>
              <a:buChar char="●"/>
            </a:pPr>
            <a:r>
              <a:rPr lang="es" sz="11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Despedida</a:t>
            </a:r>
            <a:endParaRPr sz="1100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140400" y="9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Martes 26 de febrero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28"/>
          <p:cNvGraphicFramePr/>
          <p:nvPr/>
        </p:nvGraphicFramePr>
        <p:xfrm>
          <a:off x="140400" y="14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9:00 - 10:00</a:t>
                      </a:r>
                      <a:endParaRPr sz="1100">
                        <a:solidFill>
                          <a:srgbClr val="22222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Bienvenida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Google Shape;169;p28"/>
          <p:cNvSpPr/>
          <p:nvPr/>
        </p:nvSpPr>
        <p:spPr>
          <a:xfrm rot="10800000">
            <a:off x="2148975" y="2004375"/>
            <a:ext cx="2501400" cy="2553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Agenda Rami Meiri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5" name="Google Shape;175;p29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140400" y="27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Hora por confirmar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Programa de radio Micrófono abierto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-"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Entrevista sobre su trabajo (Mónica)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-"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Entrevista en hebreo por parte de alumnos (Shelly)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Bachillerato y Primaria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Cabina de radio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79;p29"/>
          <p:cNvGraphicFramePr/>
          <p:nvPr/>
        </p:nvGraphicFramePr>
        <p:xfrm>
          <a:off x="140400" y="142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Horario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Actividad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Área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Sede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9"/>
          <p:cNvGraphicFramePr/>
          <p:nvPr/>
        </p:nvGraphicFramePr>
        <p:xfrm>
          <a:off x="157950" y="23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9:00 - 10:00</a:t>
                      </a:r>
                      <a:endParaRPr sz="1100">
                        <a:solidFill>
                          <a:srgbClr val="22222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Bienvenida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9"/>
          <p:cNvGraphicFramePr/>
          <p:nvPr/>
        </p:nvGraphicFramePr>
        <p:xfrm>
          <a:off x="1524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Martes 26 de febrero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Agenda Rami Meiri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87575" y="84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Horario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Actividad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Área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Sede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91;p30"/>
          <p:cNvGraphicFramePr/>
          <p:nvPr/>
        </p:nvGraphicFramePr>
        <p:xfrm>
          <a:off x="1524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Miércoles  27 de febrero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11:25 a 12:10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Trabajo de Beto Amiga como apoyo de Rami Meiri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Bachillerato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Mural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Plática del Rami Reimi con quinto de bachillerato de ILab emocional sobre el proceso artístico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Bachillerato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Jueves  28 de febrero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8:30 a 9:20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Trabajo de Beto Amiga como apoyo de Rami Meiri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Bachillerato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Mural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ZoomLander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-"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Mural elaborado por los niños al lado del artista (en panel movible)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Primaria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Mural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2" name="Google Shape;192;p30"/>
          <p:cNvGraphicFramePr/>
          <p:nvPr/>
        </p:nvGraphicFramePr>
        <p:xfrm>
          <a:off x="152400" y="420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11.30 am  a 12.30 pm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Visita de preprimaria a la zona de trabajo con espacio para hacer preguntas (traductora Alegra o Shelly)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Preescolar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Mural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554875" y="10570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Poppins"/>
                <a:ea typeface="Poppins"/>
                <a:cs typeface="Poppins"/>
                <a:sym typeface="Poppins"/>
              </a:rPr>
              <a:t>Agenda Rami Meiri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31"/>
          <p:cNvCxnSpPr/>
          <p:nvPr/>
        </p:nvCxnSpPr>
        <p:spPr>
          <a:xfrm rot="10800000" flipH="1">
            <a:off x="502950" y="583100"/>
            <a:ext cx="8138100" cy="26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88" y="205200"/>
            <a:ext cx="1061562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87575" y="92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Horario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Actividad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Área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Sede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31"/>
          <p:cNvGraphicFramePr/>
          <p:nvPr/>
        </p:nvGraphicFramePr>
        <p:xfrm>
          <a:off x="76200" y="14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Viernes  29 de febrero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8:30 a 9:20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Trabajo de Beto Amiga como apoyo de Rami Meiri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Bachillerato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Mural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3" name="Google Shape;203;p31"/>
          <p:cNvGraphicFramePr/>
          <p:nvPr/>
        </p:nvGraphicFramePr>
        <p:xfrm>
          <a:off x="76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Dosis"/>
                          <a:ea typeface="Dosis"/>
                          <a:cs typeface="Dosis"/>
                          <a:sym typeface="Dosis"/>
                        </a:rPr>
                        <a:t>Lunes 4 de marzo</a:t>
                      </a:r>
                      <a:endParaRPr sz="1100"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p31"/>
          <p:cNvGraphicFramePr/>
          <p:nvPr/>
        </p:nvGraphicFramePr>
        <p:xfrm>
          <a:off x="76200" y="292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{8257655D-C0D5-4B9B-8787-E19EB2298E69}</a:tableStyleId>
              </a:tblPr>
              <a:tblGrid>
                <a:gridCol w="22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2222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9:00 - 10:00</a:t>
                      </a:r>
                      <a:endParaRPr sz="1100">
                        <a:solidFill>
                          <a:srgbClr val="22222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Ceremonia de Cierre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1331089" y="1022491"/>
            <a:ext cx="6817500" cy="5886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500"/>
              <a:buFont typeface="Candara"/>
              <a:buNone/>
            </a:pPr>
            <a:r>
              <a:rPr lang="es" sz="4500" b="1" i="0" u="none" strike="noStrike" cap="none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Título</a:t>
            </a:r>
            <a:endParaRPr sz="4500" b="1" i="0" u="none" strike="noStrike" cap="none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1344589" y="1544810"/>
            <a:ext cx="6817500" cy="4155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000"/>
              <a:buFont typeface="Candara"/>
              <a:buNone/>
            </a:pPr>
            <a:r>
              <a:rPr lang="es" sz="3000" b="0" i="0" u="none" strike="noStrike" cap="none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Subtítulo</a:t>
            </a:r>
            <a:endParaRPr sz="3000" b="0" i="0" u="none" strike="noStrike" cap="none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4" y="5347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1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Ciclo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día 1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 20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día 21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 40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día 41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 60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día 61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 80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durante los 80 días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Acumulados de todo el proceso 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173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2010 - 2011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2011 - 2012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2012 - 2013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2013 - 2014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2014 - 2015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2015 - 2016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</a:t>
                      </a:r>
                      <a:endParaRPr sz="1100"/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2016 - 2017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2017 - 2018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1100"/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2018 - 2019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1100"/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181</a:t>
                      </a:r>
                      <a:endParaRPr sz="1100"/>
                    </a:p>
                  </a:txBody>
                  <a:tcPr marL="40375" marR="40375" marT="34300" marB="343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2019 - 2020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100"/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100"/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 sz="1100"/>
                    </a:p>
                  </a:txBody>
                  <a:tcPr marL="40375" marR="40375" marT="34300" marB="34300" anchor="ctr">
                    <a:solidFill>
                      <a:srgbClr val="8C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3" name="Google Shape;213;p32"/>
          <p:cNvSpPr/>
          <p:nvPr/>
        </p:nvSpPr>
        <p:spPr>
          <a:xfrm>
            <a:off x="0" y="-19201"/>
            <a:ext cx="9144000" cy="5310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Solicitudes durante los primeros 80 días del proceso</a:t>
            </a:r>
            <a:r>
              <a:rPr lang="es"/>
              <a:t>  </a:t>
            </a:r>
            <a:r>
              <a:rPr lang="e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el final total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4953702" y="4771553"/>
            <a:ext cx="2458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lang="es" sz="1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Datos al 25 de febrero de 2019</a:t>
            </a:r>
            <a:endParaRPr sz="1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4045527" y="4668867"/>
            <a:ext cx="3321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Datos al 25 de febrero 2019</a:t>
            </a:r>
            <a:endParaRPr sz="1600" b="1" i="1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21" name="Google Shape;221;p33"/>
          <p:cNvGraphicFramePr/>
          <p:nvPr/>
        </p:nvGraphicFramePr>
        <p:xfrm>
          <a:off x="-381" y="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{931423D0-52F8-4258-B132-73EEC884E20E}</a:tableStyleId>
              </a:tblPr>
              <a:tblGrid>
                <a:gridCol w="8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98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3425">
                <a:tc grid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/>
                        <a:t>DATOS COMPARATIVOS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173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2009 - 2010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2010 - 2011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2011 -2012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2012-2013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2013 -2014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2014 -2015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2015-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– 2017 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– 2018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 – 2019</a:t>
                      </a:r>
                      <a:endParaRPr sz="1100"/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 – 2020 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 25 febrero 19</a:t>
                      </a:r>
                      <a:endParaRPr sz="9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0B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Solicitudes</a:t>
                      </a:r>
                      <a:r>
                        <a:rPr lang="e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recibidas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181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Solicitudes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retiradas y rechazadas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– 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– 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32 - 17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32 - 7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35 - 7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– 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– 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– 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 – 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 – 7</a:t>
                      </a:r>
                      <a:endParaRPr sz="1100"/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– 0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Inscripcio-nes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C/H – NVA.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67/53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59/82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51/41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58-50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72/42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61/53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54/52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60/56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 / 42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C/H – 8 NVA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Egresos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Bajas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por 1 ciclo)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 por 1 ciclo)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 por 1 ciclo)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 por 1 ciclo)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por 1 ciclo y 3 reingresaron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1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 por un ciclo, 4 por dos ciclos, 4 expulsados) </a:t>
                      </a:r>
                      <a:endParaRPr sz="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Confirmadas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Probables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 sólo por un ciclo) 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Matrícula final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1,174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1,162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1,187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1,092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1,092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1,104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1,122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1,141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1,167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Solicitudes en  proceso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0075" marR="80075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con hojas de datos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2" name="Google Shape;222;p33"/>
          <p:cNvSpPr/>
          <p:nvPr/>
        </p:nvSpPr>
        <p:spPr>
          <a:xfrm>
            <a:off x="-381" y="0"/>
            <a:ext cx="10615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1770</Words>
  <Application>Microsoft Office PowerPoint</Application>
  <PresentationFormat>Presentación en pantalla (16:9)</PresentationFormat>
  <Paragraphs>685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Candara</vt:lpstr>
      <vt:lpstr>Arial</vt:lpstr>
      <vt:lpstr>Calibri</vt:lpstr>
      <vt:lpstr>Poppins</vt:lpstr>
      <vt:lpstr>Dosis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</cp:revision>
  <dcterms:modified xsi:type="dcterms:W3CDTF">2019-03-02T00:24:08Z</dcterms:modified>
</cp:coreProperties>
</file>