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10" r:id="rId3"/>
    <p:sldId id="287" r:id="rId4"/>
    <p:sldId id="311" r:id="rId5"/>
    <p:sldId id="307" r:id="rId6"/>
    <p:sldId id="289" r:id="rId7"/>
    <p:sldId id="309" r:id="rId8"/>
    <p:sldId id="315" r:id="rId9"/>
    <p:sldId id="316" r:id="rId10"/>
    <p:sldId id="281" r:id="rId11"/>
    <p:sldId id="291" r:id="rId12"/>
    <p:sldId id="292" r:id="rId13"/>
    <p:sldId id="293" r:id="rId14"/>
    <p:sldId id="272" r:id="rId15"/>
  </p:sldIdLst>
  <p:sldSz cx="17921288" cy="1008062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40FF"/>
    <a:srgbClr val="E9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2794" autoAdjust="0"/>
  </p:normalViewPr>
  <p:slideViewPr>
    <p:cSldViewPr snapToGrid="0" snapToObjects="1">
      <p:cViewPr varScale="1">
        <p:scale>
          <a:sx n="47" d="100"/>
          <a:sy n="47" d="100"/>
        </p:scale>
        <p:origin x="660" y="48"/>
      </p:cViewPr>
      <p:guideLst>
        <p:guide orient="horz" pos="3175"/>
        <p:guide pos="5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Acumulado</a:t>
            </a:r>
            <a:r>
              <a:rPr lang="es-MX" baseline="0" dirty="0"/>
              <a:t> </a:t>
            </a:r>
            <a:r>
              <a:rPr lang="es-MX" baseline="0" dirty="0" smtClean="0"/>
              <a:t>Abril </a:t>
            </a:r>
            <a:r>
              <a:rPr lang="es-MX" baseline="0" dirty="0"/>
              <a:t>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180139457.51414999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175771300.36103448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201204469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</a:t>
            </a:r>
            <a:r>
              <a:rPr lang="es-MX" baseline="0" dirty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23039698932107647"/>
          <c:y val="3.0765129298853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2006250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1936073.5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2150000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Gastos</a:t>
            </a:r>
            <a:r>
              <a:rPr lang="es-MX" baseline="0" dirty="0"/>
              <a:t> Acumulados </a:t>
            </a:r>
            <a:r>
              <a:rPr lang="es-MX" baseline="0" dirty="0" err="1"/>
              <a:t>Motek</a:t>
            </a:r>
            <a:r>
              <a:rPr lang="es-MX" baseline="0" dirty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26123426283069556"/>
          <c:y val="4.1711909308455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1120543.2148795412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865060.81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1456356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</a:t>
            </a:r>
            <a:r>
              <a:rPr lang="es-MX" baseline="0" dirty="0"/>
              <a:t> Acumulados </a:t>
            </a:r>
            <a:r>
              <a:rPr lang="es-MX" baseline="0" dirty="0" err="1"/>
              <a:t>Motek</a:t>
            </a:r>
            <a:r>
              <a:rPr lang="es-MX" baseline="0" dirty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2060517733924298"/>
          <c:y val="3.61503214006618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671600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597080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846400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smtClean="0"/>
              <a:t>Agosto- Abril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46270829019769388"/>
          <c:y val="2.4278551304284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Hoja1!$B$2</c:f>
              <c:numCache>
                <c:formatCode>#,##0_);[Red]\(#,##0\)</c:formatCode>
                <c:ptCount val="1"/>
                <c:pt idx="0">
                  <c:v>4725684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E-4387-A496-127FDD2D284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298256592128734E-2"/>
                  <c:y val="-3.4565098501656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1E-4387-A496-127FDD2D2845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1E-4387-A496-127FDD2D2845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1E-4387-A496-127FDD2D2845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F1E-4387-A496-127FDD2D2845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F1E-4387-A496-127FDD2D2845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F1E-4387-A496-127FDD2D2845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F1E-4387-A496-127FDD2D2845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F1E-4387-A496-127FDD2D2845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F1E-4387-A496-127FDD2D2845}"/>
                </c:ext>
              </c:extLst>
            </c:dLbl>
            <c:dLbl>
              <c:idx val="9"/>
              <c:layout>
                <c:manualLayout>
                  <c:x val="1.2142177747930766E-2"/>
                  <c:y val="-6.8085822252476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1E-4387-A496-127FDD2D2845}"/>
                </c:ext>
              </c:extLst>
            </c:dLbl>
            <c:dLbl>
              <c:idx val="10"/>
              <c:layout>
                <c:manualLayout>
                  <c:x val="-7.6395407228425157E-4"/>
                  <c:y val="-0.17181743999955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041221758663176E-2"/>
                      <c:h val="3.75196996694675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FF1E-4387-A496-127FDD2D2845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F1E-4387-A496-127FDD2D2845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F1E-4387-A496-127FDD2D2845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F1E-4387-A496-127FDD2D2845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FF1E-4387-A496-127FDD2D28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4122088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F1E-4387-A496-127FDD2D284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Resultado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603596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D4E-883F-8E9B5C367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50368"/>
        <c:axId val="135362176"/>
      </c:barChart>
      <c:catAx>
        <c:axId val="1282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362176"/>
        <c:crosses val="autoZero"/>
        <c:auto val="1"/>
        <c:lblAlgn val="ctr"/>
        <c:lblOffset val="100"/>
        <c:noMultiLvlLbl val="0"/>
      </c:catAx>
      <c:valAx>
        <c:axId val="1353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2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3324127156674912"/>
          <c:h val="6.5369153828518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smtClean="0"/>
              <a:t>Agosto- Abril 2019</a:t>
            </a:r>
            <a:endParaRPr lang="es-MX" b="1" dirty="0"/>
          </a:p>
        </c:rich>
      </c:tx>
      <c:layout>
        <c:manualLayout>
          <c:xMode val="edge"/>
          <c:yMode val="edge"/>
          <c:x val="0.32358782312510254"/>
          <c:y val="4.6141289166558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2770817997782349"/>
          <c:y val="0.20294869087118553"/>
          <c:w val="0.82111600335802926"/>
          <c:h val="0.58589411147523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76-4124-9F44-538D6971A4D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76-4124-9F44-538D6971A4D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76-4124-9F44-538D6971A4D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76-4124-9F44-538D6971A4D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76-4124-9F44-538D6971A4D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76-4124-9F44-538D6971A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Ing. Por Colegiatura</c:v>
                </c:pt>
                <c:pt idx="1">
                  <c:v>Ingresos  Donativo Obra</c:v>
                </c:pt>
                <c:pt idx="2">
                  <c:v>Kermes</c:v>
                </c:pt>
                <c:pt idx="3">
                  <c:v>Dev. Gtos. De Kermes</c:v>
                </c:pt>
                <c:pt idx="4">
                  <c:v>Otras Actividades Comité Pro viaje</c:v>
                </c:pt>
                <c:pt idx="5">
                  <c:v>Venta de Boletos rifa</c:v>
                </c:pt>
              </c:strCache>
            </c:strRef>
          </c:cat>
          <c:val>
            <c:numRef>
              <c:f>Hoja1!$B$2:$B$7</c:f>
              <c:numCache>
                <c:formatCode>#,##0</c:formatCode>
                <c:ptCount val="6"/>
                <c:pt idx="0" formatCode="#,##0_);[Red]\(#,##0\)">
                  <c:v>3957804</c:v>
                </c:pt>
                <c:pt idx="1">
                  <c:v>470000</c:v>
                </c:pt>
                <c:pt idx="2">
                  <c:v>48500</c:v>
                </c:pt>
                <c:pt idx="3">
                  <c:v>115000</c:v>
                </c:pt>
                <c:pt idx="4">
                  <c:v>87500</c:v>
                </c:pt>
                <c:pt idx="5">
                  <c:v>156880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76-4124-9F44-538D6971A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35008"/>
        <c:axId val="146277504"/>
      </c:barChart>
      <c:catAx>
        <c:axId val="13463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77504"/>
        <c:crosses val="autoZero"/>
        <c:auto val="1"/>
        <c:lblAlgn val="ctr"/>
        <c:lblOffset val="100"/>
        <c:noMultiLvlLbl val="0"/>
      </c:catAx>
      <c:valAx>
        <c:axId val="14627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63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smtClean="0"/>
              <a:t>Agosto- Abril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38784568391966778"/>
          <c:y val="4.2680256443448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709774041151367"/>
          <c:y val="0.11296184007031077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21-40BA-9A90-D6B899DCDAA4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21-40BA-9A90-D6B899DCDAA4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21-40BA-9A90-D6B899DCDAA4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21-40BA-9A90-D6B899DCDAA4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21-40BA-9A90-D6B899DCDAA4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21-40BA-9A90-D6B899DCDA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Diversos</c:v>
                </c:pt>
                <c:pt idx="1">
                  <c:v>Festividades y Eventos</c:v>
                </c:pt>
                <c:pt idx="2">
                  <c:v>Honorarios Asesoría Alejandro Picitelli</c:v>
                </c:pt>
                <c:pt idx="3">
                  <c:v>Estructura Sueldos Motek y Estudios Judaicos, Direccion General</c:v>
                </c:pt>
                <c:pt idx="4">
                  <c:v>Estructura prestaciones extranjeros</c:v>
                </c:pt>
                <c:pt idx="5">
                  <c:v>Obra Mano de ObraFase III Jardin 2</c:v>
                </c:pt>
              </c:strCache>
            </c:strRef>
          </c:cat>
          <c:val>
            <c:numRef>
              <c:f>Hoja1!$B$2:$B$10</c:f>
              <c:numCache>
                <c:formatCode>#,##0</c:formatCode>
                <c:ptCount val="9"/>
                <c:pt idx="0" formatCode="#,##0_);[Red]\(#,##0\)">
                  <c:v>158180</c:v>
                </c:pt>
                <c:pt idx="1">
                  <c:v>10343</c:v>
                </c:pt>
                <c:pt idx="2">
                  <c:v>19000</c:v>
                </c:pt>
                <c:pt idx="3">
                  <c:v>636346</c:v>
                </c:pt>
                <c:pt idx="4">
                  <c:v>220000</c:v>
                </c:pt>
                <c:pt idx="5">
                  <c:v>2971815</c:v>
                </c:pt>
                <c:pt idx="6">
                  <c:v>62000</c:v>
                </c:pt>
                <c:pt idx="7">
                  <c:v>26624</c:v>
                </c:pt>
                <c:pt idx="8">
                  <c:v>17780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21-40BA-9A90-D6B899DCD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01568"/>
        <c:axId val="146280960"/>
      </c:barChart>
      <c:catAx>
        <c:axId val="1475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80960"/>
        <c:crosses val="autoZero"/>
        <c:auto val="1"/>
        <c:lblAlgn val="ctr"/>
        <c:lblOffset val="100"/>
        <c:noMultiLvlLbl val="0"/>
      </c:catAx>
      <c:valAx>
        <c:axId val="1462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75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 Mensuales </a:t>
            </a:r>
            <a:r>
              <a:rPr lang="es-MX" dirty="0" smtClean="0"/>
              <a:t>Agosto-Abril</a:t>
            </a:r>
            <a:r>
              <a:rPr lang="es-MX" baseline="0" dirty="0" smtClean="0"/>
              <a:t> </a:t>
            </a:r>
            <a:r>
              <a:rPr lang="es-MX" dirty="0"/>
              <a:t>2019</a:t>
            </a:r>
          </a:p>
        </c:rich>
      </c:tx>
      <c:layout>
        <c:manualLayout>
          <c:xMode val="edge"/>
          <c:yMode val="edge"/>
          <c:x val="0.17826347054323255"/>
          <c:y val="1.04758134252940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7050000328083953"/>
          <c:y val="0.13694819146743223"/>
          <c:w val="0.7948485481061715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  <c:pt idx="7">
                  <c:v>MARZO</c:v>
                </c:pt>
                <c:pt idx="8">
                  <c:v>ABRIL</c:v>
                </c:pt>
              </c:strCache>
            </c:strRef>
          </c:cat>
          <c:val>
            <c:numRef>
              <c:f>Hoja1!$B$2:$B$10</c:f>
              <c:numCache>
                <c:formatCode>#,##0</c:formatCode>
                <c:ptCount val="9"/>
                <c:pt idx="0">
                  <c:v>19026011</c:v>
                </c:pt>
                <c:pt idx="1">
                  <c:v>22774493</c:v>
                </c:pt>
                <c:pt idx="2">
                  <c:v>20908585</c:v>
                </c:pt>
                <c:pt idx="3">
                  <c:v>19767597</c:v>
                </c:pt>
                <c:pt idx="4">
                  <c:v>18409692</c:v>
                </c:pt>
                <c:pt idx="5">
                  <c:v>20695313</c:v>
                </c:pt>
                <c:pt idx="6">
                  <c:v>19781594.783200003</c:v>
                </c:pt>
                <c:pt idx="7">
                  <c:v>19097157.717600003</c:v>
                </c:pt>
                <c:pt idx="8">
                  <c:v>19679013.880899999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E-4881-8DF7-83360663ED0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  <c:pt idx="7">
                  <c:v>MARZO</c:v>
                </c:pt>
                <c:pt idx="8">
                  <c:v>ABRIL</c:v>
                </c:pt>
              </c:strCache>
            </c:strRef>
          </c:cat>
          <c:val>
            <c:numRef>
              <c:f>Hoja1!$C$2:$C$10</c:f>
              <c:numCache>
                <c:formatCode>#,##0</c:formatCode>
                <c:ptCount val="9"/>
                <c:pt idx="0">
                  <c:v>18868390</c:v>
                </c:pt>
                <c:pt idx="1">
                  <c:v>21960170</c:v>
                </c:pt>
                <c:pt idx="2">
                  <c:v>20235432</c:v>
                </c:pt>
                <c:pt idx="3">
                  <c:v>18084734</c:v>
                </c:pt>
                <c:pt idx="4">
                  <c:v>16767662</c:v>
                </c:pt>
                <c:pt idx="5">
                  <c:v>21030878</c:v>
                </c:pt>
                <c:pt idx="6">
                  <c:v>19653377.739999998</c:v>
                </c:pt>
                <c:pt idx="7">
                  <c:v>18770947.991034482</c:v>
                </c:pt>
                <c:pt idx="8">
                  <c:v>20399707.259999998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E-4881-8DF7-83360663E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28896"/>
        <c:axId val="85640320"/>
      </c:barChart>
      <c:catAx>
        <c:axId val="901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0320"/>
        <c:crosses val="autoZero"/>
        <c:auto val="1"/>
        <c:lblAlgn val="ctr"/>
        <c:lblOffset val="100"/>
        <c:noMultiLvlLbl val="0"/>
      </c:catAx>
      <c:valAx>
        <c:axId val="8564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Ingresos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 Acumulado </a:t>
            </a:r>
            <a:r>
              <a:rPr lang="es-MX" b="1" baseline="0" dirty="0" smtClean="0">
                <a:solidFill>
                  <a:schemeClr val="accent1">
                    <a:lumMod val="50000"/>
                  </a:schemeClr>
                </a:solidFill>
              </a:rPr>
              <a:t>Agosto-Abril 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por Concepto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073474821939932"/>
          <c:y val="7.9132597817188371E-2"/>
          <c:w val="0.81847193843494026"/>
          <c:h val="0.813903113408888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936258825134259E-2"/>
                  <c:y val="1.9460285624615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73-45C4-B4C0-72C1431FC5A8}"/>
                </c:ext>
              </c:extLst>
            </c:dLbl>
            <c:dLbl>
              <c:idx val="1"/>
              <c:layout>
                <c:manualLayout>
                  <c:x val="0.1060428075947402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F73-45C4-B4C0-72C1431FC5A8}"/>
                </c:ext>
              </c:extLst>
            </c:dLbl>
            <c:dLbl>
              <c:idx val="2"/>
              <c:layout>
                <c:manualLayout>
                  <c:x val="2.5021336623478066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73-45C4-B4C0-72C1431FC5A8}"/>
                </c:ext>
              </c:extLst>
            </c:dLbl>
            <c:dLbl>
              <c:idx val="3"/>
              <c:layout>
                <c:manualLayout>
                  <c:x val="8.4595947631759108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73-45C4-B4C0-72C1431FC5A8}"/>
                </c:ext>
              </c:extLst>
            </c:dLbl>
            <c:dLbl>
              <c:idx val="4"/>
              <c:layout>
                <c:manualLayout>
                  <c:x val="8.1021470971262236E-2"/>
                  <c:y val="-1.76911687496515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F73-45C4-B4C0-72C1431FC5A8}"/>
                </c:ext>
              </c:extLst>
            </c:dLbl>
            <c:dLbl>
              <c:idx val="5"/>
              <c:layout>
                <c:manualLayout>
                  <c:x val="0.10246833093424342"/>
                  <c:y val="5.30735062489526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73-45C4-B4C0-72C1431FC5A8}"/>
                </c:ext>
              </c:extLst>
            </c:dLbl>
            <c:dLbl>
              <c:idx val="6"/>
              <c:layout>
                <c:manualLayout>
                  <c:x val="7.7446994310765377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73-45C4-B4C0-72C1431FC5A8}"/>
                </c:ext>
              </c:extLst>
            </c:dLbl>
            <c:dLbl>
              <c:idx val="7"/>
              <c:layout>
                <c:manualLayout>
                  <c:x val="3.5744766604968614E-2"/>
                  <c:y val="8.84558437482540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85-407C-9290-3B20B2CBA630}"/>
                </c:ext>
              </c:extLst>
            </c:dLbl>
            <c:dLbl>
              <c:idx val="8"/>
              <c:layout>
                <c:manualLayout>
                  <c:x val="4.5276704366293559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85-407C-9290-3B20B2CBA630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Hoja1!$B$2:$B$11</c:f>
              <c:numCache>
                <c:formatCode>#,##0</c:formatCode>
                <c:ptCount val="10"/>
                <c:pt idx="0" formatCode="#,##0_);[Red]\(#,##0\)">
                  <c:v>116898990.13839999</c:v>
                </c:pt>
                <c:pt idx="1">
                  <c:v>26276773.59999999</c:v>
                </c:pt>
                <c:pt idx="2" formatCode="#,##0_);[Red]\(#,##0\)">
                  <c:v>14345035.5</c:v>
                </c:pt>
                <c:pt idx="3">
                  <c:v>13395618.199999999</c:v>
                </c:pt>
                <c:pt idx="4">
                  <c:v>7630147.7312500002</c:v>
                </c:pt>
                <c:pt idx="5">
                  <c:v>1992847</c:v>
                </c:pt>
                <c:pt idx="6">
                  <c:v>2311728</c:v>
                </c:pt>
                <c:pt idx="7">
                  <c:v>2056073</c:v>
                </c:pt>
                <c:pt idx="8">
                  <c:v>544000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3-45C4-B4C0-72C1431FC5A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Hoja1!$C$2:$C$11</c:f>
              <c:numCache>
                <c:formatCode>#,##0.00</c:formatCode>
                <c:ptCount val="10"/>
                <c:pt idx="0">
                  <c:v>106857095.47999999</c:v>
                </c:pt>
                <c:pt idx="1">
                  <c:v>25928423.66</c:v>
                </c:pt>
                <c:pt idx="2">
                  <c:v>13061484.341034483</c:v>
                </c:pt>
                <c:pt idx="3">
                  <c:v>12393120.879999999</c:v>
                </c:pt>
                <c:pt idx="4">
                  <c:v>7525747.5899999999</c:v>
                </c:pt>
                <c:pt idx="5">
                  <c:v>2596554</c:v>
                </c:pt>
                <c:pt idx="6">
                  <c:v>3354021.3</c:v>
                </c:pt>
                <c:pt idx="7">
                  <c:v>2800177.5</c:v>
                </c:pt>
                <c:pt idx="8">
                  <c:v>1254675.6099999999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3-45C4-B4C0-72C1431FC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093056"/>
        <c:axId val="33818304"/>
      </c:barChart>
      <c:catAx>
        <c:axId val="9009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18304"/>
        <c:crosses val="autoZero"/>
        <c:auto val="1"/>
        <c:lblAlgn val="ctr"/>
        <c:lblOffset val="100"/>
        <c:noMultiLvlLbl val="0"/>
      </c:catAx>
      <c:valAx>
        <c:axId val="3381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09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Egresos Mensuales </a:t>
            </a:r>
            <a:r>
              <a:rPr lang="es-MX" b="1" baseline="0" dirty="0" smtClean="0"/>
              <a:t>Agosto-Abril-2019</a:t>
            </a:r>
            <a:endParaRPr lang="es-MX" b="1" dirty="0"/>
          </a:p>
        </c:rich>
      </c:tx>
      <c:layout>
        <c:manualLayout>
          <c:xMode val="edge"/>
          <c:yMode val="edge"/>
          <c:x val="1.7246588065024705E-2"/>
          <c:y val="2.9834524104102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1748343315569393"/>
          <c:y val="0.15242359428258986"/>
          <c:w val="0.75388807064564067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  <c:pt idx="7">
                  <c:v>Marzo</c:v>
                </c:pt>
                <c:pt idx="8">
                  <c:v>Abril</c:v>
                </c:pt>
              </c:strCache>
            </c:strRef>
          </c:cat>
          <c:val>
            <c:numRef>
              <c:f>Hoja1!$B$2:$B$10</c:f>
              <c:numCache>
                <c:formatCode>#,##0</c:formatCode>
                <c:ptCount val="9"/>
                <c:pt idx="0">
                  <c:v>13673917</c:v>
                </c:pt>
                <c:pt idx="1">
                  <c:v>20258911</c:v>
                </c:pt>
                <c:pt idx="2">
                  <c:v>16269151</c:v>
                </c:pt>
                <c:pt idx="3">
                  <c:v>18170259</c:v>
                </c:pt>
                <c:pt idx="4">
                  <c:v>25405854</c:v>
                </c:pt>
                <c:pt idx="5">
                  <c:v>15114642</c:v>
                </c:pt>
                <c:pt idx="6">
                  <c:v>14184166.378346976</c:v>
                </c:pt>
                <c:pt idx="7">
                  <c:v>15977933</c:v>
                </c:pt>
                <c:pt idx="8">
                  <c:v>14522251.135280311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4-4C1E-BB1F-3B124033E25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  <c:pt idx="7">
                  <c:v>Marzo</c:v>
                </c:pt>
                <c:pt idx="8">
                  <c:v>Abril</c:v>
                </c:pt>
              </c:strCache>
            </c:strRef>
          </c:cat>
          <c:val>
            <c:numRef>
              <c:f>Hoja1!$C$2:$C$10</c:f>
              <c:numCache>
                <c:formatCode>#,##0</c:formatCode>
                <c:ptCount val="9"/>
                <c:pt idx="0">
                  <c:v>10282952</c:v>
                </c:pt>
                <c:pt idx="1">
                  <c:v>14992995</c:v>
                </c:pt>
                <c:pt idx="2">
                  <c:v>16742522</c:v>
                </c:pt>
                <c:pt idx="3">
                  <c:v>18778440</c:v>
                </c:pt>
                <c:pt idx="4">
                  <c:v>24468932</c:v>
                </c:pt>
                <c:pt idx="5">
                  <c:v>12697327</c:v>
                </c:pt>
                <c:pt idx="6">
                  <c:v>15037639</c:v>
                </c:pt>
                <c:pt idx="7">
                  <c:v>15726463</c:v>
                </c:pt>
                <c:pt idx="8">
                  <c:v>13117029.0856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4-4C1E-BB1F-3B124033E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30944"/>
        <c:axId val="33822912"/>
      </c:barChart>
      <c:catAx>
        <c:axId val="901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22912"/>
        <c:crosses val="autoZero"/>
        <c:auto val="1"/>
        <c:lblAlgn val="ctr"/>
        <c:lblOffset val="100"/>
        <c:noMultiLvlLbl val="0"/>
      </c:catAx>
      <c:valAx>
        <c:axId val="338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0948605672351"/>
          <c:y val="0.90449921641734998"/>
          <c:w val="0.40236611684027201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Acumulado</a:t>
            </a:r>
            <a:r>
              <a:rPr lang="es-MX" baseline="0" dirty="0"/>
              <a:t> </a:t>
            </a:r>
            <a:r>
              <a:rPr lang="es-MX" baseline="0" dirty="0" smtClean="0"/>
              <a:t>Abril </a:t>
            </a:r>
            <a:r>
              <a:rPr lang="es-MX" baseline="0" dirty="0"/>
              <a:t>2019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153577085.14123586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4-4332-88F6-DC81C887060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141829144.36559999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4-4332-88F6-DC81C887060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Total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197337534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4-4332-88F6-DC81C8870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68160"/>
        <c:axId val="75620928"/>
      </c:barChart>
      <c:catAx>
        <c:axId val="326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0928"/>
        <c:crosses val="autoZero"/>
        <c:auto val="1"/>
        <c:lblAlgn val="ctr"/>
        <c:lblOffset val="100"/>
        <c:noMultiLvlLbl val="0"/>
      </c:catAx>
      <c:valAx>
        <c:axId val="756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Resumen de ingresos/ Gastos a  </a:t>
            </a:r>
            <a:r>
              <a:rPr lang="es-MX" b="1" baseline="0" dirty="0" smtClean="0"/>
              <a:t>Abril </a:t>
            </a:r>
            <a:r>
              <a:rPr lang="es-MX" b="1" baseline="0" dirty="0"/>
              <a:t>2019</a:t>
            </a:r>
            <a:endParaRPr lang="es-MX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836470101545141"/>
          <c:y val="0.10333958390006323"/>
          <c:w val="0.75388807064564067"/>
          <c:h val="0.75140750694032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421878870387679E-2"/>
                  <c:y val="-2.8687422936837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43-401B-BDA6-28DDDC76F9DC}"/>
                </c:ext>
              </c:extLst>
            </c:dLbl>
            <c:dLbl>
              <c:idx val="1"/>
              <c:layout>
                <c:manualLayout>
                  <c:x val="-5.8554697175969197E-3"/>
                  <c:y val="-3.4834727851873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2B-490F-91E2-788AA0767DEA}"/>
                </c:ext>
              </c:extLst>
            </c:dLbl>
            <c:dLbl>
              <c:idx val="2"/>
              <c:layout>
                <c:manualLayout>
                  <c:x val="-1.4638674293992837E-3"/>
                  <c:y val="-5.5976155391923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91-426E-BF49-B9D6ABBDCEE3}"/>
                </c:ext>
              </c:extLst>
            </c:dLbl>
            <c:dLbl>
              <c:idx val="4"/>
              <c:layout>
                <c:manualLayout>
                  <c:x val="1.4638674293992299E-3"/>
                  <c:y val="-5.532574423532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43-401B-BDA6-28DDDC76F9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180150258</c:v>
                </c:pt>
                <c:pt idx="1">
                  <c:v>92189780</c:v>
                </c:pt>
                <c:pt idx="2">
                  <c:v>61387305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1-426E-BF49-B9D6ABBDCE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946299464166883E-2"/>
                  <c:y val="2.04910163834550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43-401B-BDA6-28DDDC76F9DC}"/>
                </c:ext>
              </c:extLst>
            </c:dLbl>
            <c:dLbl>
              <c:idx val="2"/>
              <c:layout>
                <c:manualLayout>
                  <c:x val="5.2699227458372279E-2"/>
                  <c:y val="-4.4780924313538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91-426E-BF49-B9D6ABBDCE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0">
                  <c:v>175771300</c:v>
                </c:pt>
                <c:pt idx="1">
                  <c:v>89796027</c:v>
                </c:pt>
                <c:pt idx="2">
                  <c:v>52033117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91-426E-BF49-B9D6ABBDC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66624"/>
        <c:axId val="85646080"/>
      </c:barChart>
      <c:catAx>
        <c:axId val="3266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6080"/>
        <c:crosses val="autoZero"/>
        <c:auto val="1"/>
        <c:lblAlgn val="ctr"/>
        <c:lblOffset val="100"/>
        <c:noMultiLvlLbl val="0"/>
      </c:catAx>
      <c:valAx>
        <c:axId val="8564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58700715070422971"/>
          <c:h val="7.172275235332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Egresos Estructura </a:t>
            </a:r>
            <a:r>
              <a:rPr lang="es-MX" b="1" baseline="0" dirty="0" smtClean="0"/>
              <a:t>Agosto- Abril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76916712644270024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2.3277079043861608E-2"/>
                  <c:y val="-7.22217050836874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Hoja1!$B$2:$B$16</c:f>
              <c:numCache>
                <c:formatCode>#,##0</c:formatCode>
                <c:ptCount val="15"/>
                <c:pt idx="0" formatCode="#,##0_);[Red]\(#,##0\)">
                  <c:v>748693.33986519626</c:v>
                </c:pt>
                <c:pt idx="1">
                  <c:v>992411.92487954127</c:v>
                </c:pt>
                <c:pt idx="2">
                  <c:v>986671.3941229647</c:v>
                </c:pt>
                <c:pt idx="3">
                  <c:v>1243338.2345205252</c:v>
                </c:pt>
                <c:pt idx="4">
                  <c:v>1514886.837765357</c:v>
                </c:pt>
                <c:pt idx="5">
                  <c:v>1946417.2875010767</c:v>
                </c:pt>
                <c:pt idx="6">
                  <c:v>2990432.2393116504</c:v>
                </c:pt>
                <c:pt idx="7">
                  <c:v>3829916.0746812681</c:v>
                </c:pt>
                <c:pt idx="8">
                  <c:v>4222508.9354209444</c:v>
                </c:pt>
                <c:pt idx="9">
                  <c:v>4862615.9576436486</c:v>
                </c:pt>
                <c:pt idx="10">
                  <c:v>4800736.867940329</c:v>
                </c:pt>
                <c:pt idx="11">
                  <c:v>8718381.1467739753</c:v>
                </c:pt>
                <c:pt idx="12">
                  <c:v>10725231.854053693</c:v>
                </c:pt>
                <c:pt idx="13">
                  <c:v>19558590.68550387</c:v>
                </c:pt>
                <c:pt idx="14">
                  <c:v>25048946.966719843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1.5522403825400734E-2"/>
                  <c:y val="-3.7825865289186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0"/>
                  <c:y val="-6.1277302040271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2.2107639660444061E-3"/>
                  <c:y val="-6.8085891155857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5.3476785059898731E-3"/>
                  <c:y val="-5.042468347812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Hoja1!$C$2:$C$16</c:f>
              <c:numCache>
                <c:formatCode>#,##0</c:formatCode>
                <c:ptCount val="15"/>
                <c:pt idx="0">
                  <c:v>763080.19</c:v>
                </c:pt>
                <c:pt idx="1">
                  <c:v>796666.26000000013</c:v>
                </c:pt>
                <c:pt idx="2">
                  <c:v>1240512.96</c:v>
                </c:pt>
                <c:pt idx="3">
                  <c:v>943697.04000000015</c:v>
                </c:pt>
                <c:pt idx="4">
                  <c:v>1521170.5799999998</c:v>
                </c:pt>
                <c:pt idx="5">
                  <c:v>1797865.1300000001</c:v>
                </c:pt>
                <c:pt idx="6">
                  <c:v>2684689.44</c:v>
                </c:pt>
                <c:pt idx="7">
                  <c:v>3731581.2699999996</c:v>
                </c:pt>
                <c:pt idx="8">
                  <c:v>3798848.7800000003</c:v>
                </c:pt>
                <c:pt idx="9">
                  <c:v>4947472.37</c:v>
                </c:pt>
                <c:pt idx="10">
                  <c:v>4394724.45</c:v>
                </c:pt>
                <c:pt idx="11">
                  <c:v>9055033.5</c:v>
                </c:pt>
                <c:pt idx="12">
                  <c:v>8959443.8399999999</c:v>
                </c:pt>
                <c:pt idx="13">
                  <c:v>18895747.959999997</c:v>
                </c:pt>
                <c:pt idx="14">
                  <c:v>26265493.260000002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39264"/>
        <c:axId val="35595968"/>
      </c:barChart>
      <c:catAx>
        <c:axId val="3533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5968"/>
        <c:crosses val="autoZero"/>
        <c:auto val="1"/>
        <c:lblAlgn val="ctr"/>
        <c:lblOffset val="100"/>
        <c:noMultiLvlLbl val="0"/>
      </c:catAx>
      <c:valAx>
        <c:axId val="355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33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smtClean="0"/>
              <a:t>Agosto- Abril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688096440599622"/>
          <c:y val="0.11001468824901904"/>
          <c:w val="0.87917651285163245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34-440E-AE8C-9CF0D7B7C651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Hoja1!$B$2:$B$12</c:f>
              <c:numCache>
                <c:formatCode>#,##0</c:formatCode>
                <c:ptCount val="11"/>
                <c:pt idx="0" formatCode="#,##0_);[Red]\(#,##0\)">
                  <c:v>958588</c:v>
                </c:pt>
                <c:pt idx="1">
                  <c:v>727800</c:v>
                </c:pt>
                <c:pt idx="2">
                  <c:v>512136.4</c:v>
                </c:pt>
                <c:pt idx="3">
                  <c:v>1182700</c:v>
                </c:pt>
                <c:pt idx="4">
                  <c:v>1297188.92</c:v>
                </c:pt>
                <c:pt idx="5">
                  <c:v>1449595.9900000002</c:v>
                </c:pt>
                <c:pt idx="6">
                  <c:v>2692115.39</c:v>
                </c:pt>
                <c:pt idx="7">
                  <c:v>2474672.7571999999</c:v>
                </c:pt>
                <c:pt idx="8">
                  <c:v>2097380.4</c:v>
                </c:pt>
                <c:pt idx="9">
                  <c:v>8181714.5</c:v>
                </c:pt>
                <c:pt idx="10">
                  <c:v>36079117.037331998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1.5961948109352024E-2"/>
                  <c:y val="-3.44693666003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8.4034947951268715E-3"/>
                  <c:y val="-0.116723730820716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71476505464753E-2"/>
                      <c:h val="3.19169570607865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Hoja1!$C$2:$C$12</c:f>
              <c:numCache>
                <c:formatCode>#,##0</c:formatCode>
                <c:ptCount val="11"/>
                <c:pt idx="0">
                  <c:v>1001573.01</c:v>
                </c:pt>
                <c:pt idx="1">
                  <c:v>624500.30999999994</c:v>
                </c:pt>
                <c:pt idx="2">
                  <c:v>229644.51999999996</c:v>
                </c:pt>
                <c:pt idx="3">
                  <c:v>920891.66999999993</c:v>
                </c:pt>
                <c:pt idx="4">
                  <c:v>997509.28999999992</c:v>
                </c:pt>
                <c:pt idx="5">
                  <c:v>630608.12</c:v>
                </c:pt>
                <c:pt idx="6">
                  <c:v>2128466.8400000003</c:v>
                </c:pt>
                <c:pt idx="7">
                  <c:v>2419484.9500000002</c:v>
                </c:pt>
                <c:pt idx="8">
                  <c:v>1876138.27</c:v>
                </c:pt>
                <c:pt idx="9">
                  <c:v>5915566.7699999996</c:v>
                </c:pt>
                <c:pt idx="10">
                  <c:v>33765463.705600001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49856"/>
        <c:axId val="35599424"/>
      </c:barChart>
      <c:catAx>
        <c:axId val="3544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9424"/>
        <c:crosses val="autoZero"/>
        <c:auto val="1"/>
        <c:lblAlgn val="ctr"/>
        <c:lblOffset val="100"/>
        <c:noMultiLvlLbl val="0"/>
      </c:catAx>
      <c:valAx>
        <c:axId val="3559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4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Gastos</a:t>
            </a:r>
            <a:r>
              <a:rPr lang="es-MX" baseline="0" dirty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21578985976388845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Abril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1197667.3941229647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Abril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1465300.67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1573315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BA5AB4-D6FB-7949-B67E-50ECD8B61591}" type="datetimeFigureOut">
              <a:rPr lang="es-ES_tradnl" smtClean="0"/>
              <a:t>22/05/2019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D982D1-F183-F54F-B21B-54C65FA91A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51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161" y="1649770"/>
            <a:ext cx="134409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161" y="5294662"/>
            <a:ext cx="134409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24922" y="536700"/>
            <a:ext cx="3864278" cy="8542864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089" y="536700"/>
            <a:ext cx="11368817" cy="85428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54" y="2513157"/>
            <a:ext cx="15457111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4" y="6746086"/>
            <a:ext cx="15457111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089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652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3" y="536701"/>
            <a:ext cx="15457111" cy="194845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24" y="2471154"/>
            <a:ext cx="75815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24" y="3682228"/>
            <a:ext cx="7581544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72652" y="2471154"/>
            <a:ext cx="76188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72652" y="3682228"/>
            <a:ext cx="7618882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8882" y="1451424"/>
            <a:ext cx="9072652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2089" y="536701"/>
            <a:ext cx="154571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089" y="2683500"/>
            <a:ext cx="154571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2088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3015-230F-104C-98A5-AC18549794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6427" y="9343247"/>
            <a:ext cx="604843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56910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20991"/>
            <a:ext cx="9059333" cy="803107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9407262" y="-3104831"/>
            <a:ext cx="7989094" cy="101566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6000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31072"/>
            <a:ext cx="17921288" cy="204955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332" y="16931"/>
            <a:ext cx="8861955" cy="80141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5721" y="2215493"/>
            <a:ext cx="956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Presupuesto 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al 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30 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de abril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2019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905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741" y="326789"/>
            <a:ext cx="4414597" cy="10420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3594" y="451100"/>
            <a:ext cx="494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Saldos de Bancos e Inversiones </a:t>
            </a:r>
          </a:p>
          <a:p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9775" y="4984916"/>
            <a:ext cx="3771553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/>
              <a:t>Préstamo del fondo para viaje a Israel 1,400,000.00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/>
              <a:t>El día 10 de mayo se realizo un pago por $4,500,000.00 como reembolso del préstamo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74880"/>
              </p:ext>
            </p:extLst>
          </p:nvPr>
        </p:nvGraphicFramePr>
        <p:xfrm>
          <a:off x="5546036" y="451100"/>
          <a:ext cx="10873408" cy="7480330"/>
        </p:xfrm>
        <a:graphic>
          <a:graphicData uri="http://schemas.openxmlformats.org/drawingml/2006/table">
            <a:tbl>
              <a:tblPr/>
              <a:tblGrid>
                <a:gridCol w="1242675">
                  <a:extLst>
                    <a:ext uri="{9D8B030D-6E8A-4147-A177-3AD203B41FA5}">
                      <a16:colId xmlns:a16="http://schemas.microsoft.com/office/drawing/2014/main" val="1154387713"/>
                    </a:ext>
                  </a:extLst>
                </a:gridCol>
                <a:gridCol w="3495024">
                  <a:extLst>
                    <a:ext uri="{9D8B030D-6E8A-4147-A177-3AD203B41FA5}">
                      <a16:colId xmlns:a16="http://schemas.microsoft.com/office/drawing/2014/main" val="849996331"/>
                    </a:ext>
                  </a:extLst>
                </a:gridCol>
                <a:gridCol w="1910613">
                  <a:extLst>
                    <a:ext uri="{9D8B030D-6E8A-4147-A177-3AD203B41FA5}">
                      <a16:colId xmlns:a16="http://schemas.microsoft.com/office/drawing/2014/main" val="737672228"/>
                    </a:ext>
                  </a:extLst>
                </a:gridCol>
                <a:gridCol w="2236816">
                  <a:extLst>
                    <a:ext uri="{9D8B030D-6E8A-4147-A177-3AD203B41FA5}">
                      <a16:colId xmlns:a16="http://schemas.microsoft.com/office/drawing/2014/main" val="960704388"/>
                    </a:ext>
                  </a:extLst>
                </a:gridCol>
                <a:gridCol w="1988280">
                  <a:extLst>
                    <a:ext uri="{9D8B030D-6E8A-4147-A177-3AD203B41FA5}">
                      <a16:colId xmlns:a16="http://schemas.microsoft.com/office/drawing/2014/main" val="3547077670"/>
                    </a:ext>
                  </a:extLst>
                </a:gridCol>
              </a:tblGrid>
              <a:tr h="30767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SALDOS BANCOS E INVERSIONES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9908"/>
                  </a:ext>
                </a:extLst>
              </a:tr>
              <a:tr h="65167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INSTITUCION BANCARIA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  INICIO CICLO ESCOLAR 1ro  AGOSTO 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S/CONTAB AL 30 DE ABRIL 2019  (conciliado)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 EDO DE CUENTA AL 30 DE ABRIL 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12247"/>
                  </a:ext>
                </a:extLst>
              </a:tr>
              <a:tr h="21366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  BANCOS      OPERACION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110372870  (Ingresos)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887,739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1,063,026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1,364,208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95839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141770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178357854  (Egresos)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528,672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560,686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585,697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867512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2616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(dolares)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5,300,345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5,300,345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53146"/>
                  </a:ext>
                </a:extLst>
              </a:tr>
              <a:tr h="3760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279,828.59 DLL TC 18.9414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129198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40714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0199394575  (Obra)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1,914,783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47102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091198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 BCA MIFEL CTA CHEQUES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135,460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923716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34287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BANCOMER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24,137,458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45,549,674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45,549,674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9395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433651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1,625,209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2,228,805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2,228,805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86660"/>
                  </a:ext>
                </a:extLst>
              </a:tr>
              <a:tr h="2243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2967"/>
                  </a:ext>
                </a:extLst>
              </a:tr>
              <a:tr h="30981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30,100,664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56,235,027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55,856,132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5868"/>
                  </a:ext>
                </a:extLst>
              </a:tr>
              <a:tr h="22434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06379"/>
                  </a:ext>
                </a:extLst>
              </a:tr>
              <a:tr h="21366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BCOS FONDOS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SAFRA NATIONAL BANK INVERSION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31,818,319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34,117,221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34,177,221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18257"/>
                  </a:ext>
                </a:extLst>
              </a:tr>
              <a:tr h="3760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1,804,366.14 DLLS TC 18.9414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97150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983811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BANCA MIFEL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572,789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585,483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585,483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146785"/>
                  </a:ext>
                </a:extLst>
              </a:tr>
              <a:tr h="213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5599"/>
                  </a:ext>
                </a:extLst>
              </a:tr>
              <a:tr h="2243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INBURSA          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35,360,970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30,544,751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30,544,751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00076"/>
                  </a:ext>
                </a:extLst>
              </a:tr>
              <a:tr h="2243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23179"/>
                  </a:ext>
                </a:extLst>
              </a:tr>
              <a:tr h="30981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FONDOS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67,752,077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65,247,454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65,307,454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99182"/>
                  </a:ext>
                </a:extLst>
              </a:tr>
              <a:tr h="30981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8152"/>
                  </a:ext>
                </a:extLst>
              </a:tr>
              <a:tr h="309811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 Y FONDOS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97,852,741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121,482,482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121,163,586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4501719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494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Ingresos/Gastos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259851971"/>
              </p:ext>
            </p:extLst>
          </p:nvPr>
        </p:nvGraphicFramePr>
        <p:xfrm>
          <a:off x="9229724" y="1258058"/>
          <a:ext cx="7394311" cy="680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19872"/>
              </p:ext>
            </p:extLst>
          </p:nvPr>
        </p:nvGraphicFramePr>
        <p:xfrm>
          <a:off x="663841" y="1986196"/>
          <a:ext cx="8360888" cy="5666930"/>
        </p:xfrm>
        <a:graphic>
          <a:graphicData uri="http://schemas.openxmlformats.org/drawingml/2006/table">
            <a:tbl>
              <a:tblPr/>
              <a:tblGrid>
                <a:gridCol w="3609712">
                  <a:extLst>
                    <a:ext uri="{9D8B030D-6E8A-4147-A177-3AD203B41FA5}">
                      <a16:colId xmlns:a16="http://schemas.microsoft.com/office/drawing/2014/main" val="2607512018"/>
                    </a:ext>
                  </a:extLst>
                </a:gridCol>
                <a:gridCol w="1171008">
                  <a:extLst>
                    <a:ext uri="{9D8B030D-6E8A-4147-A177-3AD203B41FA5}">
                      <a16:colId xmlns:a16="http://schemas.microsoft.com/office/drawing/2014/main" val="3925400495"/>
                    </a:ext>
                  </a:extLst>
                </a:gridCol>
                <a:gridCol w="1181751">
                  <a:extLst>
                    <a:ext uri="{9D8B030D-6E8A-4147-A177-3AD203B41FA5}">
                      <a16:colId xmlns:a16="http://schemas.microsoft.com/office/drawing/2014/main" val="3981322640"/>
                    </a:ext>
                  </a:extLst>
                </a:gridCol>
                <a:gridCol w="1181751">
                  <a:extLst>
                    <a:ext uri="{9D8B030D-6E8A-4147-A177-3AD203B41FA5}">
                      <a16:colId xmlns:a16="http://schemas.microsoft.com/office/drawing/2014/main" val="2387123285"/>
                    </a:ext>
                  </a:extLst>
                </a:gridCol>
                <a:gridCol w="1216666">
                  <a:extLst>
                    <a:ext uri="{9D8B030D-6E8A-4147-A177-3AD203B41FA5}">
                      <a16:colId xmlns:a16="http://schemas.microsoft.com/office/drawing/2014/main" val="3383567482"/>
                    </a:ext>
                  </a:extLst>
                </a:gridCol>
              </a:tblGrid>
              <a:tr h="43794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36121"/>
                  </a:ext>
                </a:extLst>
              </a:tr>
              <a:tr h="46099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 INICIAL EN CAJA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1,625,209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70291"/>
                  </a:ext>
                </a:extLst>
              </a:tr>
              <a:tr h="43794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64865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-15,355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50672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1,863,095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1,834,965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3,444,819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75699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1,580,914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1,254,975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3,770,758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43405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4,085,361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89999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2,406,079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-2,111,567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1,973,795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2134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1,986,510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26069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2,069,075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63766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457,880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382,627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2,451,702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8804"/>
                  </a:ext>
                </a:extLst>
              </a:tr>
              <a:tr h="3292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222,897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-222,897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2,228,805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04597"/>
                  </a:ext>
                </a:extLst>
              </a:tr>
              <a:tr h="34574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50401"/>
                  </a:ext>
                </a:extLst>
              </a:tr>
              <a:tr h="51038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Acumulado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4,725,684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4,122,088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603,596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949"/>
                  </a:ext>
                </a:extLst>
              </a:tr>
              <a:tr h="51038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 FINAL EN CAJA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2,228,805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7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610943824"/>
              </p:ext>
            </p:extLst>
          </p:nvPr>
        </p:nvGraphicFramePr>
        <p:xfrm>
          <a:off x="8753384" y="653580"/>
          <a:ext cx="7394311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55547" y="6590568"/>
            <a:ext cx="6559044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/>
              <a:t>Ingresos por Donativo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749"/>
              </p:ext>
            </p:extLst>
          </p:nvPr>
        </p:nvGraphicFramePr>
        <p:xfrm>
          <a:off x="663839" y="2152333"/>
          <a:ext cx="6750752" cy="3691878"/>
        </p:xfrm>
        <a:graphic>
          <a:graphicData uri="http://schemas.openxmlformats.org/drawingml/2006/table">
            <a:tbl>
              <a:tblPr/>
              <a:tblGrid>
                <a:gridCol w="5100063">
                  <a:extLst>
                    <a:ext uri="{9D8B030D-6E8A-4147-A177-3AD203B41FA5}">
                      <a16:colId xmlns:a16="http://schemas.microsoft.com/office/drawing/2014/main" val="674899347"/>
                    </a:ext>
                  </a:extLst>
                </a:gridCol>
                <a:gridCol w="1650689">
                  <a:extLst>
                    <a:ext uri="{9D8B030D-6E8A-4147-A177-3AD203B41FA5}">
                      <a16:colId xmlns:a16="http://schemas.microsoft.com/office/drawing/2014/main" val="4197266063"/>
                    </a:ext>
                  </a:extLst>
                </a:gridCol>
              </a:tblGrid>
              <a:tr h="4705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 POR CONCEPTO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3519"/>
                  </a:ext>
                </a:extLst>
              </a:tr>
              <a:tr h="331606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8017"/>
                  </a:ext>
                </a:extLst>
              </a:tr>
              <a:tr h="39476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colegiatura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3,957,804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13843"/>
                  </a:ext>
                </a:extLst>
              </a:tr>
              <a:tr h="39476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Donativo Obra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71135"/>
                  </a:ext>
                </a:extLst>
              </a:tr>
              <a:tr h="39476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73184"/>
                  </a:ext>
                </a:extLst>
              </a:tr>
              <a:tr h="39476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Dev. Gastos Kermes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38536"/>
                  </a:ext>
                </a:extLst>
              </a:tr>
              <a:tr h="39476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actividades Pro viaje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89902"/>
                  </a:ext>
                </a:extLst>
              </a:tr>
              <a:tr h="41055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Venta de boletos rifa(80% dev. a familias)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156,880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06570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4,835,684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8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Gastos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626370388"/>
              </p:ext>
            </p:extLst>
          </p:nvPr>
        </p:nvGraphicFramePr>
        <p:xfrm>
          <a:off x="8607288" y="1093865"/>
          <a:ext cx="8291968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01137" y="659056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/>
              <a:t>Gastos por Obra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70593"/>
              </p:ext>
            </p:extLst>
          </p:nvPr>
        </p:nvGraphicFramePr>
        <p:xfrm>
          <a:off x="663839" y="2004163"/>
          <a:ext cx="7148430" cy="4169607"/>
        </p:xfrm>
        <a:graphic>
          <a:graphicData uri="http://schemas.openxmlformats.org/drawingml/2006/table">
            <a:tbl>
              <a:tblPr/>
              <a:tblGrid>
                <a:gridCol w="5400501">
                  <a:extLst>
                    <a:ext uri="{9D8B030D-6E8A-4147-A177-3AD203B41FA5}">
                      <a16:colId xmlns:a16="http://schemas.microsoft.com/office/drawing/2014/main" val="834873233"/>
                    </a:ext>
                  </a:extLst>
                </a:gridCol>
                <a:gridCol w="1747929">
                  <a:extLst>
                    <a:ext uri="{9D8B030D-6E8A-4147-A177-3AD203B41FA5}">
                      <a16:colId xmlns:a16="http://schemas.microsoft.com/office/drawing/2014/main" val="1864263557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 POR CONCEPTO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90557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158,180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04735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Festividades y Eventos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41463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Honorarios Asesoría Alejandro Picitelli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0377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Sueldos Motek y Estudios Judaicos, Direccion General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636,346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4515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prestaciones extranjeros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906406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Obra Mano de Obra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2,971,815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31117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Depósitos en garantia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43319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Dev. Reinscripcion Sacal Masri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46639"/>
                  </a:ext>
                </a:extLst>
              </a:tr>
              <a:tr h="34642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Préstamo DG trámites tenencia y emplacamiento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34999"/>
                  </a:ext>
                </a:extLst>
              </a:tr>
              <a:tr h="42636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4,122,088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09" y="16931"/>
            <a:ext cx="17921288" cy="809413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266093" y="289811"/>
            <a:ext cx="34722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6000" b="1" dirty="0">
                <a:solidFill>
                  <a:schemeClr val="bg1"/>
                </a:solidFill>
              </a:rPr>
              <a:t>¡Gracias!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12" y="7314691"/>
            <a:ext cx="18090621" cy="2765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5576" y="1474640"/>
            <a:ext cx="515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Martha Aurora Gómez Moscoso </a:t>
            </a:r>
            <a:endParaRPr lang="es-ES" sz="24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Colegio Hebreo </a:t>
            </a:r>
            <a:r>
              <a:rPr lang="es-ES" sz="2400" dirty="0" err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Maguen</a:t>
            </a:r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David</a:t>
            </a: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magomez@chmd.edu.mx</a:t>
            </a:r>
          </a:p>
        </p:txBody>
      </p:sp>
    </p:spTree>
    <p:extLst>
      <p:ext uri="{BB962C8B-B14F-4D97-AF65-F5344CB8AC3E}">
        <p14:creationId xmlns:p14="http://schemas.microsoft.com/office/powerpoint/2010/main" val="822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279867692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339428395"/>
              </p:ext>
            </p:extLst>
          </p:nvPr>
        </p:nvGraphicFramePr>
        <p:xfrm>
          <a:off x="0" y="2210437"/>
          <a:ext cx="8991601" cy="575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6801499"/>
            <a:ext cx="7111132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/>
              <a:t>Ingresos  por colegiaturas anuales  pendiente de aplicar  $ </a:t>
            </a:r>
            <a:r>
              <a:rPr lang="es-MX" sz="1600" dirty="0" smtClean="0"/>
              <a:t>496,256.00</a:t>
            </a:r>
            <a:endParaRPr lang="es-MX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/>
              <a:t>Los Ingresos reales acumulados al </a:t>
            </a:r>
            <a:r>
              <a:rPr lang="es-MX" sz="1600" dirty="0" smtClean="0"/>
              <a:t>30 de Abril, representa el 98 </a:t>
            </a:r>
            <a:r>
              <a:rPr lang="es-MX" sz="1600" dirty="0"/>
              <a:t>% respecto de lo presupuestado al mismo 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Los ingresos reales representan el 87% del ingreso total en el presupuesto acumulado del ciclo escolar.</a:t>
            </a:r>
            <a:endParaRPr lang="es-MX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2620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 </a:t>
            </a:r>
            <a:r>
              <a:rPr lang="es-MX" sz="2400" b="1" dirty="0" smtClean="0">
                <a:solidFill>
                  <a:schemeClr val="bg1"/>
                </a:solidFill>
              </a:rPr>
              <a:t>Abril </a:t>
            </a:r>
            <a:r>
              <a:rPr lang="es-MX" sz="2400" b="1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188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-321734" y="-149134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Título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815009338"/>
              </p:ext>
            </p:extLst>
          </p:nvPr>
        </p:nvGraphicFramePr>
        <p:xfrm>
          <a:off x="6682096" y="901701"/>
          <a:ext cx="10658903" cy="641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00251" y="762141"/>
            <a:ext cx="30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 por Concepto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080849" y="7355497"/>
            <a:ext cx="8577134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s-MX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Otros </a:t>
            </a:r>
            <a:r>
              <a:rPr lang="es-MX" sz="1600" dirty="0"/>
              <a:t>Ingresos incluye, encierro camiones,  descuento pronto pago y  publicidad</a:t>
            </a:r>
          </a:p>
          <a:p>
            <a:endParaRPr lang="es-MX" sz="1600" dirty="0"/>
          </a:p>
        </p:txBody>
      </p:sp>
      <p:sp>
        <p:nvSpPr>
          <p:cNvPr id="14" name="Rectángulo 13"/>
          <p:cNvSpPr/>
          <p:nvPr/>
        </p:nvSpPr>
        <p:spPr>
          <a:xfrm>
            <a:off x="745771" y="1647022"/>
            <a:ext cx="4275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* Cartera Vencida Colegiatura </a:t>
            </a:r>
            <a:r>
              <a:rPr lang="es-MX" dirty="0" smtClean="0"/>
              <a:t>8 millones</a:t>
            </a:r>
            <a:endParaRPr lang="es-MX" dirty="0"/>
          </a:p>
          <a:p>
            <a:endParaRPr lang="es-MX" dirty="0"/>
          </a:p>
          <a:p>
            <a:r>
              <a:rPr lang="es-MX" dirty="0"/>
              <a:t>Dividida en: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08134"/>
              </p:ext>
            </p:extLst>
          </p:nvPr>
        </p:nvGraphicFramePr>
        <p:xfrm>
          <a:off x="545687" y="2528290"/>
          <a:ext cx="5585791" cy="4208151"/>
        </p:xfrm>
        <a:graphic>
          <a:graphicData uri="http://schemas.openxmlformats.org/drawingml/2006/table">
            <a:tbl>
              <a:tblPr/>
              <a:tblGrid>
                <a:gridCol w="2562763">
                  <a:extLst>
                    <a:ext uri="{9D8B030D-6E8A-4147-A177-3AD203B41FA5}">
                      <a16:colId xmlns:a16="http://schemas.microsoft.com/office/drawing/2014/main" val="770543220"/>
                    </a:ext>
                  </a:extLst>
                </a:gridCol>
                <a:gridCol w="1531766">
                  <a:extLst>
                    <a:ext uri="{9D8B030D-6E8A-4147-A177-3AD203B41FA5}">
                      <a16:colId xmlns:a16="http://schemas.microsoft.com/office/drawing/2014/main" val="3710588296"/>
                    </a:ext>
                  </a:extLst>
                </a:gridCol>
                <a:gridCol w="1491262">
                  <a:extLst>
                    <a:ext uri="{9D8B030D-6E8A-4147-A177-3AD203B41FA5}">
                      <a16:colId xmlns:a16="http://schemas.microsoft.com/office/drawing/2014/main" val="2797319668"/>
                    </a:ext>
                  </a:extLst>
                </a:gridCol>
              </a:tblGrid>
              <a:tr h="30368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75308"/>
                  </a:ext>
                </a:extLst>
              </a:tr>
              <a:tr h="30368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72159"/>
                  </a:ext>
                </a:extLst>
              </a:tr>
              <a:tr h="694128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 de Familias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97128"/>
                  </a:ext>
                </a:extLst>
              </a:tr>
              <a:tr h="30368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97239"/>
                  </a:ext>
                </a:extLst>
              </a:tr>
              <a:tr h="650745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De familias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67442"/>
                  </a:ext>
                </a:extLst>
              </a:tr>
              <a:tr h="65074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4,210,313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50978"/>
                  </a:ext>
                </a:extLst>
              </a:tr>
              <a:tr h="65074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3,859,243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59941"/>
                  </a:ext>
                </a:extLst>
              </a:tr>
              <a:tr h="650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Adeudos Noviembre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8,069,556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15386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45687" y="6917427"/>
            <a:ext cx="558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El incremento de la cartera vencida se da como consecuencia del periodo vacacional, y en este año en especifico al impacto que ha tenido el cambio de gobierno y sus políticas económicas que han impacto en los ingresos de las familias por la disminución de sus ingresos.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4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024639608"/>
              </p:ext>
            </p:extLst>
          </p:nvPr>
        </p:nvGraphicFramePr>
        <p:xfrm>
          <a:off x="409434" y="1761640"/>
          <a:ext cx="8434316" cy="622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76513" y="7200900"/>
            <a:ext cx="7328507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Los Egresos reales acumulados al </a:t>
            </a:r>
            <a:r>
              <a:rPr lang="es-MX" dirty="0" smtClean="0"/>
              <a:t>30 de Abril, representan 92 </a:t>
            </a:r>
            <a:r>
              <a:rPr lang="es-MX" dirty="0"/>
              <a:t>% respecto de lo presupuestado al mismo 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Al </a:t>
            </a:r>
            <a:r>
              <a:rPr lang="es-MX" dirty="0" smtClean="0"/>
              <a:t>corte del 30 de Abril se ha ejecutado </a:t>
            </a:r>
            <a:r>
              <a:rPr lang="es-MX" dirty="0"/>
              <a:t>el </a:t>
            </a:r>
            <a:r>
              <a:rPr lang="es-MX" dirty="0" smtClean="0"/>
              <a:t>72% </a:t>
            </a:r>
            <a:r>
              <a:rPr lang="es-MX" dirty="0"/>
              <a:t>respecto del total de egresos presupuestados para éste ciclo </a:t>
            </a:r>
            <a:r>
              <a:rPr lang="es-MX" dirty="0" smtClean="0"/>
              <a:t>escolar. </a:t>
            </a:r>
            <a:endParaRPr lang="es-MX" dirty="0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4204568363"/>
              </p:ext>
            </p:extLst>
          </p:nvPr>
        </p:nvGraphicFramePr>
        <p:xfrm>
          <a:off x="9121140" y="1057804"/>
          <a:ext cx="8183880" cy="56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412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5754" y="725944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Resumen Ingresos/Gastos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878618109"/>
              </p:ext>
            </p:extLst>
          </p:nvPr>
        </p:nvGraphicFramePr>
        <p:xfrm>
          <a:off x="8531961" y="1584990"/>
          <a:ext cx="8675649" cy="516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13788"/>
              </p:ext>
            </p:extLst>
          </p:nvPr>
        </p:nvGraphicFramePr>
        <p:xfrm>
          <a:off x="663839" y="1584990"/>
          <a:ext cx="7806208" cy="5163558"/>
        </p:xfrm>
        <a:graphic>
          <a:graphicData uri="http://schemas.openxmlformats.org/drawingml/2006/table">
            <a:tbl>
              <a:tblPr/>
              <a:tblGrid>
                <a:gridCol w="1580125">
                  <a:extLst>
                    <a:ext uri="{9D8B030D-6E8A-4147-A177-3AD203B41FA5}">
                      <a16:colId xmlns:a16="http://schemas.microsoft.com/office/drawing/2014/main" val="928844326"/>
                    </a:ext>
                  </a:extLst>
                </a:gridCol>
                <a:gridCol w="411488">
                  <a:extLst>
                    <a:ext uri="{9D8B030D-6E8A-4147-A177-3AD203B41FA5}">
                      <a16:colId xmlns:a16="http://schemas.microsoft.com/office/drawing/2014/main" val="2245374358"/>
                    </a:ext>
                  </a:extLst>
                </a:gridCol>
                <a:gridCol w="1079382">
                  <a:extLst>
                    <a:ext uri="{9D8B030D-6E8A-4147-A177-3AD203B41FA5}">
                      <a16:colId xmlns:a16="http://schemas.microsoft.com/office/drawing/2014/main" val="1274295865"/>
                    </a:ext>
                  </a:extLst>
                </a:gridCol>
                <a:gridCol w="105284">
                  <a:extLst>
                    <a:ext uri="{9D8B030D-6E8A-4147-A177-3AD203B41FA5}">
                      <a16:colId xmlns:a16="http://schemas.microsoft.com/office/drawing/2014/main" val="4156066890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1515151287"/>
                    </a:ext>
                  </a:extLst>
                </a:gridCol>
                <a:gridCol w="1213282">
                  <a:extLst>
                    <a:ext uri="{9D8B030D-6E8A-4147-A177-3AD203B41FA5}">
                      <a16:colId xmlns:a16="http://schemas.microsoft.com/office/drawing/2014/main" val="3290497223"/>
                    </a:ext>
                  </a:extLst>
                </a:gridCol>
                <a:gridCol w="1236174">
                  <a:extLst>
                    <a:ext uri="{9D8B030D-6E8A-4147-A177-3AD203B41FA5}">
                      <a16:colId xmlns:a16="http://schemas.microsoft.com/office/drawing/2014/main" val="3725106398"/>
                    </a:ext>
                  </a:extLst>
                </a:gridCol>
                <a:gridCol w="1021560">
                  <a:extLst>
                    <a:ext uri="{9D8B030D-6E8A-4147-A177-3AD203B41FA5}">
                      <a16:colId xmlns:a16="http://schemas.microsoft.com/office/drawing/2014/main" val="94575273"/>
                    </a:ext>
                  </a:extLst>
                </a:gridCol>
              </a:tblGrid>
              <a:tr h="29386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RESUMEN </a:t>
                      </a:r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INGRESOS/GASTOS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02908"/>
                  </a:ext>
                </a:extLst>
              </a:tr>
              <a:tr h="209901">
                <a:tc gridSpan="2"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92580"/>
                  </a:ext>
                </a:extLst>
              </a:tr>
              <a:tr h="220396">
                <a:tc gridSpan="2"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62095"/>
                  </a:ext>
                </a:extLst>
              </a:tr>
              <a:tr h="28546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INGRESOS/GASTOS ACUMULADO ABRIL 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03674"/>
                  </a:ext>
                </a:extLst>
              </a:tr>
              <a:tr h="11418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ANUAL CICLO 18/19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auto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 ABRIL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auto"/>
                      <a:endParaRPr lang="es-MX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 ACUM ABRIL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 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EJERCIDO INGRESOS y GASTOS vs PPTO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6918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201,215,269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180,150,258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175,771,300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4,378,957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2722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04577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119,533,822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92,189,780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89,796,027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2,393,753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22225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61246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OPERACIÓN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77,803,712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61,387,305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52,033,117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9,354,188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58440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52120"/>
                  </a:ext>
                </a:extLst>
              </a:tr>
              <a:tr h="314851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 EGRESOS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197,337,534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153,577,085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141,829,144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11,747,941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74737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36204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REMANENTE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3,877,735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s-MX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26,573,172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s-MX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33,942,156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-7,368,984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48997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663839" y="6921832"/>
            <a:ext cx="1609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áreas que representan el mayor porcentaje dentro de lo no ejercicio en operación son:</a:t>
            </a:r>
          </a:p>
          <a:p>
            <a:r>
              <a:rPr lang="es-MX" dirty="0" smtClean="0"/>
              <a:t>25% del monto no ejercido en operación corresponde a Administración y Finanzas, su justificación esta en un ahorro de $4,900,000.00 del servicio de transporte.</a:t>
            </a:r>
          </a:p>
          <a:p>
            <a:r>
              <a:rPr lang="es-MX" dirty="0" smtClean="0"/>
              <a:t> 24% del subejercicio de Bachillerato: Exámenes PAI, exámenes y certificados, festival </a:t>
            </a:r>
            <a:r>
              <a:rPr lang="es-MX" dirty="0" err="1" smtClean="0"/>
              <a:t>Habina</a:t>
            </a:r>
            <a:r>
              <a:rPr lang="es-MX" dirty="0" smtClean="0"/>
              <a:t>, son entre otros los renglones no ejercidos de acuerdo con el cronograma de presupuesto.</a:t>
            </a:r>
          </a:p>
          <a:p>
            <a:r>
              <a:rPr lang="es-MX" dirty="0" smtClean="0"/>
              <a:t>El 9% del subejercicio  corresponde a Nodo </a:t>
            </a:r>
            <a:r>
              <a:rPr lang="es-MX" dirty="0" err="1" smtClean="0"/>
              <a:t>Hackeo</a:t>
            </a:r>
            <a:r>
              <a:rPr lang="es-MX" dirty="0" smtClean="0"/>
              <a:t>, como consecuencia de la </a:t>
            </a:r>
            <a:r>
              <a:rPr lang="es-MX" dirty="0" err="1" smtClean="0"/>
              <a:t>subejecución</a:t>
            </a:r>
            <a:r>
              <a:rPr lang="es-MX" dirty="0" smtClean="0"/>
              <a:t> en renglones como ;  Materia didáctico, feria del libro, congresos digitales, </a:t>
            </a:r>
            <a:r>
              <a:rPr lang="es-MX" dirty="0" err="1" smtClean="0"/>
              <a:t>Serv</a:t>
            </a:r>
            <a:r>
              <a:rPr lang="es-MX" dirty="0" smtClean="0"/>
              <a:t> </a:t>
            </a:r>
            <a:r>
              <a:rPr lang="es-MX" dirty="0" err="1" smtClean="0"/>
              <a:t>Esc</a:t>
            </a:r>
            <a:r>
              <a:rPr lang="es-MX" dirty="0" smtClean="0"/>
              <a:t> </a:t>
            </a:r>
            <a:r>
              <a:rPr lang="es-MX" dirty="0" err="1" smtClean="0"/>
              <a:t>Ilabs</a:t>
            </a:r>
            <a:r>
              <a:rPr lang="es-MX" dirty="0" smtClean="0"/>
              <a:t>.	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79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604713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27047" y="673283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Gastos Estructura</a:t>
            </a: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185967610"/>
              </p:ext>
            </p:extLst>
          </p:nvPr>
        </p:nvGraphicFramePr>
        <p:xfrm>
          <a:off x="590538" y="1056942"/>
          <a:ext cx="16624036" cy="6144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749287" y="7040495"/>
            <a:ext cx="1484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B</a:t>
            </a:r>
            <a:r>
              <a:rPr lang="es-MX" dirty="0" smtClean="0"/>
              <a:t>achillerato refleja un 5% de sobre-ejercicio acumulado a abril entre el presupuesto Vs ejercido, con una proyección del 6% al cierre del ciclo escolar, dicho sobre  ejercicio obedece a </a:t>
            </a:r>
            <a:r>
              <a:rPr lang="es-MX" b="1" dirty="0" smtClean="0"/>
              <a:t>la contratación de 4 personas mas al considerado en el presupuesto para cubrir plazas de maestros.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 Caso contrario a un subejercicio en Estudios Judaicos que refleja 16 %  entre el presupuesto acumulado a abril Vs lo ejercido al mismo mes,  dicho subejercicio obedece a la </a:t>
            </a:r>
            <a:r>
              <a:rPr lang="es-MX" b="1" dirty="0" smtClean="0"/>
              <a:t>No</a:t>
            </a:r>
            <a:r>
              <a:rPr lang="es-MX" dirty="0" smtClean="0"/>
              <a:t> contratación en las plazas de coordinador de Hebreo y Hacker Pedagógico.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88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453" y="344142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9872" y="535375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 smtClean="0">
                <a:solidFill>
                  <a:prstClr val="white"/>
                </a:solidFill>
                <a:latin typeface="Calibri"/>
              </a:rPr>
              <a:t>Operación-</a:t>
            </a:r>
            <a:r>
              <a:rPr lang="es-MX" sz="3200" dirty="0">
                <a:solidFill>
                  <a:prstClr val="white"/>
                </a:solidFill>
                <a:latin typeface="Calibri"/>
              </a:rPr>
              <a:t>Á</a:t>
            </a:r>
            <a:r>
              <a:rPr lang="es-MX" sz="3200" dirty="0" smtClean="0">
                <a:solidFill>
                  <a:prstClr val="white"/>
                </a:solidFill>
                <a:latin typeface="Calibri"/>
              </a:rPr>
              <a:t>reas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461698591"/>
              </p:ext>
            </p:extLst>
          </p:nvPr>
        </p:nvGraphicFramePr>
        <p:xfrm>
          <a:off x="670452" y="1645920"/>
          <a:ext cx="15953583" cy="641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502511301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889667" y="721662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al </a:t>
            </a:r>
            <a:r>
              <a:rPr lang="es-MX" sz="1600" dirty="0" smtClean="0"/>
              <a:t>30 de Abril reflejan un 22% de </a:t>
            </a:r>
            <a:r>
              <a:rPr lang="es-MX" sz="1600" dirty="0" err="1" smtClean="0"/>
              <a:t>sobrejecución</a:t>
            </a:r>
            <a:r>
              <a:rPr lang="es-MX" sz="1600" dirty="0" smtClean="0"/>
              <a:t>  que proviene principalmente de estructura</a:t>
            </a:r>
            <a:endParaRPr lang="es-MX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5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Ingresos/Gastos Academia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837992323"/>
              </p:ext>
            </p:extLst>
          </p:nvPr>
        </p:nvGraphicFramePr>
        <p:xfrm>
          <a:off x="639838" y="1925200"/>
          <a:ext cx="7824946" cy="487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Ingresos reales acumulados al </a:t>
            </a:r>
            <a:r>
              <a:rPr lang="es-MX" sz="1600" dirty="0" smtClean="0"/>
              <a:t>30 de Abril,  reflejan un 3 </a:t>
            </a:r>
            <a:r>
              <a:rPr lang="es-MX" sz="1600" dirty="0"/>
              <a:t>% </a:t>
            </a:r>
            <a:r>
              <a:rPr lang="es-MX" sz="1600" dirty="0" smtClean="0"/>
              <a:t> por abajo respecto </a:t>
            </a:r>
            <a:r>
              <a:rPr lang="es-MX" sz="1600" dirty="0"/>
              <a:t>de lo presupuestado al mismo mes.</a:t>
            </a:r>
          </a:p>
        </p:txBody>
      </p:sp>
    </p:spTree>
    <p:extLst>
      <p:ext uri="{BB962C8B-B14F-4D97-AF65-F5344CB8AC3E}">
        <p14:creationId xmlns:p14="http://schemas.microsoft.com/office/powerpoint/2010/main" val="33686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494232523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7182987"/>
            <a:ext cx="7111132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acumulados al </a:t>
            </a:r>
            <a:r>
              <a:rPr lang="es-MX" sz="1600" dirty="0" smtClean="0"/>
              <a:t>30 de Abril, representan </a:t>
            </a:r>
            <a:r>
              <a:rPr lang="es-MX" sz="1600" dirty="0"/>
              <a:t>e</a:t>
            </a:r>
            <a:r>
              <a:rPr lang="es-MX" sz="1600" dirty="0" smtClean="0"/>
              <a:t>l 75 </a:t>
            </a:r>
            <a:r>
              <a:rPr lang="es-MX" sz="1600" dirty="0"/>
              <a:t>% respecto de lo presupuestado al mismo </a:t>
            </a:r>
            <a:r>
              <a:rPr lang="es-MX" sz="1600" dirty="0" smtClean="0"/>
              <a:t>mes, teniendo su justificación en un menor numero de personas contratadas y/o tiempos del servicio y numero de niños atendidos.</a:t>
            </a:r>
            <a:endParaRPr lang="es-MX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22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Ingresos/Gastos </a:t>
            </a:r>
            <a:r>
              <a:rPr lang="es-MX" sz="2400" b="1" dirty="0" err="1">
                <a:solidFill>
                  <a:schemeClr val="bg1"/>
                </a:solidFill>
              </a:rPr>
              <a:t>Motek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139649751"/>
              </p:ext>
            </p:extLst>
          </p:nvPr>
        </p:nvGraphicFramePr>
        <p:xfrm>
          <a:off x="639838" y="2234458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Ingresos reales acumulados al </a:t>
            </a:r>
            <a:r>
              <a:rPr lang="es-MX" sz="1600" dirty="0" smtClean="0"/>
              <a:t>30 de Abril, </a:t>
            </a:r>
            <a:r>
              <a:rPr lang="es-MX" sz="1600" dirty="0"/>
              <a:t>van al </a:t>
            </a:r>
            <a:r>
              <a:rPr lang="es-MX" sz="1600" dirty="0" smtClean="0"/>
              <a:t>89 </a:t>
            </a:r>
            <a:r>
              <a:rPr lang="es-MX" sz="1600" dirty="0"/>
              <a:t>% respecto de lo presupuestado al mismo </a:t>
            </a:r>
            <a:r>
              <a:rPr lang="es-MX" sz="1600" dirty="0" smtClean="0"/>
              <a:t>mes, como consecuencia de una menor población de niños atendidos.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9087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anoramica.1" id="{0C89A9C9-F14E-E941-9BF6-0828152FC9A9}" vid="{A2F1A40C-5525-1F44-AAD3-7BF4DF4096D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plantilla_panoramica.2</Template>
  <TotalTime>9181</TotalTime>
  <Words>1049</Words>
  <Application>Microsoft Office PowerPoint</Application>
  <PresentationFormat>Personalizado</PresentationFormat>
  <Paragraphs>357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Al Bayan Plain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HP</cp:lastModifiedBy>
  <cp:revision>576</cp:revision>
  <cp:lastPrinted>2018-11-14T13:42:20Z</cp:lastPrinted>
  <dcterms:created xsi:type="dcterms:W3CDTF">2016-09-19T16:15:05Z</dcterms:created>
  <dcterms:modified xsi:type="dcterms:W3CDTF">2019-05-22T21:19:50Z</dcterms:modified>
</cp:coreProperties>
</file>